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0"/>
  </p:notesMasterIdLst>
  <p:handoutMasterIdLst>
    <p:handoutMasterId r:id="rId11"/>
  </p:handoutMasterIdLst>
  <p:sldIdLst>
    <p:sldId id="260" r:id="rId6"/>
    <p:sldId id="268" r:id="rId7"/>
    <p:sldId id="270" r:id="rId8"/>
    <p:sldId id="267"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286" autoAdjust="0"/>
  </p:normalViewPr>
  <p:slideViewPr>
    <p:cSldViewPr showGuides="1">
      <p:cViewPr varScale="1">
        <p:scale>
          <a:sx n="126" d="100"/>
          <a:sy n="126" d="100"/>
        </p:scale>
        <p:origin x="1194" y="12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3/11/2020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3/11/2020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1675382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5291554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Font typeface="Arial" panose="020B0604020202020204" pitchFamily="34" charset="0"/>
              <a:buNone/>
            </a:pPr>
            <a:endParaRPr lang="en-US" b="1" baseline="0" dirty="0">
              <a:solidFill>
                <a:srgbClr val="FF0000"/>
              </a:solidFill>
            </a:endParaRPr>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889343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14600"/>
            <a:ext cx="5646034" cy="2092881"/>
          </a:xfrm>
          <a:prstGeom prst="rect">
            <a:avLst/>
          </a:prstGeom>
          <a:noFill/>
        </p:spPr>
        <p:txBody>
          <a:bodyPr wrap="square" rtlCol="0">
            <a:spAutoFit/>
          </a:bodyPr>
          <a:lstStyle/>
          <a:p>
            <a:r>
              <a:rPr lang="en-US" sz="2000" b="1" dirty="0" smtClean="0">
                <a:solidFill>
                  <a:schemeClr val="tx2"/>
                </a:solidFill>
              </a:rPr>
              <a:t>2020 </a:t>
            </a:r>
            <a:r>
              <a:rPr lang="en-US" sz="2000" b="1" dirty="0" smtClean="0">
                <a:solidFill>
                  <a:schemeClr val="tx2"/>
                </a:solidFill>
              </a:rPr>
              <a:t>ERCOT UFLS Survey Overview and Timeline</a:t>
            </a:r>
            <a:endParaRPr lang="en-US" sz="2000" b="1" dirty="0">
              <a:solidFill>
                <a:schemeClr val="tx2"/>
              </a:solidFill>
            </a:endParaRPr>
          </a:p>
          <a:p>
            <a:endParaRPr lang="en-US" dirty="0" smtClean="0">
              <a:solidFill>
                <a:schemeClr val="tx2"/>
              </a:solidFill>
            </a:endParaRPr>
          </a:p>
          <a:p>
            <a:r>
              <a:rPr lang="en-US" dirty="0" smtClean="0">
                <a:solidFill>
                  <a:schemeClr val="tx2"/>
                </a:solidFill>
              </a:rPr>
              <a:t>Daniel Sanchez</a:t>
            </a:r>
          </a:p>
          <a:p>
            <a:r>
              <a:rPr lang="en-US" dirty="0" smtClean="0">
                <a:solidFill>
                  <a:schemeClr val="tx2"/>
                </a:solidFill>
              </a:rPr>
              <a:t>ERCOT Compliance Analyst</a:t>
            </a:r>
            <a:endParaRPr lang="en-US" dirty="0">
              <a:solidFill>
                <a:schemeClr val="tx2"/>
              </a:solidFill>
            </a:endParaRPr>
          </a:p>
          <a:p>
            <a:endParaRPr lang="en-US" dirty="0">
              <a:solidFill>
                <a:schemeClr val="tx2"/>
              </a:solidFill>
            </a:endParaRPr>
          </a:p>
          <a:p>
            <a:r>
              <a:rPr lang="en-US" dirty="0" smtClean="0">
                <a:solidFill>
                  <a:schemeClr val="tx2"/>
                </a:solidFill>
              </a:rPr>
              <a:t>March </a:t>
            </a:r>
            <a:r>
              <a:rPr lang="en-US" dirty="0" smtClean="0">
                <a:solidFill>
                  <a:schemeClr val="tx2"/>
                </a:solidFill>
              </a:rPr>
              <a:t>19</a:t>
            </a:r>
            <a:r>
              <a:rPr lang="en-US" dirty="0" smtClean="0">
                <a:solidFill>
                  <a:schemeClr val="tx2"/>
                </a:solidFill>
              </a:rPr>
              <a:t>, 2020</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 Overview and Requirements</a:t>
            </a:r>
            <a:endParaRPr lang="en-US" dirty="0"/>
          </a:p>
        </p:txBody>
      </p:sp>
      <p:sp>
        <p:nvSpPr>
          <p:cNvPr id="3" name="Content Placeholder 2"/>
          <p:cNvSpPr>
            <a:spLocks noGrp="1"/>
          </p:cNvSpPr>
          <p:nvPr>
            <p:ph idx="1"/>
          </p:nvPr>
        </p:nvSpPr>
        <p:spPr>
          <a:xfrm>
            <a:off x="304800" y="838200"/>
            <a:ext cx="8534400" cy="5052221"/>
          </a:xfrm>
        </p:spPr>
        <p:txBody>
          <a:bodyPr/>
          <a:lstStyle/>
          <a:p>
            <a:pPr marL="0" indent="0">
              <a:buNone/>
            </a:pPr>
            <a:r>
              <a:rPr lang="en-US" sz="1600" dirty="0" smtClean="0"/>
              <a:t>ERCOT ISO conducts the UFLS survey annually to ensure that the required automatic under-frequency load shed circuits are configured to provide the appropriate load relief in an under-frequency event. </a:t>
            </a:r>
          </a:p>
          <a:p>
            <a:pPr marL="0" indent="0">
              <a:lnSpc>
                <a:spcPct val="150000"/>
              </a:lnSpc>
              <a:buNone/>
            </a:pPr>
            <a:r>
              <a:rPr lang="en-US" sz="1600" b="1" dirty="0" smtClean="0"/>
              <a:t>ERCOT </a:t>
            </a:r>
            <a:r>
              <a:rPr lang="en-US" sz="1600" b="1" dirty="0"/>
              <a:t>Nodal Operating Guides, 2.6.1 (1), Automatic Firm Load </a:t>
            </a:r>
            <a:r>
              <a:rPr lang="en-US" sz="1600" b="1" dirty="0" smtClean="0"/>
              <a:t>Shedding</a:t>
            </a:r>
          </a:p>
          <a:p>
            <a:pPr marL="0" indent="0">
              <a:buNone/>
            </a:pPr>
            <a:r>
              <a:rPr lang="en-US" sz="1600" i="1" dirty="0"/>
              <a:t>In the event of an under-frequency event, each Transmission Operator (TO) shall provide Load relief by shedding the required percentage of its Distribution Service Provider (DSP)-connected Load and transmission-level Customer Load using automatic under-frequency relays, as specified in the table below. </a:t>
            </a:r>
            <a:r>
              <a:rPr lang="en-US" sz="1600" i="1" dirty="0" smtClean="0"/>
              <a:t>The </a:t>
            </a:r>
            <a:r>
              <a:rPr lang="en-US" sz="1600" i="1" dirty="0"/>
              <a:t>TO Load will be the amount of Load being served by the DSPs that the TO represents, as well as the TO’s transmission-level Customer </a:t>
            </a:r>
            <a:r>
              <a:rPr lang="en-US" sz="1600" i="1" dirty="0" smtClean="0"/>
              <a:t>Load</a:t>
            </a:r>
            <a:r>
              <a:rPr lang="en-US" sz="1600" dirty="0"/>
              <a:t>, </a:t>
            </a:r>
            <a:r>
              <a:rPr lang="en-US" sz="1600" i="1" dirty="0"/>
              <a:t>when the ERCOT frequency drops to the 59.3 Hz threshold. As such, the amount of the TO Load relief will not include any Load that has already been shed prior to the 59.3 Hz frequency threshold. The under-frequency relays shall be set to provide Load relief as follows: </a:t>
            </a:r>
          </a:p>
          <a:p>
            <a:pPr marL="0" indent="0">
              <a:buNone/>
            </a:pPr>
            <a:endParaRPr lang="en-US" sz="1400" dirty="0"/>
          </a:p>
          <a:p>
            <a:endParaRPr lang="en-US" sz="1400" dirty="0" smtClean="0"/>
          </a:p>
          <a:p>
            <a:endParaRPr lang="en-US" sz="1400" dirty="0"/>
          </a:p>
          <a:p>
            <a:endParaRPr lang="en-US" sz="1400" dirty="0" smtClean="0"/>
          </a:p>
          <a:p>
            <a:pPr marL="0" indent="0">
              <a:buNone/>
            </a:pPr>
            <a:endParaRPr lang="en-US" sz="1600" b="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600345817"/>
              </p:ext>
            </p:extLst>
          </p:nvPr>
        </p:nvGraphicFramePr>
        <p:xfrm>
          <a:off x="1828800" y="4435001"/>
          <a:ext cx="5343526" cy="1447800"/>
        </p:xfrm>
        <a:graphic>
          <a:graphicData uri="http://schemas.openxmlformats.org/drawingml/2006/table">
            <a:tbl>
              <a:tblPr/>
              <a:tblGrid>
                <a:gridCol w="1757035"/>
                <a:gridCol w="3586491"/>
              </a:tblGrid>
              <a:tr h="361950">
                <a:tc>
                  <a:txBody>
                    <a:bodyPr/>
                    <a:lstStyle/>
                    <a:p>
                      <a:pPr marL="0" marR="0" algn="ctr">
                        <a:spcBef>
                          <a:spcPts val="0"/>
                        </a:spcBef>
                        <a:spcAft>
                          <a:spcPts val="0"/>
                        </a:spcAft>
                      </a:pPr>
                      <a:r>
                        <a:rPr lang="en-US" sz="1200" b="1" kern="1200" dirty="0">
                          <a:solidFill>
                            <a:schemeClr val="tx2"/>
                          </a:solidFill>
                          <a:latin typeface="+mn-lt"/>
                          <a:ea typeface="+mn-ea"/>
                          <a:cs typeface="+mn-cs"/>
                        </a:rPr>
                        <a:t>Frequency Threshold</a:t>
                      </a:r>
                    </a:p>
                  </a:txBody>
                  <a:tcPr marL="73025" marR="73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200" b="1" kern="1200" dirty="0">
                          <a:solidFill>
                            <a:schemeClr val="tx2"/>
                          </a:solidFill>
                          <a:latin typeface="+mn-lt"/>
                          <a:ea typeface="+mn-ea"/>
                          <a:cs typeface="+mn-cs"/>
                        </a:rPr>
                        <a:t>Load Relief</a:t>
                      </a:r>
                    </a:p>
                  </a:txBody>
                  <a:tcPr marL="73025" marR="73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1950">
                <a:tc>
                  <a:txBody>
                    <a:bodyPr/>
                    <a:lstStyle/>
                    <a:p>
                      <a:pPr marL="0" marR="0" algn="ctr">
                        <a:spcBef>
                          <a:spcPts val="0"/>
                        </a:spcBef>
                        <a:spcAft>
                          <a:spcPts val="0"/>
                        </a:spcAft>
                      </a:pPr>
                      <a:r>
                        <a:rPr lang="en-US" sz="1200" kern="1200" dirty="0" smtClean="0">
                          <a:solidFill>
                            <a:schemeClr val="tx2"/>
                          </a:solidFill>
                          <a:latin typeface="+mn-lt"/>
                          <a:ea typeface="+mn-ea"/>
                          <a:cs typeface="+mn-cs"/>
                        </a:rPr>
                        <a:t>59.3 Hz</a:t>
                      </a:r>
                      <a:endParaRPr lang="en-US" sz="1200" kern="1200" dirty="0">
                        <a:solidFill>
                          <a:schemeClr val="tx2"/>
                        </a:solidFill>
                        <a:latin typeface="+mn-lt"/>
                        <a:ea typeface="+mn-ea"/>
                        <a:cs typeface="+mn-cs"/>
                      </a:endParaRPr>
                    </a:p>
                  </a:txBody>
                  <a:tcPr marL="73025" marR="73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kern="1200" dirty="0" smtClean="0">
                          <a:solidFill>
                            <a:schemeClr val="tx2"/>
                          </a:solidFill>
                          <a:latin typeface="+mn-lt"/>
                          <a:ea typeface="+mn-ea"/>
                          <a:cs typeface="+mn-cs"/>
                        </a:rPr>
                        <a:t>At least 5% of the TO Load</a:t>
                      </a:r>
                    </a:p>
                  </a:txBody>
                  <a:tcPr marL="73025" marR="73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1950">
                <a:tc>
                  <a:txBody>
                    <a:bodyPr/>
                    <a:lstStyle/>
                    <a:p>
                      <a:pPr marL="0" marR="0" algn="ctr">
                        <a:spcBef>
                          <a:spcPts val="0"/>
                        </a:spcBef>
                        <a:spcAft>
                          <a:spcPts val="0"/>
                        </a:spcAft>
                      </a:pPr>
                      <a:r>
                        <a:rPr lang="en-US" sz="1200" kern="1200">
                          <a:solidFill>
                            <a:schemeClr val="tx2"/>
                          </a:solidFill>
                          <a:latin typeface="+mn-lt"/>
                          <a:ea typeface="+mn-ea"/>
                          <a:cs typeface="+mn-cs"/>
                        </a:rPr>
                        <a:t>58.9 Hz</a:t>
                      </a:r>
                    </a:p>
                  </a:txBody>
                  <a:tcPr marL="73025" marR="73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kern="1200" dirty="0" smtClean="0">
                          <a:solidFill>
                            <a:schemeClr val="tx2"/>
                          </a:solidFill>
                          <a:latin typeface="+mn-lt"/>
                          <a:ea typeface="+mn-ea"/>
                          <a:cs typeface="+mn-cs"/>
                        </a:rPr>
                        <a:t>A total of at least 15% of the TO Load 	</a:t>
                      </a:r>
                    </a:p>
                  </a:txBody>
                  <a:tcPr marL="73025" marR="73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1950">
                <a:tc>
                  <a:txBody>
                    <a:bodyPr/>
                    <a:lstStyle/>
                    <a:p>
                      <a:pPr marL="0" marR="0" algn="ctr">
                        <a:spcBef>
                          <a:spcPts val="0"/>
                        </a:spcBef>
                        <a:spcAft>
                          <a:spcPts val="0"/>
                        </a:spcAft>
                      </a:pPr>
                      <a:r>
                        <a:rPr lang="en-US" sz="1200" kern="1200" dirty="0">
                          <a:solidFill>
                            <a:schemeClr val="tx2"/>
                          </a:solidFill>
                          <a:latin typeface="+mn-lt"/>
                          <a:ea typeface="+mn-ea"/>
                          <a:cs typeface="+mn-cs"/>
                        </a:rPr>
                        <a:t>58.5 Hz</a:t>
                      </a:r>
                    </a:p>
                  </a:txBody>
                  <a:tcPr marL="73025" marR="73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kern="1200" dirty="0" smtClean="0">
                          <a:solidFill>
                            <a:schemeClr val="tx2"/>
                          </a:solidFill>
                          <a:latin typeface="+mn-lt"/>
                          <a:ea typeface="+mn-ea"/>
                          <a:cs typeface="+mn-cs"/>
                        </a:rPr>
                        <a:t>A total of at least 25% of the TO Load	</a:t>
                      </a:r>
                    </a:p>
                  </a:txBody>
                  <a:tcPr marL="73025" marR="73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4508472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Survey Overview and Requirements</a:t>
            </a:r>
          </a:p>
        </p:txBody>
      </p:sp>
      <p:sp>
        <p:nvSpPr>
          <p:cNvPr id="3" name="Content Placeholder 2"/>
          <p:cNvSpPr>
            <a:spLocks noGrp="1"/>
          </p:cNvSpPr>
          <p:nvPr>
            <p:ph idx="1"/>
          </p:nvPr>
        </p:nvSpPr>
        <p:spPr>
          <a:xfrm>
            <a:off x="281242" y="762000"/>
            <a:ext cx="8534400" cy="5052221"/>
          </a:xfrm>
        </p:spPr>
        <p:txBody>
          <a:bodyPr/>
          <a:lstStyle/>
          <a:p>
            <a:pPr marL="0" indent="0">
              <a:buNone/>
            </a:pPr>
            <a:r>
              <a:rPr lang="en-US" sz="1600" b="1" dirty="0"/>
              <a:t>ERCOT Nodal Operating Guides </a:t>
            </a:r>
            <a:r>
              <a:rPr lang="en-US" sz="1600" b="1" dirty="0" smtClean="0"/>
              <a:t>2.6.1 </a:t>
            </a:r>
            <a:r>
              <a:rPr lang="en-US" sz="1600" b="1" dirty="0"/>
              <a:t>(2</a:t>
            </a:r>
            <a:r>
              <a:rPr lang="en-US" sz="1600" b="1" dirty="0" smtClean="0"/>
              <a:t>)</a:t>
            </a:r>
          </a:p>
          <a:p>
            <a:pPr marL="0" indent="0">
              <a:buNone/>
            </a:pPr>
            <a:r>
              <a:rPr lang="en-US" sz="1500" i="1" dirty="0" smtClean="0"/>
              <a:t>ERCOT </a:t>
            </a:r>
            <a:r>
              <a:rPr lang="en-US" sz="1500" i="1" dirty="0"/>
              <a:t>will, prior to the peak each year, survey each TO’s compliance with the automatic Load shedding requirements described in paragraph (1) above, and report its findings to the Technical Advisory Committee (TAC). For purposes of determining a TO’s compliance with this annual survey requirement, TO Load will be the total amount of Load being served by the DSPs that the TO represents, as well as the TO’s transmission-level Customer Load, at the specified time of the survey. </a:t>
            </a:r>
          </a:p>
          <a:p>
            <a:pPr marL="0" indent="0">
              <a:buNone/>
            </a:pPr>
            <a:endParaRPr lang="en-US" sz="1500" i="1" dirty="0" smtClean="0"/>
          </a:p>
          <a:p>
            <a:pPr marL="0" indent="0">
              <a:buNone/>
            </a:pPr>
            <a:r>
              <a:rPr lang="en-US" sz="1500" i="1" dirty="0" smtClean="0"/>
              <a:t>The </a:t>
            </a:r>
            <a:r>
              <a:rPr lang="en-US" sz="1500" i="1" dirty="0"/>
              <a:t>TO shall identify those circuits armed with under-frequency relays, the corresponding amount of Load, and identify the frequency threshold. </a:t>
            </a:r>
            <a:endParaRPr lang="en-US" sz="1500" i="1" dirty="0" smtClean="0"/>
          </a:p>
          <a:p>
            <a:pPr marL="0" indent="0">
              <a:buNone/>
            </a:pPr>
            <a:endParaRPr lang="en-US" sz="1500" i="1" dirty="0" smtClean="0"/>
          </a:p>
          <a:p>
            <a:pPr marL="0" indent="0">
              <a:buNone/>
            </a:pPr>
            <a:r>
              <a:rPr lang="en-US" sz="1500" i="1" dirty="0"/>
              <a:t>A TO shall not equip the entirety of its Load shed obligation in any one tier, and should endeavor to shed in controlled amounts that equal the difference between the TO Load relief required for each tier. If ERCOT identifies potential reliability issues related to distribution of Load shed across the tiers, ERCOT may require the TO </a:t>
            </a:r>
            <a:r>
              <a:rPr lang="en-US" sz="1500" i="1" dirty="0" err="1"/>
              <a:t>to</a:t>
            </a:r>
            <a:r>
              <a:rPr lang="en-US" sz="1500" i="1" dirty="0"/>
              <a:t> redistribute Load relief closer to the minimum amount required after submitting ERCOT’s proposal to redistribute Load relief to the TO and considering any comments submitted by the TO regarding the proposal. </a:t>
            </a:r>
          </a:p>
          <a:p>
            <a:pPr marL="0" indent="0">
              <a:buNone/>
            </a:pPr>
            <a:endParaRPr lang="en-US" sz="1500" b="1" dirty="0"/>
          </a:p>
          <a:p>
            <a:pPr marL="0" indent="0">
              <a:buNone/>
            </a:pPr>
            <a:r>
              <a:rPr lang="en-US" sz="1500" i="1" dirty="0"/>
              <a:t>Compliance with this annual survey does not excuse the TO from compliance with the requirements of paragraph (1) above in an actual frequency event. To assist TOs, ERCOT will provide the TO’s inventory, including substation and capacity amounts, of registered Load Resources in its area within ten Business Days of receiving a request in writing from a TO</a:t>
            </a:r>
            <a:r>
              <a:rPr lang="en-US" sz="1500" dirty="0"/>
              <a:t>. </a:t>
            </a:r>
          </a:p>
          <a:p>
            <a:pPr marL="0" indent="0">
              <a:buNone/>
            </a:pPr>
            <a:endParaRPr lang="en-US" sz="1600" i="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0171108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2020 </a:t>
            </a:r>
            <a:r>
              <a:rPr lang="en-US" dirty="0"/>
              <a:t>UFLS Survey </a:t>
            </a:r>
            <a:r>
              <a:rPr lang="en-US" dirty="0" smtClean="0"/>
              <a:t>Activity Timeline</a:t>
            </a:r>
            <a:endParaRPr lang="en-US" b="1" dirty="0">
              <a:solidFill>
                <a:schemeClr val="accent1"/>
              </a:solidFill>
            </a:endParaRPr>
          </a:p>
        </p:txBody>
      </p:sp>
      <p:sp>
        <p:nvSpPr>
          <p:cNvPr id="3" name="Content Placeholder 2"/>
          <p:cNvSpPr>
            <a:spLocks noGrp="1"/>
          </p:cNvSpPr>
          <p:nvPr>
            <p:ph idx="1"/>
          </p:nvPr>
        </p:nvSpPr>
        <p:spPr>
          <a:xfrm>
            <a:off x="285195" y="990600"/>
            <a:ext cx="8534400" cy="4876800"/>
          </a:xfrm>
        </p:spPr>
        <p:txBody>
          <a:bodyPr/>
          <a:lstStyle/>
          <a:p>
            <a:pPr lvl="0"/>
            <a:endParaRPr lang="en-US" sz="2000" dirty="0" smtClean="0"/>
          </a:p>
          <a:p>
            <a:pPr lvl="0"/>
            <a:endParaRPr lang="en-US" sz="2000" dirty="0"/>
          </a:p>
          <a:p>
            <a:pPr lvl="0"/>
            <a:endParaRPr lang="en-US" sz="2000" dirty="0" smtClean="0"/>
          </a:p>
          <a:p>
            <a:pPr lvl="0"/>
            <a:endParaRPr lang="en-US" sz="2000" dirty="0"/>
          </a:p>
          <a:p>
            <a:pPr lvl="0"/>
            <a:endParaRPr lang="en-US" sz="2000" dirty="0" smtClean="0"/>
          </a:p>
          <a:p>
            <a:pPr lvl="0"/>
            <a:endParaRPr lang="en-US" sz="2000" dirty="0"/>
          </a:p>
          <a:p>
            <a:pPr marL="400050" lvl="2" indent="0">
              <a:buNone/>
            </a:pPr>
            <a:endParaRPr lang="en-US" sz="1600" dirty="0" smtClean="0">
              <a:solidFill>
                <a:srgbClr val="FF0000"/>
              </a:solidFill>
            </a:endParaRPr>
          </a:p>
          <a:p>
            <a:pPr marL="400050" lvl="2" indent="0">
              <a:buNone/>
            </a:pPr>
            <a:endParaRPr lang="en-US" sz="1600" dirty="0">
              <a:solidFill>
                <a:srgbClr val="FF000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11417906"/>
              </p:ext>
            </p:extLst>
          </p:nvPr>
        </p:nvGraphicFramePr>
        <p:xfrm>
          <a:off x="533400" y="1066800"/>
          <a:ext cx="7924800" cy="2433320"/>
        </p:xfrm>
        <a:graphic>
          <a:graphicData uri="http://schemas.openxmlformats.org/drawingml/2006/table">
            <a:tbl>
              <a:tblPr firstRow="1" bandRow="1">
                <a:tableStyleId>{5C22544A-7EE6-4342-B048-85BDC9FD1C3A}</a:tableStyleId>
              </a:tblPr>
              <a:tblGrid>
                <a:gridCol w="3493729"/>
                <a:gridCol w="4431071"/>
              </a:tblGrid>
              <a:tr h="370840">
                <a:tc>
                  <a:txBody>
                    <a:bodyPr/>
                    <a:lstStyle/>
                    <a:p>
                      <a:pPr algn="ctr"/>
                      <a:r>
                        <a:rPr lang="en-US" sz="1600" dirty="0" smtClean="0"/>
                        <a:t>Date</a:t>
                      </a:r>
                      <a:endParaRPr lang="en-US" sz="1600" dirty="0"/>
                    </a:p>
                  </a:txBody>
                  <a:tcPr anchor="ctr"/>
                </a:tc>
                <a:tc>
                  <a:txBody>
                    <a:bodyPr/>
                    <a:lstStyle/>
                    <a:p>
                      <a:pPr algn="ctr"/>
                      <a:r>
                        <a:rPr lang="en-US" sz="1600" dirty="0" smtClean="0"/>
                        <a:t>Activity</a:t>
                      </a:r>
                      <a:endParaRPr lang="en-US" sz="1600" dirty="0"/>
                    </a:p>
                  </a:txBody>
                  <a:tcPr anchor="ctr"/>
                </a:tc>
              </a:tr>
              <a:tr h="370840">
                <a:tc>
                  <a:txBody>
                    <a:bodyPr/>
                    <a:lstStyle/>
                    <a:p>
                      <a:pPr algn="ctr"/>
                      <a:r>
                        <a:rPr lang="en-US" sz="1600" dirty="0" smtClean="0"/>
                        <a:t>March </a:t>
                      </a:r>
                      <a:r>
                        <a:rPr lang="en-US" sz="1600" dirty="0" smtClean="0"/>
                        <a:t>19</a:t>
                      </a:r>
                      <a:r>
                        <a:rPr lang="en-US" sz="1600" baseline="30000" dirty="0" smtClean="0"/>
                        <a:t>th</a:t>
                      </a:r>
                      <a:r>
                        <a:rPr lang="en-US" sz="1600" baseline="0" dirty="0" smtClean="0"/>
                        <a:t> </a:t>
                      </a:r>
                      <a:endParaRPr lang="en-US" sz="1600" dirty="0"/>
                    </a:p>
                  </a:txBody>
                  <a:tcPr anchor="ctr"/>
                </a:tc>
                <a:tc>
                  <a:txBody>
                    <a:bodyPr/>
                    <a:lstStyle/>
                    <a:p>
                      <a:pPr algn="l"/>
                      <a:r>
                        <a:rPr lang="en-US" sz="1600" dirty="0" smtClean="0"/>
                        <a:t>Announcement of survey timeline to OWG.</a:t>
                      </a:r>
                      <a:endParaRPr lang="en-US" sz="1600" dirty="0"/>
                    </a:p>
                  </a:txBody>
                  <a:tcPr anchor="ctr"/>
                </a:tc>
              </a:tr>
              <a:tr h="370840">
                <a:tc>
                  <a:txBody>
                    <a:bodyPr/>
                    <a:lstStyle/>
                    <a:p>
                      <a:pPr algn="ctr"/>
                      <a:r>
                        <a:rPr lang="en-US" sz="1600" dirty="0" smtClean="0"/>
                        <a:t>April </a:t>
                      </a:r>
                      <a:r>
                        <a:rPr lang="en-US" sz="1600" dirty="0" smtClean="0"/>
                        <a:t>1</a:t>
                      </a:r>
                      <a:r>
                        <a:rPr lang="en-US" sz="1600" kern="1200" baseline="30000" dirty="0" smtClean="0">
                          <a:solidFill>
                            <a:schemeClr val="dk1"/>
                          </a:solidFill>
                          <a:latin typeface="+mn-lt"/>
                          <a:ea typeface="+mn-ea"/>
                          <a:cs typeface="+mn-cs"/>
                        </a:rPr>
                        <a:t>st </a:t>
                      </a:r>
                      <a:endParaRPr lang="en-US" sz="1600" kern="1200" baseline="30000" dirty="0">
                        <a:solidFill>
                          <a:schemeClr val="dk1"/>
                        </a:solidFill>
                        <a:latin typeface="+mn-lt"/>
                        <a:ea typeface="+mn-ea"/>
                        <a:cs typeface="+mn-cs"/>
                      </a:endParaRPr>
                    </a:p>
                  </a:txBody>
                  <a:tcPr anchor="ctr"/>
                </a:tc>
                <a:tc>
                  <a:txBody>
                    <a:bodyPr/>
                    <a:lstStyle/>
                    <a:p>
                      <a:pPr algn="l"/>
                      <a:r>
                        <a:rPr lang="en-US" sz="1600" dirty="0" smtClean="0"/>
                        <a:t>Market Notice sent</a:t>
                      </a:r>
                      <a:r>
                        <a:rPr lang="en-US" sz="1600" baseline="0" dirty="0" smtClean="0"/>
                        <a:t> </a:t>
                      </a:r>
                      <a:r>
                        <a:rPr lang="en-US" sz="1600" baseline="0" dirty="0" smtClean="0"/>
                        <a:t>to Authorized TO Representatives</a:t>
                      </a:r>
                      <a:r>
                        <a:rPr lang="en-US" sz="1600" baseline="0" dirty="0" smtClean="0"/>
                        <a:t>.</a:t>
                      </a:r>
                      <a:endParaRPr lang="en-US" sz="1600" dirty="0"/>
                    </a:p>
                  </a:txBody>
                  <a:tcPr anchor="ctr"/>
                </a:tc>
              </a:tr>
              <a:tr h="370840">
                <a:tc>
                  <a:txBody>
                    <a:bodyPr/>
                    <a:lstStyle/>
                    <a:p>
                      <a:pPr algn="ctr"/>
                      <a:r>
                        <a:rPr lang="en-US" sz="1600" dirty="0" smtClean="0"/>
                        <a:t>May </a:t>
                      </a:r>
                      <a:r>
                        <a:rPr lang="en-US" sz="1600" dirty="0" smtClean="0"/>
                        <a:t>14</a:t>
                      </a:r>
                      <a:r>
                        <a:rPr lang="en-US" sz="1600" baseline="30000" dirty="0" smtClean="0"/>
                        <a:t>th</a:t>
                      </a:r>
                      <a:r>
                        <a:rPr lang="en-US" sz="1600" baseline="0" dirty="0" smtClean="0"/>
                        <a:t> </a:t>
                      </a:r>
                      <a:r>
                        <a:rPr lang="en-US" sz="1600" baseline="0" dirty="0" smtClean="0"/>
                        <a:t>@ </a:t>
                      </a:r>
                      <a:r>
                        <a:rPr lang="en-US" sz="1600" dirty="0" smtClean="0"/>
                        <a:t>11:00 AM</a:t>
                      </a:r>
                      <a:endParaRPr lang="en-US" sz="1600" dirty="0"/>
                    </a:p>
                  </a:txBody>
                  <a:tcPr anchor="ctr"/>
                </a:tc>
                <a:tc>
                  <a:txBody>
                    <a:bodyPr/>
                    <a:lstStyle/>
                    <a:p>
                      <a:pPr algn="l"/>
                      <a:r>
                        <a:rPr lang="en-US" sz="1600" dirty="0" smtClean="0"/>
                        <a:t>Date and time of survey.</a:t>
                      </a:r>
                      <a:endParaRPr lang="en-US" sz="1600" dirty="0"/>
                    </a:p>
                  </a:txBody>
                  <a:tcPr anchor="ctr"/>
                </a:tc>
              </a:tr>
              <a:tr h="370840">
                <a:tc>
                  <a:txBody>
                    <a:bodyPr/>
                    <a:lstStyle/>
                    <a:p>
                      <a:pPr algn="ctr"/>
                      <a:r>
                        <a:rPr lang="en-US" sz="1600" dirty="0" smtClean="0"/>
                        <a:t>July 13</a:t>
                      </a:r>
                      <a:r>
                        <a:rPr lang="en-US" sz="1600" baseline="30000" dirty="0" smtClean="0"/>
                        <a:t>th</a:t>
                      </a:r>
                      <a:endParaRPr lang="en-US" sz="1600" dirty="0"/>
                    </a:p>
                  </a:txBody>
                  <a:tcPr anchor="ctr"/>
                </a:tc>
                <a:tc>
                  <a:txBody>
                    <a:bodyPr/>
                    <a:lstStyle/>
                    <a:p>
                      <a:pPr algn="l"/>
                      <a:r>
                        <a:rPr lang="en-US" sz="1600" dirty="0" smtClean="0"/>
                        <a:t>Survey results due to ERCOT.</a:t>
                      </a:r>
                      <a:endParaRPr lang="en-US" sz="1600" dirty="0"/>
                    </a:p>
                  </a:txBody>
                  <a:tcPr anchor="ctr"/>
                </a:tc>
              </a:tr>
              <a:tr h="370840">
                <a:tc>
                  <a:txBody>
                    <a:bodyPr/>
                    <a:lstStyle/>
                    <a:p>
                      <a:pPr algn="ctr"/>
                      <a:r>
                        <a:rPr lang="en-US" sz="1600" dirty="0" smtClean="0"/>
                        <a:t>August – September</a:t>
                      </a:r>
                      <a:endParaRPr lang="en-US" sz="1600" dirty="0"/>
                    </a:p>
                  </a:txBody>
                  <a:tcPr anchor="ctr"/>
                </a:tc>
                <a:tc>
                  <a:txBody>
                    <a:bodyPr/>
                    <a:lstStyle/>
                    <a:p>
                      <a:pPr algn="l"/>
                      <a:r>
                        <a:rPr lang="en-US" sz="1600" dirty="0" smtClean="0"/>
                        <a:t>Results reported to OWG, ROS, and TAC.</a:t>
                      </a:r>
                      <a:endParaRPr lang="en-US" sz="1600" dirty="0"/>
                    </a:p>
                  </a:txBody>
                  <a:tcPr anchor="ctr"/>
                </a:tc>
              </a:tr>
            </a:tbl>
          </a:graphicData>
        </a:graphic>
      </p:graphicFrame>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D22C17BBED2EF4E802F4F21A1D28B33" ma:contentTypeVersion="0" ma:contentTypeDescription="Create a new document." ma:contentTypeScope="" ma:versionID="936f69d55887432f79aa97b01e37f6cf">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053C0C4-8275-4654-81B4-4E107BA8B5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purl.org/dc/terms/"/>
    <ds:schemaRef ds:uri="http://schemas.openxmlformats.org/package/2006/metadata/core-properties"/>
    <ds:schemaRef ds:uri="http://schemas.microsoft.com/office/2006/documentManagement/types"/>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542</TotalTime>
  <Words>578</Words>
  <Application>Microsoft Office PowerPoint</Application>
  <PresentationFormat>On-screen Show (4:3)</PresentationFormat>
  <Paragraphs>55</Paragraphs>
  <Slides>4</Slides>
  <Notes>3</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4</vt:i4>
      </vt:variant>
    </vt:vector>
  </HeadingPairs>
  <TitlesOfParts>
    <vt:vector size="8" baseType="lpstr">
      <vt:lpstr>Arial</vt:lpstr>
      <vt:lpstr>Calibri</vt:lpstr>
      <vt:lpstr>1_Custom Design</vt:lpstr>
      <vt:lpstr>Office Theme</vt:lpstr>
      <vt:lpstr>PowerPoint Presentation</vt:lpstr>
      <vt:lpstr>Survey Overview and Requirements</vt:lpstr>
      <vt:lpstr>Survey Overview and Requirements</vt:lpstr>
      <vt:lpstr>2020 UFLS Survey Activity Timeline</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Sanchez, Daniel</cp:lastModifiedBy>
  <cp:revision>68</cp:revision>
  <cp:lastPrinted>2016-01-21T20:53:15Z</cp:lastPrinted>
  <dcterms:created xsi:type="dcterms:W3CDTF">2016-01-21T15:20:31Z</dcterms:created>
  <dcterms:modified xsi:type="dcterms:W3CDTF">2020-03-11T19:52:35Z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0x0101001D22C17BBED2EF4E802F4F21A1D28B33</vt:lpwstr>
  </property>
</Properties>
</file>