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1284" autoAdjust="0"/>
  </p:normalViewPr>
  <p:slideViewPr>
    <p:cSldViewPr showGuides="1">
      <p:cViewPr varScale="1">
        <p:scale>
          <a:sx n="94" d="100"/>
          <a:sy n="94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r>
              <a:rPr lang="en-US" baseline="0" dirty="0" smtClean="0"/>
              <a:t>OP2019: FRO = -381.0</a:t>
            </a:r>
          </a:p>
          <a:p>
            <a:r>
              <a:rPr lang="en-US" baseline="0" dirty="0" smtClean="0"/>
              <a:t>OP2020: FRO = -425.0,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27,974,671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7,200,513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25.74%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3368,579 </a:t>
            </a:r>
            <a:r>
              <a:rPr lang="en-US" dirty="0" smtClean="0"/>
              <a:t>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1.32%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</a:t>
            </a:r>
            <a:r>
              <a:rPr lang="en-US" baseline="0" dirty="0" smtClean="0"/>
              <a:t>139,638 </a:t>
            </a:r>
            <a:r>
              <a:rPr lang="en-US" baseline="0" dirty="0" smtClean="0"/>
              <a:t>MW*s on </a:t>
            </a:r>
            <a:r>
              <a:rPr lang="en-US" baseline="0" dirty="0" smtClean="0"/>
              <a:t>2/9/2020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180,848</a:t>
            </a:r>
            <a:endParaRPr lang="en-US" sz="1600" b="1" baseline="0" dirty="0" smtClean="0"/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249,044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Feb 27th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139,638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Feb </a:t>
            </a:r>
            <a:r>
              <a:rPr lang="en-US" sz="1600" dirty="0" smtClean="0">
                <a:solidFill>
                  <a:schemeClr val="accent2"/>
                </a:solidFill>
              </a:rPr>
              <a:t>9th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Mean: </a:t>
            </a:r>
            <a:r>
              <a:rPr lang="en-US" sz="1200" b="1" baseline="0" dirty="0" smtClean="0"/>
              <a:t>180,848</a:t>
            </a:r>
          </a:p>
          <a:p>
            <a:pPr lvl="0"/>
            <a:r>
              <a:rPr lang="en-US" sz="1200" dirty="0" smtClean="0">
                <a:solidFill>
                  <a:schemeClr val="accent2"/>
                </a:solidFill>
              </a:rPr>
              <a:t>Max: </a:t>
            </a:r>
            <a:r>
              <a:rPr lang="en-US" sz="1200" b="1" dirty="0" smtClean="0">
                <a:solidFill>
                  <a:schemeClr val="accent2"/>
                </a:solidFill>
              </a:rPr>
              <a:t>249,044 </a:t>
            </a:r>
            <a:r>
              <a:rPr lang="en-US" sz="1200" dirty="0" smtClean="0">
                <a:solidFill>
                  <a:schemeClr val="accent2"/>
                </a:solidFill>
              </a:rPr>
              <a:t>on Feb 27th</a:t>
            </a:r>
          </a:p>
          <a:p>
            <a:pPr lvl="0"/>
            <a:r>
              <a:rPr lang="en-US" sz="1200" dirty="0" smtClean="0">
                <a:solidFill>
                  <a:schemeClr val="accent2"/>
                </a:solidFill>
              </a:rPr>
              <a:t>Min: </a:t>
            </a:r>
            <a:r>
              <a:rPr lang="en-US" sz="1200" b="1" dirty="0" smtClean="0">
                <a:solidFill>
                  <a:schemeClr val="accent2"/>
                </a:solidFill>
              </a:rPr>
              <a:t>139,638 </a:t>
            </a:r>
            <a:r>
              <a:rPr lang="en-US" sz="1200" dirty="0" smtClean="0">
                <a:solidFill>
                  <a:schemeClr val="accent2"/>
                </a:solidFill>
              </a:rPr>
              <a:t>on Feb 9th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2/4/2020 20:00</a:t>
            </a:r>
            <a:r>
              <a:rPr lang="en-US" baseline="0" dirty="0" smtClean="0">
                <a:solidFill>
                  <a:srgbClr val="FF0000"/>
                </a:solidFill>
              </a:rPr>
              <a:t>: Large Expected generation deviation in the middle of the hour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2/5/2020 17:00</a:t>
            </a:r>
            <a:r>
              <a:rPr lang="en-US" baseline="0" dirty="0" smtClean="0">
                <a:solidFill>
                  <a:srgbClr val="FF0000"/>
                </a:solidFill>
              </a:rPr>
              <a:t>: Large Expected generation deviation in the middle of the hour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2/10/2020 16:00</a:t>
            </a:r>
            <a:r>
              <a:rPr lang="en-US" baseline="0" dirty="0" smtClean="0">
                <a:solidFill>
                  <a:srgbClr val="FF0000"/>
                </a:solidFill>
              </a:rPr>
              <a:t>: Loss of generation event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BAAL Exceedances related to</a:t>
            </a:r>
            <a:r>
              <a:rPr lang="en-US" baseline="0" dirty="0" smtClean="0"/>
              <a:t> the two FMEs on </a:t>
            </a:r>
            <a:r>
              <a:rPr lang="en-US" baseline="0" dirty="0" smtClean="0"/>
              <a:t>2/6/2020 </a:t>
            </a:r>
            <a:r>
              <a:rPr lang="en-US" baseline="0" dirty="0" smtClean="0"/>
              <a:t>and </a:t>
            </a:r>
            <a:r>
              <a:rPr lang="en-US" baseline="0" dirty="0" smtClean="0"/>
              <a:t>2/10/2020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February </a:t>
            </a:r>
            <a:r>
              <a:rPr lang="en-US" b="1" dirty="0" smtClean="0"/>
              <a:t>2020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March </a:t>
            </a:r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129470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7134479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65" y="914400"/>
            <a:ext cx="7129470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0" y="2133600"/>
            <a:ext cx="9051059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February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173.38</a:t>
            </a:r>
            <a:r>
              <a:rPr lang="en-US" sz="1800" b="1" dirty="0" smtClean="0">
                <a:solidFill>
                  <a:schemeClr val="accent2"/>
                </a:solidFill>
              </a:rPr>
              <a:t>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174.78%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4</a:t>
            </a:r>
            <a:r>
              <a:rPr lang="en-US" sz="1800" dirty="0" smtClean="0">
                <a:solidFill>
                  <a:schemeClr val="accent2"/>
                </a:solidFill>
              </a:rPr>
              <a:t> BAAL Exceedances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2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2020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smtClean="0">
                <a:solidFill>
                  <a:schemeClr val="accent2"/>
                </a:solidFill>
              </a:rPr>
              <a:t>15.56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12.25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19.33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27,974,671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7,200,513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25.74%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368,579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1.32%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180,848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b="1" dirty="0">
                <a:solidFill>
                  <a:schemeClr val="accent2"/>
                </a:solidFill>
              </a:rPr>
              <a:t>249,044 on </a:t>
            </a:r>
            <a:r>
              <a:rPr lang="en-US" sz="1600" b="1" dirty="0" smtClean="0">
                <a:solidFill>
                  <a:schemeClr val="accent2"/>
                </a:solidFill>
              </a:rPr>
              <a:t>Feb 27th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139,638 on Feb 9th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906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906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37244"/>
            <a:ext cx="7122575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5638800"/>
            <a:ext cx="28392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Feb</a:t>
            </a:r>
            <a:r>
              <a:rPr lang="en-US" dirty="0" smtClean="0"/>
              <a:t>-20 </a:t>
            </a:r>
            <a:r>
              <a:rPr lang="en-US" dirty="0" smtClean="0"/>
              <a:t>CPS1 (%): </a:t>
            </a:r>
            <a:r>
              <a:rPr lang="en-US" dirty="0" smtClean="0"/>
              <a:t>173.38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4 BAAL exceedances in </a:t>
            </a:r>
            <a:r>
              <a:rPr lang="en-US" sz="2400" dirty="0" smtClean="0"/>
              <a:t>Feb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122576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0" y="1010920"/>
            <a:ext cx="28392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Feb-20 </a:t>
            </a:r>
            <a:r>
              <a:rPr lang="en-US" dirty="0"/>
              <a:t>CPS1 (%): </a:t>
            </a:r>
            <a:r>
              <a:rPr lang="en-US" dirty="0" smtClean="0"/>
              <a:t>173.38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65" y="914400"/>
            <a:ext cx="7129470" cy="517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710" y="975252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174.78%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58577"/>
            <a:ext cx="7129470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47200</TotalTime>
  <Words>454</Words>
  <Application>Microsoft Office PowerPoint</Application>
  <PresentationFormat>On-screen Show (4:3)</PresentationFormat>
  <Paragraphs>142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February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692</cp:revision>
  <cp:lastPrinted>2016-01-21T20:53:15Z</cp:lastPrinted>
  <dcterms:created xsi:type="dcterms:W3CDTF">2016-01-21T15:20:31Z</dcterms:created>
  <dcterms:modified xsi:type="dcterms:W3CDTF">2020-03-16T20:11:33Z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