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</p:sldMasterIdLst>
  <p:notesMasterIdLst>
    <p:notesMasterId r:id="rId21"/>
  </p:notesMasterIdLst>
  <p:handoutMasterIdLst>
    <p:handoutMasterId r:id="rId22"/>
  </p:handoutMasterIdLst>
  <p:sldIdLst>
    <p:sldId id="445" r:id="rId7"/>
    <p:sldId id="463" r:id="rId8"/>
    <p:sldId id="491" r:id="rId9"/>
    <p:sldId id="528" r:id="rId10"/>
    <p:sldId id="529" r:id="rId11"/>
    <p:sldId id="530" r:id="rId12"/>
    <p:sldId id="531" r:id="rId13"/>
    <p:sldId id="534" r:id="rId14"/>
    <p:sldId id="532" r:id="rId15"/>
    <p:sldId id="527" r:id="rId16"/>
    <p:sldId id="474" r:id="rId17"/>
    <p:sldId id="533" r:id="rId18"/>
    <p:sldId id="454" r:id="rId19"/>
    <p:sldId id="464" r:id="rId2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kerson, Woody" initials="RW" lastIdx="1" clrIdx="0">
    <p:extLst>
      <p:ext uri="{19B8F6BF-5375-455C-9EA6-DF929625EA0E}">
        <p15:presenceInfo xmlns:p15="http://schemas.microsoft.com/office/powerpoint/2012/main" userId="S-1-5-21-639947351-343809578-3807592339-4404" providerId="AD"/>
      </p:ext>
    </p:extLst>
  </p:cmAuthor>
  <p:cmAuthor id="2" name="Teixeira, Jay" initials="TJ" lastIdx="4" clrIdx="1">
    <p:extLst>
      <p:ext uri="{19B8F6BF-5375-455C-9EA6-DF929625EA0E}">
        <p15:presenceInfo xmlns:p15="http://schemas.microsoft.com/office/powerpoint/2012/main" userId="S-1-5-21-639947351-343809578-3807592339-4441" providerId="AD"/>
      </p:ext>
    </p:extLst>
  </p:cmAuthor>
  <p:cmAuthor id="3" name="Jay Teixeira" initials="JT" lastIdx="2" clrIdx="2">
    <p:extLst>
      <p:ext uri="{19B8F6BF-5375-455C-9EA6-DF929625EA0E}">
        <p15:presenceInfo xmlns:p15="http://schemas.microsoft.com/office/powerpoint/2012/main" userId="e3c21acb6147413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0485" autoAdjust="0"/>
  </p:normalViewPr>
  <p:slideViewPr>
    <p:cSldViewPr showGuides="1">
      <p:cViewPr varScale="1">
        <p:scale>
          <a:sx n="102" d="100"/>
          <a:sy n="102" d="100"/>
        </p:scale>
        <p:origin x="1218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6" d="100"/>
          <a:sy n="96" d="100"/>
        </p:scale>
        <p:origin x="351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1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63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03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71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6547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807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4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05761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74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713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wcm/key_documents_lists/167487/VRT-Draft_performance_r2.pdf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ResourceIntegrationDepartment@ercot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wcm/key_documents_lists/191199/BESTF_KTC_13_ESR_Self-Limiting_GINR_02282020_1419.docx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36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Resource Integration Workshop </a:t>
            </a:r>
            <a:endParaRPr lang="en-US" b="1" dirty="0" smtClean="0"/>
          </a:p>
          <a:p>
            <a:r>
              <a:rPr lang="en-US" b="1" dirty="0" smtClean="0"/>
              <a:t>Resource Integration Topics 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ERCOT</a:t>
            </a:r>
          </a:p>
          <a:p>
            <a:r>
              <a:rPr lang="en-US" dirty="0"/>
              <a:t>Jay Teixeira</a:t>
            </a:r>
          </a:p>
          <a:p>
            <a:endParaRPr lang="en-US" dirty="0"/>
          </a:p>
          <a:p>
            <a:r>
              <a:rPr lang="en-US" dirty="0" smtClean="0"/>
              <a:t>March 17,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258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975518"/>
          </a:xfrm>
        </p:spPr>
        <p:txBody>
          <a:bodyPr/>
          <a:lstStyle/>
          <a:p>
            <a:r>
              <a:rPr lang="en-US" dirty="0" smtClean="0"/>
              <a:t>Resource Integration and Ongoing Operations – Interconnection Services (RIOO-IS) – Releases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566" y="1193884"/>
            <a:ext cx="10134600" cy="5334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No new functionality releases</a:t>
            </a:r>
          </a:p>
          <a:p>
            <a:r>
              <a:rPr lang="en-US" sz="2800" dirty="0" smtClean="0"/>
              <a:t>Attestation Issue – still an issue with attestations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err="1" smtClean="0"/>
              <a:t>Oncor</a:t>
            </a:r>
            <a:r>
              <a:rPr lang="en-US" sz="2800" dirty="0" smtClean="0"/>
              <a:t> Comment</a:t>
            </a:r>
            <a:endParaRPr lang="en-US" sz="2800" dirty="0"/>
          </a:p>
          <a:p>
            <a:pPr lvl="1"/>
            <a:r>
              <a:rPr lang="en-US" sz="2400" i="1" dirty="0" smtClean="0"/>
              <a:t>TSP’s </a:t>
            </a:r>
            <a:r>
              <a:rPr lang="en-US" sz="2400" i="1" dirty="0"/>
              <a:t>request for a view/export file that will show needed data that can be shared with other </a:t>
            </a:r>
            <a:r>
              <a:rPr lang="en-US" sz="2400" i="1" dirty="0" err="1"/>
              <a:t>Oncor</a:t>
            </a:r>
            <a:r>
              <a:rPr lang="en-US" sz="2400" i="1" dirty="0"/>
              <a:t> stakeholders, i.e., Dashiell, Power Engineers, etc., who may not have </a:t>
            </a:r>
            <a:r>
              <a:rPr lang="en-US" i="1" dirty="0"/>
              <a:t>RIOO access. </a:t>
            </a:r>
            <a:endParaRPr lang="en-US" sz="3200" i="1" dirty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63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975518"/>
          </a:xfrm>
        </p:spPr>
        <p:txBody>
          <a:bodyPr/>
          <a:lstStyle/>
          <a:p>
            <a:r>
              <a:rPr lang="en-US" dirty="0" smtClean="0"/>
              <a:t>Active PGRR’s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01441"/>
            <a:ext cx="10134600" cy="5638800"/>
          </a:xfrm>
        </p:spPr>
        <p:txBody>
          <a:bodyPr/>
          <a:lstStyle/>
          <a:p>
            <a:r>
              <a:rPr lang="en-US" sz="2800" dirty="0"/>
              <a:t>PGRR071</a:t>
            </a:r>
            <a:r>
              <a:rPr lang="en-US" sz="2800" dirty="0" smtClean="0"/>
              <a:t> - </a:t>
            </a:r>
            <a:r>
              <a:rPr lang="en-US" sz="2800" dirty="0"/>
              <a:t> Update Interconnection Process Timetables to Align with </a:t>
            </a:r>
            <a:r>
              <a:rPr lang="en-US" sz="2800" dirty="0" smtClean="0"/>
              <a:t>NPRR926 – </a:t>
            </a:r>
            <a:r>
              <a:rPr lang="en-US" sz="2800" dirty="0" smtClean="0">
                <a:solidFill>
                  <a:srgbClr val="FF0000"/>
                </a:solidFill>
              </a:rPr>
              <a:t>Approved 1/1/2020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NPRR973, NOGRR196, PGRR074, RRGRR022 </a:t>
            </a:r>
            <a:r>
              <a:rPr lang="en-US" sz="2800" dirty="0"/>
              <a:t>– Add Definitions for Generator Step-Up and Main Power Transformer </a:t>
            </a:r>
            <a:r>
              <a:rPr lang="en-US" sz="2800" dirty="0" smtClean="0"/>
              <a:t> - </a:t>
            </a:r>
            <a:r>
              <a:rPr lang="en-US" sz="2800" dirty="0" smtClean="0">
                <a:solidFill>
                  <a:srgbClr val="FF0000"/>
                </a:solidFill>
              </a:rPr>
              <a:t>TAC April 1, 2020</a:t>
            </a:r>
            <a:r>
              <a:rPr lang="en-US" sz="2800" dirty="0" smtClean="0"/>
              <a:t>.</a:t>
            </a:r>
          </a:p>
          <a:p>
            <a:r>
              <a:rPr lang="en-US" sz="2800" dirty="0"/>
              <a:t>PGRR076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– </a:t>
            </a:r>
            <a:r>
              <a:rPr lang="en-US" sz="2800" dirty="0"/>
              <a:t>Improvements to Generation Resource Interconnection or Change Request (GINR) </a:t>
            </a:r>
            <a:r>
              <a:rPr lang="en-US" sz="2800" dirty="0" smtClean="0"/>
              <a:t>Process</a:t>
            </a:r>
            <a:r>
              <a:rPr lang="en-US" sz="2800" dirty="0"/>
              <a:t> </a:t>
            </a:r>
            <a:r>
              <a:rPr lang="en-US" sz="2800" dirty="0" smtClean="0"/>
              <a:t>– </a:t>
            </a:r>
            <a:r>
              <a:rPr lang="en-US" sz="2800" dirty="0" smtClean="0">
                <a:solidFill>
                  <a:srgbClr val="FF0000"/>
                </a:solidFill>
              </a:rPr>
              <a:t>ROS April 2, 2020.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72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Oncor</a:t>
            </a:r>
            <a:r>
              <a:rPr lang="en-US" dirty="0" smtClean="0"/>
              <a:t>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614" y="685800"/>
            <a:ext cx="11379200" cy="6019800"/>
          </a:xfrm>
        </p:spPr>
        <p:txBody>
          <a:bodyPr/>
          <a:lstStyle/>
          <a:p>
            <a:pPr lvl="0"/>
            <a:r>
              <a:rPr lang="en-US" sz="2400" dirty="0" smtClean="0"/>
              <a:t>Reactive </a:t>
            </a:r>
            <a:r>
              <a:rPr lang="en-US" sz="2400" dirty="0"/>
              <a:t>Power Study timeline</a:t>
            </a:r>
          </a:p>
          <a:p>
            <a:pPr lvl="1"/>
            <a:r>
              <a:rPr lang="en-US" sz="2400" dirty="0"/>
              <a:t>When in the GINR process should this be due</a:t>
            </a:r>
            <a:r>
              <a:rPr lang="en-US" sz="2400" dirty="0" smtClean="0"/>
              <a:t>?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See GINR Time Line in earlier </a:t>
            </a:r>
            <a:r>
              <a:rPr lang="en-US" sz="2400" dirty="0" smtClean="0">
                <a:solidFill>
                  <a:srgbClr val="FF0000"/>
                </a:solidFill>
              </a:rPr>
              <a:t>slide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See PGRR076 addition of paragraph 5.7.1 (4) (vi)</a:t>
            </a:r>
            <a:endParaRPr lang="en-US" sz="2400" dirty="0">
              <a:solidFill>
                <a:srgbClr val="FF0000"/>
              </a:solidFill>
            </a:endParaRPr>
          </a:p>
          <a:p>
            <a:pPr lvl="0"/>
            <a:r>
              <a:rPr lang="en-US" sz="2400" dirty="0"/>
              <a:t>VRT analysis</a:t>
            </a:r>
          </a:p>
          <a:p>
            <a:pPr lvl="1"/>
            <a:r>
              <a:rPr lang="en-US" sz="2400" dirty="0"/>
              <a:t>Clarification that real power should recover back to full within 1 second after voltage recovery to 0.9 </a:t>
            </a:r>
            <a:r>
              <a:rPr lang="en-US" sz="2400" dirty="0" err="1" smtClean="0"/>
              <a:t>pu</a:t>
            </a:r>
            <a:endParaRPr lang="en-US" sz="2400" dirty="0" smtClean="0"/>
          </a:p>
          <a:p>
            <a:pPr lvl="2"/>
            <a:r>
              <a:rPr lang="en-US" sz="2000" i="1" dirty="0" smtClean="0">
                <a:hlinkClick r:id="rId2"/>
              </a:rPr>
              <a:t>Preliminary Performance Guideline for VRT Tests, Revision 2, May 23, 2019</a:t>
            </a:r>
            <a:endParaRPr lang="en-US" sz="2000" i="1" dirty="0" smtClean="0"/>
          </a:p>
          <a:p>
            <a:pPr lvl="2"/>
            <a:r>
              <a:rPr lang="en-US" sz="2000" i="1" dirty="0" smtClean="0"/>
              <a:t>LVRT power recovery expectation in DWG Procedure Manual section 3.1.5.4</a:t>
            </a:r>
            <a:endParaRPr lang="en-US" sz="2000" i="1" dirty="0"/>
          </a:p>
          <a:p>
            <a:pPr lvl="0"/>
            <a:r>
              <a:rPr lang="en-US" sz="2400" dirty="0"/>
              <a:t>Future of the ERCOT Screening Study</a:t>
            </a:r>
          </a:p>
          <a:p>
            <a:pPr lvl="1"/>
            <a:r>
              <a:rPr lang="en-US" sz="2400" dirty="0"/>
              <a:t>This may already be in the agenda but we’d like to request clarification on how/if ERCOT will be performing the Screening Study for future GINRs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ERCOT will move towards not performing the Screening Study when a simultaneous SS/FIS is requested in the future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51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43682"/>
            <a:ext cx="9753600" cy="670718"/>
          </a:xfrm>
        </p:spPr>
        <p:txBody>
          <a:bodyPr/>
          <a:lstStyle/>
          <a:p>
            <a:r>
              <a:rPr lang="en-US" dirty="0"/>
              <a:t>Other 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534400" cy="4511040"/>
          </a:xfrm>
        </p:spPr>
        <p:txBody>
          <a:bodyPr/>
          <a:lstStyle/>
          <a:p>
            <a:r>
              <a:rPr lang="en-US" dirty="0" smtClean="0">
                <a:hlinkClick r:id="rId3"/>
              </a:rPr>
              <a:t>ResourceIntegrationDepartment@ercot.com</a:t>
            </a:r>
            <a:r>
              <a:rPr lang="en-US" dirty="0" smtClean="0"/>
              <a:t> </a:t>
            </a:r>
            <a:r>
              <a:rPr lang="en-US" dirty="0"/>
              <a:t>is distribution list for Resource Integration department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1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938274"/>
            <a:ext cx="5517497" cy="462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6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Planning Guide 5.9</a:t>
            </a:r>
            <a:endParaRPr lang="en-US" dirty="0"/>
          </a:p>
          <a:p>
            <a:r>
              <a:rPr lang="en-US" sz="2800" dirty="0" smtClean="0"/>
              <a:t>Next Deadline for QSA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If a GINR is not included in QSA, its Initial Synchronization date will be automatically delayed to the next quarter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347588"/>
              </p:ext>
            </p:extLst>
          </p:nvPr>
        </p:nvGraphicFramePr>
        <p:xfrm>
          <a:off x="2209800" y="2362200"/>
          <a:ext cx="7467600" cy="2519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71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All-Inclusive Generation Resource Initial Synchronization Date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Last Day for an IE to meet prerequisites as listed in paragraph (4) below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Completion of Quarterly Stability Assessment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January, February, March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August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October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April, May, June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 November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January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July, August, September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February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April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October, November, December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May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End of July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1231392" y="4397248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3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Planning Guide </a:t>
            </a:r>
            <a:r>
              <a:rPr lang="en-US" dirty="0"/>
              <a:t>5.9, Quarterly Stability Assessment</a:t>
            </a:r>
          </a:p>
          <a:p>
            <a:r>
              <a:rPr lang="en-US" sz="2800" dirty="0" smtClean="0"/>
              <a:t>Issue’s seen in previous QSA’s</a:t>
            </a:r>
          </a:p>
          <a:p>
            <a:pPr lvl="1"/>
            <a:r>
              <a:rPr lang="en-US" sz="2400" dirty="0" smtClean="0"/>
              <a:t>10 day comment period for FIS</a:t>
            </a:r>
          </a:p>
          <a:p>
            <a:pPr lvl="2"/>
            <a:r>
              <a:rPr lang="en-US" sz="2000" dirty="0" smtClean="0"/>
              <a:t>Needs to be complete before QSA deadline</a:t>
            </a:r>
          </a:p>
          <a:p>
            <a:pPr lvl="2"/>
            <a:r>
              <a:rPr lang="en-US" sz="2000" dirty="0" smtClean="0"/>
              <a:t>TSPs need to plan for it</a:t>
            </a:r>
          </a:p>
          <a:p>
            <a:pPr lvl="1"/>
            <a:r>
              <a:rPr lang="en-US" sz="2400" dirty="0" smtClean="0"/>
              <a:t>Dynamic Model Review</a:t>
            </a:r>
          </a:p>
          <a:p>
            <a:pPr lvl="2"/>
            <a:r>
              <a:rPr lang="en-US" sz="2000" dirty="0" smtClean="0"/>
              <a:t>Dependent on FIS Stability study</a:t>
            </a:r>
          </a:p>
          <a:p>
            <a:pPr lvl="2"/>
            <a:r>
              <a:rPr lang="en-US" sz="2000" dirty="0" smtClean="0"/>
              <a:t>Need to meet PG 6.9 15 to 30 days prior to QSA deadline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04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Facility Study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823911"/>
            <a:ext cx="11379200" cy="5881689"/>
          </a:xfrm>
        </p:spPr>
        <p:txBody>
          <a:bodyPr/>
          <a:lstStyle/>
          <a:p>
            <a:r>
              <a:rPr lang="en-US" sz="2400" dirty="0" smtClean="0"/>
              <a:t>Trend towards no longer providing separate document</a:t>
            </a:r>
          </a:p>
          <a:p>
            <a:r>
              <a:rPr lang="en-US" sz="2400" dirty="0" smtClean="0"/>
              <a:t>If in one document, need to put reference in file name</a:t>
            </a:r>
          </a:p>
          <a:p>
            <a:pPr lvl="1"/>
            <a:r>
              <a:rPr lang="en-US" sz="2000" dirty="0" smtClean="0"/>
              <a:t>[Project Name][INR#] Solar </a:t>
            </a:r>
            <a:r>
              <a:rPr lang="en-US" sz="2000" dirty="0"/>
              <a:t>Facilities and </a:t>
            </a:r>
            <a:r>
              <a:rPr lang="en-US" sz="2000" dirty="0" smtClean="0"/>
              <a:t>Short-Circuit </a:t>
            </a:r>
            <a:r>
              <a:rPr lang="en-US" sz="2000" dirty="0"/>
              <a:t>Report </a:t>
            </a:r>
            <a:r>
              <a:rPr lang="en-US" sz="2000" dirty="0" smtClean="0"/>
              <a:t>FINAL.pdf</a:t>
            </a:r>
          </a:p>
          <a:p>
            <a:pPr lvl="1"/>
            <a:r>
              <a:rPr lang="en-US" sz="2000" dirty="0"/>
              <a:t>[Project Name] </a:t>
            </a:r>
            <a:r>
              <a:rPr lang="en-US" sz="2000" dirty="0" smtClean="0"/>
              <a:t>[INR#]_FIS</a:t>
            </a:r>
            <a:r>
              <a:rPr lang="en-US" sz="2000" dirty="0"/>
              <a:t>_(SS_SC_F)_(020218).pdf</a:t>
            </a:r>
            <a:endParaRPr lang="en-US" sz="2000" dirty="0" smtClean="0"/>
          </a:p>
          <a:p>
            <a:r>
              <a:rPr lang="en-US" sz="2400" dirty="0" smtClean="0"/>
              <a:t>Some TSPs have included the Facility Study as an appendix with including reference in file name.</a:t>
            </a:r>
          </a:p>
          <a:p>
            <a:r>
              <a:rPr lang="en-US" sz="2400" dirty="0" smtClean="0"/>
              <a:t>ERCOT Compliance, for FAC002, requires a reference to all four files in preparation for NERC audit</a:t>
            </a:r>
          </a:p>
          <a:p>
            <a:r>
              <a:rPr lang="en-US" sz="2400" dirty="0" smtClean="0"/>
              <a:t>The Facility study can be hard to find without explicit reference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9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PG 6.9 Generation as Separate Table in FIS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indent="-396875">
              <a:buFont typeface="Arial" panose="020B0604020202020204" pitchFamily="34" charset="0"/>
              <a:buChar char="•"/>
            </a:pPr>
            <a:r>
              <a:rPr lang="en-US" dirty="0"/>
              <a:t>Add generation meeting PG6.9 to the cases if they have impacts on the stability of the study </a:t>
            </a:r>
            <a:r>
              <a:rPr lang="en-US" dirty="0" smtClean="0"/>
              <a:t>area</a:t>
            </a:r>
            <a:endParaRPr lang="en-US" dirty="0"/>
          </a:p>
          <a:p>
            <a:pPr lvl="1" indent="-396875">
              <a:buFont typeface="Arial" panose="020B0604020202020204" pitchFamily="34" charset="0"/>
              <a:buChar char="•"/>
            </a:pPr>
            <a:r>
              <a:rPr lang="en-US" dirty="0"/>
              <a:t>List added generation in a separate table in the </a:t>
            </a:r>
            <a:r>
              <a:rPr lang="en-US" dirty="0" smtClean="0"/>
              <a:t>report</a:t>
            </a:r>
            <a:endParaRPr lang="en-US" dirty="0"/>
          </a:p>
          <a:p>
            <a:pPr lvl="1" indent="-396875">
              <a:buFont typeface="Arial" panose="020B0604020202020204" pitchFamily="34" charset="0"/>
              <a:buChar char="•"/>
            </a:pPr>
            <a:r>
              <a:rPr lang="en-US" dirty="0"/>
              <a:t>Specify the cutoff date for adding PG6.9 generation in the </a:t>
            </a:r>
            <a:r>
              <a:rPr lang="en-US" dirty="0" smtClean="0"/>
              <a:t>report </a:t>
            </a:r>
            <a:endParaRPr lang="en-US" dirty="0"/>
          </a:p>
          <a:p>
            <a:pPr lvl="1" indent="-396875">
              <a:buFont typeface="Arial" panose="020B0604020202020204" pitchFamily="34" charset="0"/>
              <a:buChar char="•"/>
            </a:pPr>
            <a:r>
              <a:rPr lang="en-US" dirty="0"/>
              <a:t>PG6.9 </a:t>
            </a:r>
            <a:r>
              <a:rPr lang="en-US" dirty="0" smtClean="0"/>
              <a:t>generation </a:t>
            </a:r>
            <a:r>
              <a:rPr lang="en-US" dirty="0"/>
              <a:t>in monthly GIS </a:t>
            </a:r>
            <a:r>
              <a:rPr lang="en-US" dirty="0" smtClean="0"/>
              <a:t>reports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74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 Study Explanation of How GTC’s Respected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461083"/>
          </a:xfrm>
        </p:spPr>
        <p:txBody>
          <a:bodyPr/>
          <a:lstStyle/>
          <a:p>
            <a:r>
              <a:rPr lang="en-US" sz="2800" dirty="0" smtClean="0"/>
              <a:t>The dispatch of generation in the study area is mandated by PG 5.4.5</a:t>
            </a:r>
          </a:p>
          <a:p>
            <a:r>
              <a:rPr lang="en-US" sz="2800" dirty="0" smtClean="0"/>
              <a:t>PGRR 076 includes modifications to this paragraph:</a:t>
            </a:r>
          </a:p>
          <a:p>
            <a:pPr lvl="1"/>
            <a:r>
              <a:rPr lang="en-US" i="1" dirty="0"/>
              <a:t>The dispatch level may be reduced to respect any published stability limits or to reach a power flow </a:t>
            </a:r>
            <a:r>
              <a:rPr lang="en-US" i="1" dirty="0" smtClean="0"/>
              <a:t>solution</a:t>
            </a:r>
          </a:p>
          <a:p>
            <a:r>
              <a:rPr lang="en-US" sz="2800" dirty="0" smtClean="0"/>
              <a:t>ERCOT would like the TSPs to show how the GTC limits were respected in the dispatch</a:t>
            </a:r>
          </a:p>
          <a:p>
            <a:r>
              <a:rPr lang="en-US" sz="2800" dirty="0"/>
              <a:t>If the POI is near or in any existing GTC, the critical contingencies defined in the QSA/GTC documents should be </a:t>
            </a:r>
            <a:r>
              <a:rPr lang="en-US" sz="2800" dirty="0" smtClean="0"/>
              <a:t>studied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30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TSP </a:t>
            </a:r>
            <a:r>
              <a:rPr lang="en-US" dirty="0"/>
              <a:t>supplying dynamic data set and data set </a:t>
            </a:r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Purpose: to help debugging model issues experienced during the QSA and/or </a:t>
            </a:r>
            <a:r>
              <a:rPr lang="en-US" sz="2800" dirty="0" err="1"/>
              <a:t>flatstart</a:t>
            </a:r>
            <a:r>
              <a:rPr lang="en-US" sz="2800" dirty="0"/>
              <a:t> efforts;</a:t>
            </a:r>
          </a:p>
          <a:p>
            <a:r>
              <a:rPr lang="en-US" sz="2800" dirty="0"/>
              <a:t>Dynamic data set should be submitted together with the FIS stability report on RIOO;</a:t>
            </a:r>
          </a:p>
          <a:p>
            <a:r>
              <a:rPr lang="en-US" sz="2800" dirty="0"/>
              <a:t>File type “FIS Stability Study CONFIDENTIAL”</a:t>
            </a:r>
          </a:p>
          <a:p>
            <a:r>
              <a:rPr lang="en-US" sz="2800" dirty="0"/>
              <a:t>Data set should include:</a:t>
            </a:r>
          </a:p>
          <a:p>
            <a:pPr lvl="1"/>
            <a:r>
              <a:rPr lang="en-US" dirty="0"/>
              <a:t>Power flow case: .</a:t>
            </a:r>
            <a:r>
              <a:rPr lang="en-US" dirty="0" err="1"/>
              <a:t>sav</a:t>
            </a:r>
            <a:r>
              <a:rPr lang="en-US" dirty="0"/>
              <a:t> or .raw file</a:t>
            </a:r>
          </a:p>
          <a:p>
            <a:pPr lvl="1"/>
            <a:r>
              <a:rPr lang="en-US" dirty="0"/>
              <a:t>Dynamic case .</a:t>
            </a:r>
            <a:r>
              <a:rPr lang="en-US" dirty="0" err="1"/>
              <a:t>snp</a:t>
            </a:r>
            <a:r>
              <a:rPr lang="en-US" dirty="0"/>
              <a:t> or .</a:t>
            </a:r>
            <a:r>
              <a:rPr lang="en-US" dirty="0" err="1"/>
              <a:t>dyr</a:t>
            </a:r>
            <a:r>
              <a:rPr lang="en-US" dirty="0"/>
              <a:t> file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17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GINR Time Line (Fastest)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914400"/>
            <a:ext cx="9525000" cy="5788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5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Swim Lanes and Self-Limiting Resource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Link to BESTF KTC 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49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163D459-1C05-483F-85D1-C9E478EC32CC}">
  <ds:schemaRefs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terms/"/>
    <ds:schemaRef ds:uri="c34af464-7aa1-4edd-9be4-83dffc1cb926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6933135-FA74-4199-91D5-29F71F2AA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50627</TotalTime>
  <Words>787</Words>
  <Application>Microsoft Office PowerPoint</Application>
  <PresentationFormat>Widescreen</PresentationFormat>
  <Paragraphs>120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1_Custom Design</vt:lpstr>
      <vt:lpstr>Inside pages</vt:lpstr>
      <vt:lpstr>2_Custom Design</vt:lpstr>
      <vt:lpstr>PowerPoint Presentation</vt:lpstr>
      <vt:lpstr>Quarterly Stability Assessment (QSA)  </vt:lpstr>
      <vt:lpstr>Quarterly Stability Assessment (QSA)  </vt:lpstr>
      <vt:lpstr>Facility Study Reports</vt:lpstr>
      <vt:lpstr>Adding PG 6.9 Generation as Separate Table in FIS Reports</vt:lpstr>
      <vt:lpstr>FIS Study Explanation of How GTC’s Respected</vt:lpstr>
      <vt:lpstr>TSP supplying dynamic data set and data set contents</vt:lpstr>
      <vt:lpstr>GINR Time Line (Fastest)</vt:lpstr>
      <vt:lpstr>Swim Lanes and Self-Limiting Resource</vt:lpstr>
      <vt:lpstr>Resource Integration and Ongoing Operations – Interconnection Services (RIOO-IS) – Releases</vt:lpstr>
      <vt:lpstr>Active PGRR’s</vt:lpstr>
      <vt:lpstr>Oncor Comments</vt:lpstr>
      <vt:lpstr>Other contact information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Teixeira, Jay</cp:lastModifiedBy>
  <cp:revision>531</cp:revision>
  <cp:lastPrinted>2018-07-25T14:31:19Z</cp:lastPrinted>
  <dcterms:created xsi:type="dcterms:W3CDTF">2016-01-21T15:20:31Z</dcterms:created>
  <dcterms:modified xsi:type="dcterms:W3CDTF">2020-03-16T14:46:22Z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