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7"/>
  </p:notesMasterIdLst>
  <p:handoutMasterIdLst>
    <p:handoutMasterId r:id="rId18"/>
  </p:handoutMasterIdLst>
  <p:sldIdLst>
    <p:sldId id="260" r:id="rId7"/>
    <p:sldId id="374" r:id="rId8"/>
    <p:sldId id="379" r:id="rId9"/>
    <p:sldId id="360" r:id="rId10"/>
    <p:sldId id="361" r:id="rId11"/>
    <p:sldId id="375" r:id="rId12"/>
    <p:sldId id="376" r:id="rId13"/>
    <p:sldId id="377" r:id="rId14"/>
    <p:sldId id="378" r:id="rId15"/>
    <p:sldId id="380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B254130-712C-4ED0-8F84-6F7752F8F347}">
          <p14:sldIdLst>
            <p14:sldId id="260"/>
            <p14:sldId id="374"/>
            <p14:sldId id="379"/>
            <p14:sldId id="360"/>
            <p14:sldId id="361"/>
            <p14:sldId id="375"/>
            <p14:sldId id="376"/>
            <p14:sldId id="377"/>
            <p14:sldId id="378"/>
            <p14:sldId id="3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nanam, Gnanaprabhu" initials="GG" lastIdx="1" clrIdx="0">
    <p:extLst>
      <p:ext uri="{19B8F6BF-5375-455C-9EA6-DF929625EA0E}">
        <p15:presenceInfo xmlns:p15="http://schemas.microsoft.com/office/powerpoint/2012/main" userId="S-1-5-21-639947351-343809578-3807592339-275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2" d="100"/>
          <a:sy n="82" d="100"/>
        </p:scale>
        <p:origin x="648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663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John.Schmall@ercot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057400"/>
            <a:ext cx="4724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en-US" b="1" dirty="0"/>
          </a:p>
          <a:p>
            <a:r>
              <a:rPr lang="en-US" altLang="en-US" b="1" dirty="0" smtClean="0"/>
              <a:t>FIS </a:t>
            </a:r>
            <a:r>
              <a:rPr lang="en-US" altLang="en-US" b="1" dirty="0" smtClean="0"/>
              <a:t>Stability Study </a:t>
            </a:r>
            <a:r>
              <a:rPr lang="en-US" altLang="en-US" b="1" dirty="0" smtClean="0"/>
              <a:t>Dispatch Assumptions</a:t>
            </a:r>
            <a:endParaRPr lang="en-US" alt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John Schmall</a:t>
            </a:r>
          </a:p>
          <a:p>
            <a:r>
              <a:rPr lang="en-US" dirty="0" smtClean="0"/>
              <a:t>ERCOT Transmission Planning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Resource Integration Workshop</a:t>
            </a:r>
          </a:p>
          <a:p>
            <a:r>
              <a:rPr lang="en-US" dirty="0" smtClean="0"/>
              <a:t>March 17,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Comments </a:t>
            </a:r>
            <a:r>
              <a:rPr lang="en-US" dirty="0" smtClean="0"/>
              <a:t>and feedback </a:t>
            </a:r>
            <a:r>
              <a:rPr lang="en-US" dirty="0" smtClean="0"/>
              <a:t>are </a:t>
            </a:r>
            <a:r>
              <a:rPr lang="en-US" dirty="0" smtClean="0"/>
              <a:t>welcome </a:t>
            </a:r>
          </a:p>
          <a:p>
            <a:endParaRPr lang="en-US" dirty="0"/>
          </a:p>
          <a:p>
            <a:pPr marL="457200" lvl="1" indent="0" algn="ctr">
              <a:buNone/>
            </a:pPr>
            <a:r>
              <a:rPr lang="en-US" dirty="0" smtClean="0"/>
              <a:t>John Schmall</a:t>
            </a:r>
            <a:endParaRPr lang="en-US" dirty="0" smtClean="0"/>
          </a:p>
          <a:p>
            <a:pPr marL="457200" lvl="1" indent="0" algn="ctr">
              <a:buNone/>
            </a:pPr>
            <a:r>
              <a:rPr lang="en-US" dirty="0" smtClean="0">
                <a:hlinkClick r:id="rId2"/>
              </a:rPr>
              <a:t>John.Schmall@ercot.com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3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169" y="243681"/>
            <a:ext cx="8458200" cy="899318"/>
          </a:xfrm>
        </p:spPr>
        <p:txBody>
          <a:bodyPr/>
          <a:lstStyle/>
          <a:p>
            <a:r>
              <a:rPr lang="en-US" dirty="0" smtClean="0"/>
              <a:t>Planning Guide Section 5.4.5 (2)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04887" y="792162"/>
            <a:ext cx="8405713" cy="846137"/>
          </a:xfrm>
        </p:spPr>
        <p:txBody>
          <a:bodyPr/>
          <a:lstStyle/>
          <a:p>
            <a:r>
              <a:rPr lang="en-US" sz="2400" dirty="0" smtClean="0"/>
              <a:t>Proposed </a:t>
            </a:r>
            <a:r>
              <a:rPr lang="en-US" sz="2400" dirty="0" smtClean="0"/>
              <a:t>edits per PGRR-076</a:t>
            </a:r>
          </a:p>
          <a:p>
            <a:pPr lvl="1"/>
            <a:r>
              <a:rPr lang="en-US" sz="2200" dirty="0" smtClean="0"/>
              <a:t>PLWG reviewed and submitted to ROS</a:t>
            </a:r>
            <a:endParaRPr lang="en-US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22" y="2514600"/>
            <a:ext cx="8811574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4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228600" y="916648"/>
            <a:ext cx="8610600" cy="4876800"/>
          </a:xfrm>
          <a:prstGeom prst="ellipse">
            <a:avLst/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1931" y="929348"/>
            <a:ext cx="6629400" cy="4191000"/>
          </a:xfrm>
          <a:prstGeom prst="ellipse">
            <a:avLst/>
          </a:prstGeom>
          <a:solidFill>
            <a:srgbClr val="FFC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 rot="2711297">
            <a:off x="1524911" y="1975114"/>
            <a:ext cx="4495800" cy="2099469"/>
          </a:xfrm>
          <a:prstGeom prst="ellipse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46918"/>
          </a:xfrm>
        </p:spPr>
        <p:txBody>
          <a:bodyPr/>
          <a:lstStyle/>
          <a:p>
            <a:r>
              <a:rPr lang="en-US" dirty="0" smtClean="0"/>
              <a:t>Evaluating Stability – Study Assumptions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813151" y="3295518"/>
            <a:ext cx="989265" cy="234375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815116" y="3055933"/>
            <a:ext cx="5011384" cy="239587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2404818" y="1222230"/>
            <a:ext cx="1410298" cy="20986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7" idx="0"/>
          </p:cNvCxnSpPr>
          <p:nvPr/>
        </p:nvCxnSpPr>
        <p:spPr>
          <a:xfrm flipV="1">
            <a:off x="3815116" y="916648"/>
            <a:ext cx="718784" cy="240427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967892" y="4544483"/>
            <a:ext cx="726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FIS</a:t>
            </a:r>
            <a:endParaRPr lang="en-US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483969" y="4236560"/>
            <a:ext cx="902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QSA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533900" y="4082818"/>
            <a:ext cx="902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GTC</a:t>
            </a:r>
            <a:endParaRPr lang="en-US" sz="2400" b="1" dirty="0"/>
          </a:p>
        </p:txBody>
      </p:sp>
      <p:sp>
        <p:nvSpPr>
          <p:cNvPr id="33" name="TextBox 32"/>
          <p:cNvSpPr txBox="1"/>
          <p:nvPr/>
        </p:nvSpPr>
        <p:spPr>
          <a:xfrm rot="21429319">
            <a:off x="5730907" y="3122027"/>
            <a:ext cx="2671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Synchronous Generator</a:t>
            </a:r>
            <a:endParaRPr lang="en-US" sz="1600" b="1" dirty="0"/>
          </a:p>
        </p:txBody>
      </p:sp>
      <p:sp>
        <p:nvSpPr>
          <p:cNvPr id="35" name="TextBox 34"/>
          <p:cNvSpPr txBox="1"/>
          <p:nvPr/>
        </p:nvSpPr>
        <p:spPr>
          <a:xfrm rot="17268660">
            <a:off x="3577030" y="1856429"/>
            <a:ext cx="17556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Wind Resource</a:t>
            </a:r>
            <a:endParaRPr lang="en-US" sz="1600" b="1" dirty="0"/>
          </a:p>
        </p:txBody>
      </p:sp>
      <p:sp>
        <p:nvSpPr>
          <p:cNvPr id="36" name="TextBox 35"/>
          <p:cNvSpPr txBox="1"/>
          <p:nvPr/>
        </p:nvSpPr>
        <p:spPr>
          <a:xfrm rot="3337334">
            <a:off x="2355217" y="1909414"/>
            <a:ext cx="17195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Solar Resource</a:t>
            </a:r>
            <a:endParaRPr lang="en-US" sz="1600" b="1" dirty="0"/>
          </a:p>
        </p:txBody>
      </p:sp>
      <p:sp>
        <p:nvSpPr>
          <p:cNvPr id="37" name="TextBox 36"/>
          <p:cNvSpPr txBox="1"/>
          <p:nvPr/>
        </p:nvSpPr>
        <p:spPr>
          <a:xfrm rot="17597180">
            <a:off x="2151031" y="4032108"/>
            <a:ext cx="20124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Battery Resource</a:t>
            </a:r>
            <a:endParaRPr lang="en-US" sz="16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783766" y="5994399"/>
            <a:ext cx="4284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Diagram for discussion purposes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41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FIS Stability Study </a:t>
            </a:r>
            <a:r>
              <a:rPr lang="en-US" dirty="0" smtClean="0"/>
              <a:t>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29200"/>
          </a:xfrm>
        </p:spPr>
        <p:txBody>
          <a:bodyPr/>
          <a:lstStyle/>
          <a:p>
            <a:r>
              <a:rPr lang="en-US" sz="2400" dirty="0" smtClean="0"/>
              <a:t>The </a:t>
            </a:r>
            <a:r>
              <a:rPr lang="en-US" sz="2400" dirty="0"/>
              <a:t>FIS </a:t>
            </a:r>
            <a:r>
              <a:rPr lang="en-US" sz="2400" dirty="0" smtClean="0"/>
              <a:t>should identify all </a:t>
            </a:r>
            <a:r>
              <a:rPr lang="en-US" sz="2400" dirty="0"/>
              <a:t>potential stability </a:t>
            </a:r>
            <a:r>
              <a:rPr lang="en-US" sz="2400" dirty="0" smtClean="0"/>
              <a:t>issues</a:t>
            </a:r>
          </a:p>
          <a:p>
            <a:pPr lvl="1"/>
            <a:r>
              <a:rPr lang="en-US" sz="2000" dirty="0" smtClean="0"/>
              <a:t>Full output in the study area should be the default assumption</a:t>
            </a:r>
          </a:p>
          <a:p>
            <a:pPr lvl="1"/>
            <a:r>
              <a:rPr lang="en-US" sz="2000" dirty="0" smtClean="0"/>
              <a:t>Technical rationale should be provided for </a:t>
            </a:r>
            <a:r>
              <a:rPr lang="en-US" sz="2000" dirty="0" smtClean="0"/>
              <a:t>deviations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Study </a:t>
            </a:r>
            <a:r>
              <a:rPr lang="en-US" sz="2400" dirty="0"/>
              <a:t>area</a:t>
            </a:r>
            <a:r>
              <a:rPr lang="en-US" sz="2400" dirty="0"/>
              <a:t> </a:t>
            </a:r>
            <a:r>
              <a:rPr lang="en-US" sz="2400" dirty="0" smtClean="0"/>
              <a:t>definition – engineering judgment</a:t>
            </a:r>
            <a:endParaRPr lang="en-US" sz="2400" dirty="0"/>
          </a:p>
          <a:p>
            <a:r>
              <a:rPr lang="en-US" sz="2400" dirty="0" smtClean="0"/>
              <a:t>What are the appropriate cases and dispatch scenarios?</a:t>
            </a:r>
          </a:p>
          <a:p>
            <a:pPr lvl="1"/>
            <a:r>
              <a:rPr lang="en-US" sz="2000" dirty="0" smtClean="0"/>
              <a:t>Location</a:t>
            </a:r>
            <a:r>
              <a:rPr lang="en-US" sz="2000" dirty="0"/>
              <a:t>: import or export area</a:t>
            </a:r>
          </a:p>
          <a:p>
            <a:pPr lvl="1"/>
            <a:r>
              <a:rPr lang="en-US" sz="2000" dirty="0"/>
              <a:t>Resource technology</a:t>
            </a:r>
          </a:p>
          <a:p>
            <a:pPr lvl="1"/>
            <a:r>
              <a:rPr lang="en-US" sz="2000" dirty="0"/>
              <a:t>Summer peak case versus HWLL case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Need for separate guidance document?</a:t>
            </a:r>
          </a:p>
          <a:p>
            <a:pPr lvl="1"/>
            <a:r>
              <a:rPr lang="en-US" sz="2000" dirty="0"/>
              <a:t>Conceptual ideas </a:t>
            </a:r>
            <a:r>
              <a:rPr lang="en-US" sz="2000" dirty="0"/>
              <a:t>for discussion on following </a:t>
            </a:r>
            <a:r>
              <a:rPr lang="en-US" sz="2000" dirty="0" smtClean="0"/>
              <a:t>slides</a:t>
            </a:r>
          </a:p>
          <a:p>
            <a:pPr lvl="1"/>
            <a:r>
              <a:rPr lang="en-US" sz="2000" dirty="0" smtClean="0"/>
              <a:t>Stakeholder feedback requested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9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23118"/>
          </a:xfrm>
        </p:spPr>
        <p:txBody>
          <a:bodyPr/>
          <a:lstStyle/>
          <a:p>
            <a:r>
              <a:rPr lang="en-US" dirty="0" smtClean="0"/>
              <a:t>Wind Resource FIS</a:t>
            </a:r>
            <a:br>
              <a:rPr lang="en-US" dirty="0" smtClean="0"/>
            </a:br>
            <a:r>
              <a:rPr lang="en-US" sz="2400" dirty="0" smtClean="0"/>
              <a:t>Potential scenarios and study area dispatch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572000"/>
          </a:xfrm>
        </p:spPr>
        <p:txBody>
          <a:bodyPr/>
          <a:lstStyle/>
          <a:p>
            <a:pPr lvl="0"/>
            <a:r>
              <a:rPr lang="en-US" sz="2200" dirty="0" smtClean="0">
                <a:solidFill>
                  <a:prstClr val="black"/>
                </a:solidFill>
              </a:rPr>
              <a:t>Summer Peak – study not necessary?</a:t>
            </a:r>
          </a:p>
          <a:p>
            <a:pPr lvl="0"/>
            <a:r>
              <a:rPr lang="en-US" sz="2200" dirty="0" smtClean="0">
                <a:solidFill>
                  <a:prstClr val="black"/>
                </a:solidFill>
              </a:rPr>
              <a:t>HWLL-1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Wind </a:t>
            </a:r>
            <a:r>
              <a:rPr lang="en-US" sz="2000" dirty="0">
                <a:solidFill>
                  <a:prstClr val="black"/>
                </a:solidFill>
              </a:rPr>
              <a:t>+ Solar + </a:t>
            </a:r>
            <a:r>
              <a:rPr lang="en-US" sz="2000" dirty="0" smtClean="0">
                <a:solidFill>
                  <a:prstClr val="black"/>
                </a:solidFill>
              </a:rPr>
              <a:t>Battery </a:t>
            </a:r>
            <a:r>
              <a:rPr lang="en-US" sz="2000" dirty="0">
                <a:solidFill>
                  <a:prstClr val="black"/>
                </a:solidFill>
              </a:rPr>
              <a:t>at </a:t>
            </a:r>
            <a:r>
              <a:rPr lang="en-US" sz="2000" dirty="0" smtClean="0">
                <a:solidFill>
                  <a:prstClr val="black"/>
                </a:solidFill>
              </a:rPr>
              <a:t>full output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Turn off synchronous generators</a:t>
            </a:r>
            <a:endParaRPr lang="en-US" sz="2000" dirty="0">
              <a:solidFill>
                <a:prstClr val="black"/>
              </a:solidFill>
            </a:endParaRPr>
          </a:p>
          <a:p>
            <a:r>
              <a:rPr lang="en-US" sz="2200" dirty="0" smtClean="0"/>
              <a:t>HWLL-2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Wind + Solar + Battery at full output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Synchronous generators at full output</a:t>
            </a:r>
            <a:endParaRPr lang="en-US" sz="2000" dirty="0">
              <a:solidFill>
                <a:prstClr val="black"/>
              </a:solidFill>
            </a:endParaRPr>
          </a:p>
          <a:p>
            <a:r>
              <a:rPr lang="en-US" sz="2200" dirty="0">
                <a:solidFill>
                  <a:prstClr val="black"/>
                </a:solidFill>
              </a:rPr>
              <a:t>Location considerations: import or export </a:t>
            </a:r>
            <a:r>
              <a:rPr lang="en-US" sz="2200" dirty="0" smtClean="0">
                <a:solidFill>
                  <a:prstClr val="black"/>
                </a:solidFill>
              </a:rPr>
              <a:t>area</a:t>
            </a:r>
          </a:p>
          <a:p>
            <a:r>
              <a:rPr lang="en-US" sz="2200" dirty="0">
                <a:solidFill>
                  <a:prstClr val="black"/>
                </a:solidFill>
              </a:rPr>
              <a:t>Resources providing support on transfer paths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2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23118"/>
          </a:xfrm>
        </p:spPr>
        <p:txBody>
          <a:bodyPr/>
          <a:lstStyle/>
          <a:p>
            <a:r>
              <a:rPr lang="en-US" dirty="0" smtClean="0"/>
              <a:t>Solar Resource FIS</a:t>
            </a:r>
            <a:br>
              <a:rPr lang="en-US" dirty="0" smtClean="0"/>
            </a:br>
            <a:r>
              <a:rPr lang="en-US" sz="2400" dirty="0" smtClean="0"/>
              <a:t>Potential scenarios and study area dispatch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572000"/>
          </a:xfrm>
        </p:spPr>
        <p:txBody>
          <a:bodyPr/>
          <a:lstStyle/>
          <a:p>
            <a:pPr lvl="0"/>
            <a:r>
              <a:rPr lang="en-US" sz="2200" dirty="0" smtClean="0">
                <a:solidFill>
                  <a:prstClr val="black"/>
                </a:solidFill>
              </a:rPr>
              <a:t>Summer Peak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Solar </a:t>
            </a:r>
            <a:r>
              <a:rPr lang="en-US" sz="2000" dirty="0">
                <a:solidFill>
                  <a:prstClr val="black"/>
                </a:solidFill>
              </a:rPr>
              <a:t>+ </a:t>
            </a:r>
            <a:r>
              <a:rPr lang="en-US" sz="2000" dirty="0" smtClean="0">
                <a:solidFill>
                  <a:prstClr val="black"/>
                </a:solidFill>
              </a:rPr>
              <a:t>Battery </a:t>
            </a:r>
            <a:r>
              <a:rPr lang="en-US" sz="2000" dirty="0">
                <a:solidFill>
                  <a:prstClr val="black"/>
                </a:solidFill>
              </a:rPr>
              <a:t>at </a:t>
            </a:r>
            <a:r>
              <a:rPr lang="en-US" sz="2000" dirty="0" smtClean="0">
                <a:solidFill>
                  <a:prstClr val="black"/>
                </a:solidFill>
              </a:rPr>
              <a:t>full output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Synchronous generators at </a:t>
            </a:r>
            <a:r>
              <a:rPr lang="en-US" sz="2000" dirty="0" smtClean="0">
                <a:solidFill>
                  <a:prstClr val="black"/>
                </a:solidFill>
              </a:rPr>
              <a:t>full output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Wind as dispatched in summer peak base case</a:t>
            </a:r>
            <a:endParaRPr lang="en-US" sz="2000" dirty="0">
              <a:solidFill>
                <a:prstClr val="black"/>
              </a:solidFill>
            </a:endParaRPr>
          </a:p>
          <a:p>
            <a:r>
              <a:rPr lang="en-US" sz="2200" dirty="0" smtClean="0"/>
              <a:t>HWLL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Wind + Solar + Battery at </a:t>
            </a:r>
            <a:r>
              <a:rPr lang="en-US" sz="2000" dirty="0" smtClean="0">
                <a:solidFill>
                  <a:prstClr val="black"/>
                </a:solidFill>
              </a:rPr>
              <a:t>full output</a:t>
            </a:r>
            <a:endParaRPr lang="en-US" sz="2000" dirty="0">
              <a:solidFill>
                <a:prstClr val="black"/>
              </a:solidFill>
            </a:endParaRP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Turn off synchronous generators</a:t>
            </a:r>
          </a:p>
          <a:p>
            <a:r>
              <a:rPr lang="en-US" sz="2200" dirty="0">
                <a:solidFill>
                  <a:prstClr val="black"/>
                </a:solidFill>
              </a:rPr>
              <a:t>Location considerations: import or export area</a:t>
            </a:r>
          </a:p>
          <a:p>
            <a:r>
              <a:rPr lang="en-US" sz="2200" dirty="0">
                <a:solidFill>
                  <a:prstClr val="black"/>
                </a:solidFill>
              </a:rPr>
              <a:t>Resources providing support on transfer paths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5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23118"/>
          </a:xfrm>
        </p:spPr>
        <p:txBody>
          <a:bodyPr/>
          <a:lstStyle/>
          <a:p>
            <a:r>
              <a:rPr lang="en-US" dirty="0" smtClean="0"/>
              <a:t>Battery Resource FIS</a:t>
            </a:r>
            <a:br>
              <a:rPr lang="en-US" dirty="0" smtClean="0"/>
            </a:br>
            <a:r>
              <a:rPr lang="en-US" sz="2400" dirty="0" smtClean="0"/>
              <a:t>Potential scenarios and study area dispatch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572000"/>
          </a:xfrm>
        </p:spPr>
        <p:txBody>
          <a:bodyPr/>
          <a:lstStyle/>
          <a:p>
            <a:pPr lvl="0"/>
            <a:r>
              <a:rPr lang="en-US" sz="2200" dirty="0" smtClean="0">
                <a:solidFill>
                  <a:prstClr val="black"/>
                </a:solidFill>
              </a:rPr>
              <a:t>Summer Peak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Solar </a:t>
            </a:r>
            <a:r>
              <a:rPr lang="en-US" sz="2000" dirty="0">
                <a:solidFill>
                  <a:prstClr val="black"/>
                </a:solidFill>
              </a:rPr>
              <a:t>+ </a:t>
            </a:r>
            <a:r>
              <a:rPr lang="en-US" sz="2000" dirty="0" smtClean="0">
                <a:solidFill>
                  <a:prstClr val="black"/>
                </a:solidFill>
              </a:rPr>
              <a:t>Battery </a:t>
            </a:r>
            <a:r>
              <a:rPr lang="en-US" sz="2000" dirty="0">
                <a:solidFill>
                  <a:prstClr val="black"/>
                </a:solidFill>
              </a:rPr>
              <a:t>at </a:t>
            </a:r>
            <a:r>
              <a:rPr lang="en-US" sz="2000" dirty="0" smtClean="0">
                <a:solidFill>
                  <a:prstClr val="black"/>
                </a:solidFill>
              </a:rPr>
              <a:t>full output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Synchronous generators at </a:t>
            </a:r>
            <a:r>
              <a:rPr lang="en-US" sz="2000" dirty="0" smtClean="0">
                <a:solidFill>
                  <a:prstClr val="black"/>
                </a:solidFill>
              </a:rPr>
              <a:t>full output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Wind as dispatched in summer peak base case</a:t>
            </a:r>
            <a:endParaRPr lang="en-US" sz="2000" dirty="0">
              <a:solidFill>
                <a:prstClr val="black"/>
              </a:solidFill>
            </a:endParaRPr>
          </a:p>
          <a:p>
            <a:r>
              <a:rPr lang="en-US" sz="2200" dirty="0" smtClean="0"/>
              <a:t>HWLL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Wind + Solar + Battery at </a:t>
            </a:r>
            <a:r>
              <a:rPr lang="en-US" sz="2000" dirty="0" smtClean="0">
                <a:solidFill>
                  <a:prstClr val="black"/>
                </a:solidFill>
              </a:rPr>
              <a:t>full output</a:t>
            </a:r>
            <a:endParaRPr lang="en-US" sz="2000" dirty="0">
              <a:solidFill>
                <a:prstClr val="black"/>
              </a:solidFill>
            </a:endParaRP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Turn off synchronous generators</a:t>
            </a:r>
          </a:p>
          <a:p>
            <a:r>
              <a:rPr lang="en-US" sz="2200" dirty="0">
                <a:solidFill>
                  <a:prstClr val="black"/>
                </a:solidFill>
              </a:rPr>
              <a:t>Battery charging scenarios?</a:t>
            </a:r>
          </a:p>
          <a:p>
            <a:r>
              <a:rPr lang="en-US" sz="2200" dirty="0">
                <a:solidFill>
                  <a:prstClr val="black"/>
                </a:solidFill>
              </a:rPr>
              <a:t>Location considerations: import or export area</a:t>
            </a:r>
          </a:p>
          <a:p>
            <a:r>
              <a:rPr lang="en-US" sz="2200" dirty="0">
                <a:solidFill>
                  <a:prstClr val="black"/>
                </a:solidFill>
              </a:rPr>
              <a:t>Resources providing support on transfer paths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4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23118"/>
          </a:xfrm>
        </p:spPr>
        <p:txBody>
          <a:bodyPr/>
          <a:lstStyle/>
          <a:p>
            <a:r>
              <a:rPr lang="en-US" dirty="0" smtClean="0"/>
              <a:t>Synchronous Generator Resource FIS</a:t>
            </a:r>
            <a:br>
              <a:rPr lang="en-US" dirty="0" smtClean="0"/>
            </a:br>
            <a:r>
              <a:rPr lang="en-US" sz="2400" dirty="0" smtClean="0"/>
              <a:t>Potential scenarios and study area dispatch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572000"/>
          </a:xfrm>
        </p:spPr>
        <p:txBody>
          <a:bodyPr/>
          <a:lstStyle/>
          <a:p>
            <a:pPr lvl="0"/>
            <a:r>
              <a:rPr lang="en-US" sz="2200" dirty="0" smtClean="0">
                <a:solidFill>
                  <a:prstClr val="black"/>
                </a:solidFill>
              </a:rPr>
              <a:t>Summer Peak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Solar </a:t>
            </a:r>
            <a:r>
              <a:rPr lang="en-US" sz="2000" dirty="0">
                <a:solidFill>
                  <a:prstClr val="black"/>
                </a:solidFill>
              </a:rPr>
              <a:t>+ </a:t>
            </a:r>
            <a:r>
              <a:rPr lang="en-US" sz="2000" dirty="0" smtClean="0">
                <a:solidFill>
                  <a:prstClr val="black"/>
                </a:solidFill>
              </a:rPr>
              <a:t>Battery </a:t>
            </a:r>
            <a:r>
              <a:rPr lang="en-US" sz="2000" dirty="0">
                <a:solidFill>
                  <a:prstClr val="black"/>
                </a:solidFill>
              </a:rPr>
              <a:t>at </a:t>
            </a:r>
            <a:r>
              <a:rPr lang="en-US" sz="2000" dirty="0" smtClean="0">
                <a:solidFill>
                  <a:prstClr val="black"/>
                </a:solidFill>
              </a:rPr>
              <a:t>full output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Synchronous generators at </a:t>
            </a:r>
            <a:r>
              <a:rPr lang="en-US" sz="2000" dirty="0" smtClean="0">
                <a:solidFill>
                  <a:prstClr val="black"/>
                </a:solidFill>
              </a:rPr>
              <a:t>full output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Wind as dispatched in summer peak base case</a:t>
            </a:r>
            <a:endParaRPr lang="en-US" sz="2000" dirty="0">
              <a:solidFill>
                <a:prstClr val="black"/>
              </a:solidFill>
            </a:endParaRPr>
          </a:p>
          <a:p>
            <a:r>
              <a:rPr lang="en-US" sz="2200" dirty="0" smtClean="0"/>
              <a:t>HWLL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Wind + Solar + Battery at </a:t>
            </a:r>
            <a:r>
              <a:rPr lang="en-US" sz="2000" dirty="0" smtClean="0">
                <a:solidFill>
                  <a:prstClr val="black"/>
                </a:solidFill>
              </a:rPr>
              <a:t>full output</a:t>
            </a:r>
            <a:endParaRPr lang="en-US" sz="2000" dirty="0">
              <a:solidFill>
                <a:prstClr val="black"/>
              </a:solidFill>
            </a:endParaRP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Synchronous generators at full output</a:t>
            </a:r>
          </a:p>
          <a:p>
            <a:r>
              <a:rPr lang="en-US" sz="2200" dirty="0">
                <a:solidFill>
                  <a:prstClr val="black"/>
                </a:solidFill>
              </a:rPr>
              <a:t>Location considerations: import or export area</a:t>
            </a:r>
          </a:p>
          <a:p>
            <a:r>
              <a:rPr lang="en-US" sz="2200" dirty="0">
                <a:solidFill>
                  <a:prstClr val="black"/>
                </a:solidFill>
              </a:rPr>
              <a:t>Resources providing support on transfer paths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16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23118"/>
          </a:xfrm>
        </p:spPr>
        <p:txBody>
          <a:bodyPr/>
          <a:lstStyle/>
          <a:p>
            <a:r>
              <a:rPr lang="en-US" dirty="0" smtClean="0"/>
              <a:t>Modeling Self-Limiting Projects</a:t>
            </a:r>
            <a:br>
              <a:rPr lang="en-US" dirty="0" smtClean="0"/>
            </a:br>
            <a:r>
              <a:rPr lang="en-US" sz="2400" dirty="0" smtClean="0"/>
              <a:t>As a project under study or a project in the study area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572000"/>
          </a:xfrm>
        </p:spPr>
        <p:txBody>
          <a:bodyPr/>
          <a:lstStyle/>
          <a:p>
            <a:pPr lvl="0"/>
            <a:r>
              <a:rPr lang="en-US" sz="2200" dirty="0" smtClean="0">
                <a:solidFill>
                  <a:prstClr val="black"/>
                </a:solidFill>
              </a:rPr>
              <a:t>DC coupled (common inverter) 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F</a:t>
            </a:r>
            <a:r>
              <a:rPr lang="en-US" sz="2000" dirty="0" smtClean="0">
                <a:solidFill>
                  <a:prstClr val="black"/>
                </a:solidFill>
              </a:rPr>
              <a:t>ull output considered to be the self-limited value</a:t>
            </a:r>
          </a:p>
          <a:p>
            <a:r>
              <a:rPr lang="en-US" sz="2200" dirty="0" smtClean="0"/>
              <a:t>AC coupled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Full output considered to be </a:t>
            </a:r>
            <a:r>
              <a:rPr lang="en-US" sz="2000">
                <a:solidFill>
                  <a:prstClr val="black"/>
                </a:solidFill>
              </a:rPr>
              <a:t>the </a:t>
            </a:r>
            <a:r>
              <a:rPr lang="en-US" sz="2000" smtClean="0">
                <a:solidFill>
                  <a:prstClr val="black"/>
                </a:solidFill>
              </a:rPr>
              <a:t>self-limited </a:t>
            </a:r>
            <a:r>
              <a:rPr lang="en-US" sz="2000" dirty="0" smtClean="0">
                <a:solidFill>
                  <a:prstClr val="black"/>
                </a:solidFill>
              </a:rPr>
              <a:t>value (but more complicated)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Resource components may have dis-similar dynamic response</a:t>
            </a: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Worst case configuration with respect to stability should be studied (how to determine?) </a:t>
            </a:r>
            <a:endParaRPr lang="en-US" sz="2000" dirty="0">
              <a:solidFill>
                <a:prstClr val="black"/>
              </a:solidFill>
            </a:endParaRPr>
          </a:p>
          <a:p>
            <a:pPr lvl="1"/>
            <a:r>
              <a:rPr lang="en-US" sz="2000" dirty="0" smtClean="0">
                <a:solidFill>
                  <a:prstClr val="black"/>
                </a:solidFill>
              </a:rPr>
              <a:t>How to limit scenario permutations if there are multiple self-limiting projects in the study area?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6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c34af464-7aa1-4edd-9be4-83dffc1cb926"/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11743</TotalTime>
  <Words>425</Words>
  <Application>Microsoft Office PowerPoint</Application>
  <PresentationFormat>On-screen Show (4:3)</PresentationFormat>
  <Paragraphs>100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1_Custom Design</vt:lpstr>
      <vt:lpstr>Office Theme</vt:lpstr>
      <vt:lpstr>Custom Design</vt:lpstr>
      <vt:lpstr>PowerPoint Presentation</vt:lpstr>
      <vt:lpstr>Planning Guide Section 5.4.5 (2)</vt:lpstr>
      <vt:lpstr>Evaluating Stability – Study Assumptions</vt:lpstr>
      <vt:lpstr>FIS Stability Study Scope</vt:lpstr>
      <vt:lpstr>Wind Resource FIS Potential scenarios and study area dispatch</vt:lpstr>
      <vt:lpstr>Solar Resource FIS Potential scenarios and study area dispatch</vt:lpstr>
      <vt:lpstr>Battery Resource FIS Potential scenarios and study area dispatch</vt:lpstr>
      <vt:lpstr>Synchronous Generator Resource FIS Potential scenarios and study area dispatch</vt:lpstr>
      <vt:lpstr>Modeling Self-Limiting Projects As a project under study or a project in the study area</vt:lpstr>
      <vt:lpstr>Questions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Schmall, John</cp:lastModifiedBy>
  <cp:revision>322</cp:revision>
  <cp:lastPrinted>2016-01-21T20:53:15Z</cp:lastPrinted>
  <dcterms:created xsi:type="dcterms:W3CDTF">2016-01-21T15:20:31Z</dcterms:created>
  <dcterms:modified xsi:type="dcterms:W3CDTF">2020-03-05T00:03:23Z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