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11.xml" ContentType="application/vnd.openxmlformats-officedocument.presentationml.slideLayout+xml"/>
  <Override PartName="/ppt/theme/theme2.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slideLayouts/slideLayout12.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slideLayouts/slideLayout13.xml" ContentType="application/vnd.openxmlformats-officedocument.presentationml.slideLayout+xml"/>
  <Override PartName="/ppt/theme/theme4.xml" ContentType="application/vnd.openxmlformats-officedocument.theme+xml"/>
  <Override PartName="/ppt/tags/tag16.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0.xml" ContentType="application/vnd.openxmlformats-officedocument.presentationml.notesSlide+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notesSlides/notesSlide1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3.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4.xml" ContentType="application/vnd.openxmlformats-officedocument.presentationml.notesSlide+xml"/>
  <Override PartName="/ppt/tags/tag43.xml" ContentType="application/vnd.openxmlformats-officedocument.presentationml.tags+xml"/>
  <Override PartName="/ppt/notesSlides/notesSlide15.xml" ContentType="application/vnd.openxmlformats-officedocument.presentationml.notesSlide+xml"/>
  <Override PartName="/ppt/tags/tag44.xml" ContentType="application/vnd.openxmlformats-officedocument.presentationml.tags+xml"/>
  <Override PartName="/ppt/notesSlides/notesSlide1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17.xml" ContentType="application/vnd.openxmlformats-officedocument.presentationml.notesSlide+xml"/>
  <Override PartName="/ppt/tags/tag47.xml" ContentType="application/vnd.openxmlformats-officedocument.presentationml.tags+xml"/>
  <Override PartName="/ppt/notesSlides/notesSlide1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notesSlides/notesSlide23.xml" ContentType="application/vnd.openxmlformats-officedocument.presentationml.notesSlide+xml"/>
  <Override PartName="/ppt/tags/tag55.xml" ContentType="application/vnd.openxmlformats-officedocument.presentationml.tags+xml"/>
  <Override PartName="/ppt/notesSlides/notesSlide24.xml" ContentType="application/vnd.openxmlformats-officedocument.presentationml.notesSlide+xml"/>
  <Override PartName="/ppt/tags/tag56.xml" ContentType="application/vnd.openxmlformats-officedocument.presentationml.tags+xml"/>
  <Override PartName="/ppt/notesSlides/notesSlide25.xml" ContentType="application/vnd.openxmlformats-officedocument.presentationml.notesSlide+xml"/>
  <Override PartName="/ppt/tags/tag57.xml" ContentType="application/vnd.openxmlformats-officedocument.presentationml.tags+xml"/>
  <Override PartName="/ppt/notesSlides/notesSlide26.xml" ContentType="application/vnd.openxmlformats-officedocument.presentationml.notesSlide+xml"/>
  <Override PartName="/ppt/tags/tag58.xml" ContentType="application/vnd.openxmlformats-officedocument.presentationml.tags+xml"/>
  <Override PartName="/ppt/notesSlides/notesSlide27.xml" ContentType="application/vnd.openxmlformats-officedocument.presentationml.notesSlide+xml"/>
  <Override PartName="/ppt/tags/tag59.xml" ContentType="application/vnd.openxmlformats-officedocument.presentationml.tags+xml"/>
  <Override PartName="/ppt/notesSlides/notesSlide28.xml" ContentType="application/vnd.openxmlformats-officedocument.presentationml.notesSlide+xml"/>
  <Override PartName="/ppt/tags/tag60.xml" ContentType="application/vnd.openxmlformats-officedocument.presentationml.tags+xml"/>
  <Override PartName="/ppt/notesSlides/notesSlide2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0.xml" ContentType="application/vnd.openxmlformats-officedocument.presentationml.notesSlide+xml"/>
  <Override PartName="/ppt/tags/tag63.xml" ContentType="application/vnd.openxmlformats-officedocument.presentationml.tags+xml"/>
  <Override PartName="/ppt/notesSlides/notesSlide31.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33.xml" ContentType="application/vnd.openxmlformats-officedocument.presentationml.notesSlide+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5.xml" ContentType="application/vnd.openxmlformats-officedocument.presentationml.notesSlide+xml"/>
  <Override PartName="/ppt/tags/tag71.xml" ContentType="application/vnd.openxmlformats-officedocument.presentationml.tags+xml"/>
  <Override PartName="/ppt/notesSlides/notesSlide36.xml" ContentType="application/vnd.openxmlformats-officedocument.presentationml.notesSlide+xml"/>
  <Override PartName="/ppt/tags/tag72.xml" ContentType="application/vnd.openxmlformats-officedocument.presentationml.tags+xml"/>
  <Override PartName="/ppt/notesSlides/notesSlide37.xml" ContentType="application/vnd.openxmlformats-officedocument.presentationml.notesSlide+xml"/>
  <Override PartName="/ppt/tags/tag73.xml" ContentType="application/vnd.openxmlformats-officedocument.presentationml.tags+xml"/>
  <Override PartName="/ppt/notesSlides/notesSlide38.xml" ContentType="application/vnd.openxmlformats-officedocument.presentationml.notesSlide+xml"/>
  <Override PartName="/ppt/tags/tag74.xml" ContentType="application/vnd.openxmlformats-officedocument.presentationml.tags+xml"/>
  <Override PartName="/ppt/notesSlides/notesSlide39.xml" ContentType="application/vnd.openxmlformats-officedocument.presentationml.notesSlide+xml"/>
  <Override PartName="/ppt/tags/tag75.xml" ContentType="application/vnd.openxmlformats-officedocument.presentationml.tags+xml"/>
  <Override PartName="/ppt/notesSlides/notesSlide40.xml" ContentType="application/vnd.openxmlformats-officedocument.presentationml.notesSlide+xml"/>
  <Override PartName="/ppt/tags/tag76.xml" ContentType="application/vnd.openxmlformats-officedocument.presentationml.tags+xml"/>
  <Override PartName="/ppt/notesSlides/notesSlide41.xml" ContentType="application/vnd.openxmlformats-officedocument.presentationml.notesSlide+xml"/>
  <Override PartName="/ppt/tags/tag77.xml" ContentType="application/vnd.openxmlformats-officedocument.presentationml.tags+xml"/>
  <Override PartName="/ppt/notesSlides/notesSlide42.xml" ContentType="application/vnd.openxmlformats-officedocument.presentationml.notesSlide+xml"/>
  <Override PartName="/ppt/tags/tag78.xml" ContentType="application/vnd.openxmlformats-officedocument.presentationml.tags+xml"/>
  <Override PartName="/ppt/notesSlides/notesSlide43.xml" ContentType="application/vnd.openxmlformats-officedocument.presentationml.notesSlide+xml"/>
  <Override PartName="/ppt/tags/tag79.xml" ContentType="application/vnd.openxmlformats-officedocument.presentationml.tags+xml"/>
  <Override PartName="/ppt/notesSlides/notesSlide44.xml" ContentType="application/vnd.openxmlformats-officedocument.presentationml.notesSlide+xml"/>
  <Override PartName="/ppt/tags/tag80.xml" ContentType="application/vnd.openxmlformats-officedocument.presentationml.tags+xml"/>
  <Override PartName="/ppt/notesSlides/notesSlide45.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6.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48.xml" ContentType="application/vnd.openxmlformats-officedocument.presentationml.notesSlide+xml"/>
  <Override PartName="/ppt/tags/tag90.xml" ContentType="application/vnd.openxmlformats-officedocument.presentationml.tags+xml"/>
  <Override PartName="/ppt/notesSlides/notesSlide4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50.xml" ContentType="application/vnd.openxmlformats-officedocument.presentationml.notesSlide+xml"/>
  <Override PartName="/ppt/tags/tag94.xml" ContentType="application/vnd.openxmlformats-officedocument.presentationml.tags+xml"/>
  <Override PartName="/ppt/notesSlides/notesSlide51.xml" ContentType="application/vnd.openxmlformats-officedocument.presentationml.notesSlide+xml"/>
  <Override PartName="/ppt/tags/tag95.xml" ContentType="application/vnd.openxmlformats-officedocument.presentationml.tags+xml"/>
  <Override PartName="/ppt/notesSlides/notesSlide52.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5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54.xml" ContentType="application/vnd.openxmlformats-officedocument.presentationml.notesSlide+xml"/>
  <Override PartName="/ppt/tags/tag101.xml" ContentType="application/vnd.openxmlformats-officedocument.presentationml.tags+xml"/>
  <Override PartName="/ppt/notesSlides/notesSlide55.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56.xml" ContentType="application/vnd.openxmlformats-officedocument.presentationml.notesSlide+xml"/>
  <Override PartName="/ppt/tags/tag105.xml" ContentType="application/vnd.openxmlformats-officedocument.presentationml.tags+xml"/>
  <Override PartName="/ppt/notesSlides/notesSlide57.xml" ContentType="application/vnd.openxmlformats-officedocument.presentationml.notesSlide+xml"/>
  <Override PartName="/ppt/tags/tag106.xml" ContentType="application/vnd.openxmlformats-officedocument.presentationml.tags+xml"/>
  <Override PartName="/ppt/notesSlides/notesSlide58.xml" ContentType="application/vnd.openxmlformats-officedocument.presentationml.notesSlide+xml"/>
  <Override PartName="/ppt/tags/tag107.xml" ContentType="application/vnd.openxmlformats-officedocument.presentationml.tags+xml"/>
  <Override PartName="/ppt/notesSlides/notesSlide59.xml" ContentType="application/vnd.openxmlformats-officedocument.presentationml.notesSlide+xml"/>
  <Override PartName="/ppt/tags/tag108.xml" ContentType="application/vnd.openxmlformats-officedocument.presentationml.tags+xml"/>
  <Override PartName="/ppt/notesSlides/notesSlide60.xml" ContentType="application/vnd.openxmlformats-officedocument.presentationml.notesSlide+xml"/>
  <Override PartName="/ppt/tags/tag109.xml" ContentType="application/vnd.openxmlformats-officedocument.presentationml.tags+xml"/>
  <Override PartName="/ppt/notesSlides/notesSlide61.xml" ContentType="application/vnd.openxmlformats-officedocument.presentationml.notesSlide+xml"/>
  <Override PartName="/ppt/tags/tag110.xml" ContentType="application/vnd.openxmlformats-officedocument.presentationml.tags+xml"/>
  <Override PartName="/ppt/notesSlides/notesSlide62.xml" ContentType="application/vnd.openxmlformats-officedocument.presentationml.notesSlide+xml"/>
  <Override PartName="/ppt/tags/tag111.xml" ContentType="application/vnd.openxmlformats-officedocument.presentationml.tags+xml"/>
  <Override PartName="/ppt/notesSlides/notesSlide63.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64.xml" ContentType="application/vnd.openxmlformats-officedocument.presentationml.notesSlide+xml"/>
  <Override PartName="/ppt/tags/tag116.xml" ContentType="application/vnd.openxmlformats-officedocument.presentationml.tags+xml"/>
  <Override PartName="/ppt/notesSlides/notesSlide65.xml" ContentType="application/vnd.openxmlformats-officedocument.presentationml.notesSlide+xml"/>
  <Override PartName="/ppt/tags/tag117.xml" ContentType="application/vnd.openxmlformats-officedocument.presentationml.tags+xml"/>
  <Override PartName="/ppt/notesSlides/notesSlide66.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notesSlides/notesSlide67.xml" ContentType="application/vnd.openxmlformats-officedocument.presentationml.notesSlide+xml"/>
  <Override PartName="/ppt/tags/tag120.xml" ContentType="application/vnd.openxmlformats-officedocument.presentationml.tags+xml"/>
  <Override PartName="/ppt/notesSlides/notesSlide68.xml" ContentType="application/vnd.openxmlformats-officedocument.presentationml.notesSlide+xml"/>
  <Override PartName="/ppt/tags/tag121.xml" ContentType="application/vnd.openxmlformats-officedocument.presentationml.tags+xml"/>
  <Override PartName="/ppt/notesSlides/notesSlide69.xml" ContentType="application/vnd.openxmlformats-officedocument.presentationml.notesSlide+xml"/>
  <Override PartName="/ppt/tags/tag122.xml" ContentType="application/vnd.openxmlformats-officedocument.presentationml.tags+xml"/>
  <Override PartName="/ppt/tags/tag123.xml" ContentType="application/vnd.openxmlformats-officedocument.presentationml.tags+xml"/>
  <Override PartName="/ppt/notesSlides/notesSlide70.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71.xml" ContentType="application/vnd.openxmlformats-officedocument.presentationml.notesSlide+xml"/>
  <Override PartName="/ppt/tags/tag126.xml" ContentType="application/vnd.openxmlformats-officedocument.presentationml.tags+xml"/>
  <Override PartName="/ppt/notesSlides/notesSlide72.xml" ContentType="application/vnd.openxmlformats-officedocument.presentationml.notesSlide+xml"/>
  <Override PartName="/ppt/tags/tag127.xml" ContentType="application/vnd.openxmlformats-officedocument.presentationml.tags+xml"/>
  <Override PartName="/ppt/notesSlides/notesSlide73.xml" ContentType="application/vnd.openxmlformats-officedocument.presentationml.notesSlide+xml"/>
  <Override PartName="/ppt/tags/tag128.xml" ContentType="application/vnd.openxmlformats-officedocument.presentationml.tags+xml"/>
  <Override PartName="/ppt/notesSlides/notesSlide74.xml" ContentType="application/vnd.openxmlformats-officedocument.presentationml.notesSlide+xml"/>
  <Override PartName="/ppt/tags/tag129.xml" ContentType="application/vnd.openxmlformats-officedocument.presentationml.tags+xml"/>
  <Override PartName="/ppt/notesSlides/notesSlide75.xml" ContentType="application/vnd.openxmlformats-officedocument.presentationml.notesSlide+xml"/>
  <Override PartName="/ppt/tags/tag130.xml" ContentType="application/vnd.openxmlformats-officedocument.presentationml.tags+xml"/>
  <Override PartName="/ppt/notesSlides/notesSlide76.xml" ContentType="application/vnd.openxmlformats-officedocument.presentationml.notesSlide+xml"/>
  <Override PartName="/ppt/tags/tag131.xml" ContentType="application/vnd.openxmlformats-officedocument.presentationml.tags+xml"/>
  <Override PartName="/ppt/notesSlides/notesSlide77.xml" ContentType="application/vnd.openxmlformats-officedocument.presentationml.notesSlide+xml"/>
  <Override PartName="/ppt/tags/tag132.xml" ContentType="application/vnd.openxmlformats-officedocument.presentationml.tags+xml"/>
  <Override PartName="/ppt/notesSlides/notesSlide78.xml" ContentType="application/vnd.openxmlformats-officedocument.presentationml.notesSlide+xml"/>
  <Override PartName="/ppt/tags/tag133.xml" ContentType="application/vnd.openxmlformats-officedocument.presentationml.tags+xml"/>
  <Override PartName="/ppt/notesSlides/notesSlide79.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80.xml" ContentType="application/vnd.openxmlformats-officedocument.presentationml.notesSlide+xml"/>
  <Override PartName="/ppt/tags/tag137.xml" ContentType="application/vnd.openxmlformats-officedocument.presentationml.tags+xml"/>
  <Override PartName="/ppt/notesSlides/notesSlide81.xml" ContentType="application/vnd.openxmlformats-officedocument.presentationml.notesSlide+xml"/>
  <Override PartName="/ppt/tags/tag138.xml" ContentType="application/vnd.openxmlformats-officedocument.presentationml.tags+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4"/>
    <p:sldMasterId id="2147483798" r:id="rId5"/>
    <p:sldMasterId id="2147483777" r:id="rId6"/>
    <p:sldMasterId id="2147483779" r:id="rId7"/>
    <p:sldMasterId id="2147483787" r:id="rId8"/>
  </p:sldMasterIdLst>
  <p:notesMasterIdLst>
    <p:notesMasterId r:id="rId125"/>
  </p:notesMasterIdLst>
  <p:handoutMasterIdLst>
    <p:handoutMasterId r:id="rId126"/>
  </p:handoutMasterIdLst>
  <p:sldIdLst>
    <p:sldId id="724" r:id="rId9"/>
    <p:sldId id="723" r:id="rId10"/>
    <p:sldId id="720" r:id="rId11"/>
    <p:sldId id="721" r:id="rId12"/>
    <p:sldId id="722" r:id="rId13"/>
    <p:sldId id="726" r:id="rId14"/>
    <p:sldId id="727" r:id="rId15"/>
    <p:sldId id="887" r:id="rId16"/>
    <p:sldId id="869" r:id="rId17"/>
    <p:sldId id="870" r:id="rId18"/>
    <p:sldId id="858" r:id="rId19"/>
    <p:sldId id="737" r:id="rId20"/>
    <p:sldId id="728" r:id="rId21"/>
    <p:sldId id="729" r:id="rId22"/>
    <p:sldId id="736" r:id="rId23"/>
    <p:sldId id="827" r:id="rId24"/>
    <p:sldId id="828" r:id="rId25"/>
    <p:sldId id="738" r:id="rId26"/>
    <p:sldId id="734" r:id="rId27"/>
    <p:sldId id="733" r:id="rId28"/>
    <p:sldId id="735" r:id="rId29"/>
    <p:sldId id="732" r:id="rId30"/>
    <p:sldId id="884" r:id="rId31"/>
    <p:sldId id="740" r:id="rId32"/>
    <p:sldId id="731" r:id="rId33"/>
    <p:sldId id="848" r:id="rId34"/>
    <p:sldId id="859" r:id="rId35"/>
    <p:sldId id="741" r:id="rId36"/>
    <p:sldId id="742" r:id="rId37"/>
    <p:sldId id="743" r:id="rId38"/>
    <p:sldId id="841" r:id="rId39"/>
    <p:sldId id="744" r:id="rId40"/>
    <p:sldId id="849" r:id="rId41"/>
    <p:sldId id="892" r:id="rId42"/>
    <p:sldId id="893" r:id="rId43"/>
    <p:sldId id="842" r:id="rId44"/>
    <p:sldId id="857" r:id="rId45"/>
    <p:sldId id="748" r:id="rId46"/>
    <p:sldId id="860" r:id="rId47"/>
    <p:sldId id="874" r:id="rId48"/>
    <p:sldId id="749" r:id="rId49"/>
    <p:sldId id="855" r:id="rId50"/>
    <p:sldId id="816" r:id="rId51"/>
    <p:sldId id="847" r:id="rId52"/>
    <p:sldId id="750" r:id="rId53"/>
    <p:sldId id="751" r:id="rId54"/>
    <p:sldId id="756" r:id="rId55"/>
    <p:sldId id="754" r:id="rId56"/>
    <p:sldId id="757" r:id="rId57"/>
    <p:sldId id="822" r:id="rId58"/>
    <p:sldId id="758" r:id="rId59"/>
    <p:sldId id="763" r:id="rId60"/>
    <p:sldId id="759" r:id="rId61"/>
    <p:sldId id="761" r:id="rId62"/>
    <p:sldId id="823" r:id="rId63"/>
    <p:sldId id="762" r:id="rId64"/>
    <p:sldId id="766" r:id="rId65"/>
    <p:sldId id="764" r:id="rId66"/>
    <p:sldId id="819" r:id="rId67"/>
    <p:sldId id="867" r:id="rId68"/>
    <p:sldId id="885" r:id="rId69"/>
    <p:sldId id="769" r:id="rId70"/>
    <p:sldId id="770" r:id="rId71"/>
    <p:sldId id="879" r:id="rId72"/>
    <p:sldId id="773" r:id="rId73"/>
    <p:sldId id="880" r:id="rId74"/>
    <p:sldId id="771" r:id="rId75"/>
    <p:sldId id="872" r:id="rId76"/>
    <p:sldId id="772" r:id="rId77"/>
    <p:sldId id="776" r:id="rId78"/>
    <p:sldId id="838" r:id="rId79"/>
    <p:sldId id="767" r:id="rId80"/>
    <p:sldId id="797" r:id="rId81"/>
    <p:sldId id="873" r:id="rId82"/>
    <p:sldId id="777" r:id="rId83"/>
    <p:sldId id="865" r:id="rId84"/>
    <p:sldId id="779" r:id="rId85"/>
    <p:sldId id="814" r:id="rId86"/>
    <p:sldId id="815" r:id="rId87"/>
    <p:sldId id="871" r:id="rId88"/>
    <p:sldId id="864" r:id="rId89"/>
    <p:sldId id="781" r:id="rId90"/>
    <p:sldId id="792" r:id="rId91"/>
    <p:sldId id="784" r:id="rId92"/>
    <p:sldId id="798" r:id="rId93"/>
    <p:sldId id="799" r:id="rId94"/>
    <p:sldId id="829" r:id="rId95"/>
    <p:sldId id="783" r:id="rId96"/>
    <p:sldId id="782" r:id="rId97"/>
    <p:sldId id="890" r:id="rId98"/>
    <p:sldId id="891" r:id="rId99"/>
    <p:sldId id="894" r:id="rId100"/>
    <p:sldId id="802" r:id="rId101"/>
    <p:sldId id="804" r:id="rId102"/>
    <p:sldId id="806" r:id="rId103"/>
    <p:sldId id="785" r:id="rId104"/>
    <p:sldId id="739" r:id="rId105"/>
    <p:sldId id="809" r:id="rId106"/>
    <p:sldId id="830" r:id="rId107"/>
    <p:sldId id="808" r:id="rId108"/>
    <p:sldId id="811" r:id="rId109"/>
    <p:sldId id="810" r:id="rId110"/>
    <p:sldId id="818" r:id="rId111"/>
    <p:sldId id="831" r:id="rId112"/>
    <p:sldId id="832" r:id="rId113"/>
    <p:sldId id="833" r:id="rId114"/>
    <p:sldId id="834" r:id="rId115"/>
    <p:sldId id="835" r:id="rId116"/>
    <p:sldId id="836" r:id="rId117"/>
    <p:sldId id="843" r:id="rId118"/>
    <p:sldId id="820" r:id="rId119"/>
    <p:sldId id="791" r:id="rId120"/>
    <p:sldId id="790" r:id="rId121"/>
    <p:sldId id="844" r:id="rId122"/>
    <p:sldId id="845" r:id="rId123"/>
    <p:sldId id="846" r:id="rId124"/>
  </p:sldIdLst>
  <p:sldSz cx="9144000" cy="6858000" type="screen4x3"/>
  <p:notesSz cx="7010400" cy="9296400"/>
  <p:custDataLst>
    <p:tags r:id="rId1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orient="horz" userDrawn="1">
          <p15:clr>
            <a:srgbClr val="A4A3A4"/>
          </p15:clr>
        </p15:guide>
        <p15:guide id="8" orient="horz" pos="2808" userDrawn="1">
          <p15:clr>
            <a:srgbClr val="A4A3A4"/>
          </p15:clr>
        </p15:guide>
        <p15:guide id="9" orient="horz" pos="2472" userDrawn="1">
          <p15:clr>
            <a:srgbClr val="A4A3A4"/>
          </p15:clr>
        </p15:guide>
        <p15:guide id="10" pos="285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ttlewell, Bill" initials="KB" lastIdx="91" clrIdx="0">
    <p:extLst/>
  </p:cmAuthor>
  <p:cmAuthor id="2" name="Tschetter, Matthew" initials="TM" lastIdx="13" clrIdx="1">
    <p:extLst/>
  </p:cmAuthor>
  <p:cmAuthor id="3" name="Deller, Art" initials="DA" lastIdx="49" clrIdx="2">
    <p:extLst>
      <p:ext uri="{19B8F6BF-5375-455C-9EA6-DF929625EA0E}">
        <p15:presenceInfo xmlns:p15="http://schemas.microsoft.com/office/powerpoint/2012/main" userId="S-1-5-21-639947351-343809578-3807592339-428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6770"/>
    <a:srgbClr val="CBE3EB"/>
    <a:srgbClr val="E7F2F5"/>
    <a:srgbClr val="C5B6B1"/>
    <a:srgbClr val="D2F7E5"/>
    <a:srgbClr val="BF9D00"/>
    <a:srgbClr val="1D9C5D"/>
    <a:srgbClr val="0071CB"/>
    <a:srgbClr val="9FD2C6"/>
    <a:srgbClr val="C9DD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81901" autoAdjust="0"/>
  </p:normalViewPr>
  <p:slideViewPr>
    <p:cSldViewPr snapToGrid="0" showGuides="1">
      <p:cViewPr varScale="1">
        <p:scale>
          <a:sx n="108" d="100"/>
          <a:sy n="108" d="100"/>
        </p:scale>
        <p:origin x="1488" y="84"/>
      </p:cViewPr>
      <p:guideLst>
        <p:guide orient="horz"/>
        <p:guide orient="horz" pos="2808"/>
        <p:guide orient="horz" pos="2472"/>
        <p:guide pos="2856"/>
      </p:guideLst>
    </p:cSldViewPr>
  </p:slideViewPr>
  <p:outlineViewPr>
    <p:cViewPr>
      <p:scale>
        <a:sx n="33" d="100"/>
        <a:sy n="33" d="100"/>
      </p:scale>
      <p:origin x="0" y="-14124"/>
    </p:cViewPr>
  </p:outlineViewPr>
  <p:notesTextViewPr>
    <p:cViewPr>
      <p:scale>
        <a:sx n="3" d="2"/>
        <a:sy n="3" d="2"/>
      </p:scale>
      <p:origin x="0" y="0"/>
    </p:cViewPr>
  </p:notesTextViewPr>
  <p:sorterViewPr>
    <p:cViewPr varScale="1">
      <p:scale>
        <a:sx n="1" d="1"/>
        <a:sy n="1" d="1"/>
      </p:scale>
      <p:origin x="0" y="-13890"/>
    </p:cViewPr>
  </p:sorterViewPr>
  <p:notesViewPr>
    <p:cSldViewPr snapToGrid="0" showGuides="1">
      <p:cViewPr varScale="1">
        <p:scale>
          <a:sx n="99" d="100"/>
          <a:sy n="99" d="100"/>
        </p:scale>
        <p:origin x="352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commentAuthors" Target="commentAuthors.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slide" Target="slides/slide105.xml"/><Relationship Id="rId118" Type="http://schemas.openxmlformats.org/officeDocument/2006/relationships/slide" Target="slides/slide110.xml"/><Relationship Id="rId12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slide" Target="slides/slide108.xml"/><Relationship Id="rId124" Type="http://schemas.openxmlformats.org/officeDocument/2006/relationships/slide" Target="slides/slide116.xml"/><Relationship Id="rId129"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slide" Target="slides/slide103.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tags" Target="tags/tag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slide" Target="slides/slide74.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B87440-3C22-4D49-8608-CC0B0DE1E8F0}"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69A2B2D8-300D-4191-9287-5C6DAE32E5B2}">
      <dgm:prSet phldrT="[Text]"/>
      <dgm:spPr>
        <a:ln w="28575">
          <a:solidFill>
            <a:schemeClr val="bg1"/>
          </a:solidFill>
        </a:ln>
        <a:effectLst>
          <a:outerShdw blurRad="50800" dist="38100" dir="2700000" algn="tl" rotWithShape="0">
            <a:prstClr val="black">
              <a:alpha val="40000"/>
            </a:prstClr>
          </a:outerShdw>
        </a:effectLst>
      </dgm:spPr>
      <dgm:t>
        <a:bodyPr/>
        <a:lstStyle/>
        <a:p>
          <a:r>
            <a:rPr lang="en-US" dirty="0" smtClean="0"/>
            <a:t>Concept</a:t>
          </a:r>
          <a:endParaRPr lang="en-US" dirty="0"/>
        </a:p>
      </dgm:t>
    </dgm:pt>
    <dgm:pt modelId="{9B2F15D2-488A-4229-9C27-B271B1812FE1}" type="parTrans" cxnId="{38D0C94C-59F1-4F27-B0AD-86A26A94CC60}">
      <dgm:prSet/>
      <dgm:spPr/>
      <dgm:t>
        <a:bodyPr/>
        <a:lstStyle/>
        <a:p>
          <a:endParaRPr lang="en-US"/>
        </a:p>
      </dgm:t>
    </dgm:pt>
    <dgm:pt modelId="{DE3923C0-B87C-4E9D-9733-8D548C43C933}" type="sibTrans" cxnId="{38D0C94C-59F1-4F27-B0AD-86A26A94CC60}">
      <dgm:prSet/>
      <dgm:spPr/>
      <dgm:t>
        <a:bodyPr/>
        <a:lstStyle/>
        <a:p>
          <a:endParaRPr lang="en-US"/>
        </a:p>
      </dgm:t>
    </dgm:pt>
    <dgm:pt modelId="{A5FAFFAA-FD6C-43C4-A2DC-97E5AEB188C2}">
      <dgm:prSet phldrT="[Text]"/>
      <dgm:spPr/>
      <dgm:t>
        <a:bodyPr/>
        <a:lstStyle/>
        <a:p>
          <a:r>
            <a:rPr lang="en-US" smtClean="0">
              <a:solidFill>
                <a:schemeClr val="bg1"/>
              </a:solidFill>
            </a:rPr>
            <a:t>Scenarios</a:t>
          </a:r>
          <a:endParaRPr lang="en-US" dirty="0">
            <a:solidFill>
              <a:schemeClr val="bg1"/>
            </a:solidFill>
          </a:endParaRPr>
        </a:p>
      </dgm:t>
    </dgm:pt>
    <dgm:pt modelId="{74511BC2-9F01-40EA-8079-9D5F0B0C4DDE}" type="parTrans" cxnId="{EE7111A4-38C3-4D51-8AB9-C7C99447F833}">
      <dgm:prSet/>
      <dgm:spPr/>
      <dgm:t>
        <a:bodyPr/>
        <a:lstStyle/>
        <a:p>
          <a:endParaRPr lang="en-US"/>
        </a:p>
      </dgm:t>
    </dgm:pt>
    <dgm:pt modelId="{9FB77718-6688-49F1-95A8-3B49D5655FBE}" type="sibTrans" cxnId="{EE7111A4-38C3-4D51-8AB9-C7C99447F833}">
      <dgm:prSet/>
      <dgm:spPr/>
      <dgm:t>
        <a:bodyPr/>
        <a:lstStyle/>
        <a:p>
          <a:endParaRPr lang="en-US"/>
        </a:p>
      </dgm:t>
    </dgm:pt>
    <dgm:pt modelId="{D85ADD9E-053E-4685-9341-0022882E26DC}">
      <dgm:prSet phldrT="[Text]"/>
      <dgm:spPr/>
      <dgm:t>
        <a:bodyPr/>
        <a:lstStyle/>
        <a:p>
          <a:r>
            <a:rPr lang="en-US" smtClean="0">
              <a:solidFill>
                <a:schemeClr val="bg1"/>
              </a:solidFill>
            </a:rPr>
            <a:t>Examples</a:t>
          </a:r>
          <a:endParaRPr lang="en-US" dirty="0">
            <a:solidFill>
              <a:schemeClr val="bg1"/>
            </a:solidFill>
          </a:endParaRPr>
        </a:p>
      </dgm:t>
    </dgm:pt>
    <dgm:pt modelId="{80FFE9FB-110E-4223-8E68-CAEF746C77BE}" type="parTrans" cxnId="{45BF08E8-5FBB-4665-84C1-163AA7F0F292}">
      <dgm:prSet/>
      <dgm:spPr/>
      <dgm:t>
        <a:bodyPr/>
        <a:lstStyle/>
        <a:p>
          <a:endParaRPr lang="en-US"/>
        </a:p>
      </dgm:t>
    </dgm:pt>
    <dgm:pt modelId="{CF22E5DD-10C1-43D4-8C9E-06D78F03F60C}" type="sibTrans" cxnId="{45BF08E8-5FBB-4665-84C1-163AA7F0F292}">
      <dgm:prSet/>
      <dgm:spPr/>
      <dgm:t>
        <a:bodyPr/>
        <a:lstStyle/>
        <a:p>
          <a:endParaRPr lang="en-US"/>
        </a:p>
      </dgm:t>
    </dgm:pt>
    <dgm:pt modelId="{18F18F4C-6F2C-4123-991C-440F3786EF72}">
      <dgm:prSet phldrT="[Text]"/>
      <dgm:spPr/>
      <dgm:t>
        <a:bodyPr/>
        <a:lstStyle/>
        <a:p>
          <a:r>
            <a:rPr lang="en-US" smtClean="0">
              <a:solidFill>
                <a:schemeClr val="bg1"/>
              </a:solidFill>
            </a:rPr>
            <a:t>Discussions</a:t>
          </a:r>
          <a:endParaRPr lang="en-US" dirty="0">
            <a:solidFill>
              <a:schemeClr val="bg1"/>
            </a:solidFill>
          </a:endParaRPr>
        </a:p>
      </dgm:t>
    </dgm:pt>
    <dgm:pt modelId="{E19CBBEF-DBAA-4630-9E08-D9BF45B0B52F}" type="parTrans" cxnId="{3867F221-4C0C-49A7-9F29-12FFB91E4C61}">
      <dgm:prSet/>
      <dgm:spPr/>
      <dgm:t>
        <a:bodyPr/>
        <a:lstStyle/>
        <a:p>
          <a:endParaRPr lang="en-US"/>
        </a:p>
      </dgm:t>
    </dgm:pt>
    <dgm:pt modelId="{006E2E92-2DD0-4013-8D7C-49E9ED7CFA40}" type="sibTrans" cxnId="{3867F221-4C0C-49A7-9F29-12FFB91E4C61}">
      <dgm:prSet/>
      <dgm:spPr/>
      <dgm:t>
        <a:bodyPr/>
        <a:lstStyle/>
        <a:p>
          <a:endParaRPr lang="en-US"/>
        </a:p>
      </dgm:t>
    </dgm:pt>
    <dgm:pt modelId="{E6544CF7-6069-47D5-B836-C2B9814C888D}" type="pres">
      <dgm:prSet presAssocID="{06B87440-3C22-4D49-8608-CC0B0DE1E8F0}" presName="Name0" presStyleCnt="0">
        <dgm:presLayoutVars>
          <dgm:chMax val="1"/>
          <dgm:chPref val="1"/>
          <dgm:dir/>
          <dgm:resizeHandles/>
        </dgm:presLayoutVars>
      </dgm:prSet>
      <dgm:spPr/>
      <dgm:t>
        <a:bodyPr/>
        <a:lstStyle/>
        <a:p>
          <a:endParaRPr lang="en-US"/>
        </a:p>
      </dgm:t>
    </dgm:pt>
    <dgm:pt modelId="{399BA91A-4FFD-4715-9F7A-4831CA369EA5}" type="pres">
      <dgm:prSet presAssocID="{69A2B2D8-300D-4191-9287-5C6DAE32E5B2}" presName="Parent" presStyleLbl="node1" presStyleIdx="0" presStyleCnt="2">
        <dgm:presLayoutVars>
          <dgm:chMax val="4"/>
          <dgm:chPref val="3"/>
        </dgm:presLayoutVars>
      </dgm:prSet>
      <dgm:spPr/>
      <dgm:t>
        <a:bodyPr/>
        <a:lstStyle/>
        <a:p>
          <a:endParaRPr lang="en-US"/>
        </a:p>
      </dgm:t>
    </dgm:pt>
    <dgm:pt modelId="{19CED82E-279C-425A-9BB7-013553ACEBBA}" type="pres">
      <dgm:prSet presAssocID="{A5FAFFAA-FD6C-43C4-A2DC-97E5AEB188C2}" presName="Accent" presStyleLbl="node1" presStyleIdx="1" presStyleCnt="2"/>
      <dgm:spPr/>
      <dgm:t>
        <a:bodyPr/>
        <a:lstStyle/>
        <a:p>
          <a:endParaRPr lang="en-US"/>
        </a:p>
      </dgm:t>
    </dgm:pt>
    <dgm:pt modelId="{F73E2152-611C-4112-B6D1-165D6E52F1E0}" type="pres">
      <dgm:prSet presAssocID="{A5FAFFAA-FD6C-43C4-A2DC-97E5AEB188C2}" presName="Image1"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a:solidFill>
            <a:schemeClr val="bg1"/>
          </a:solidFill>
        </a:ln>
        <a:effectLst>
          <a:outerShdw blurRad="50800" dist="38100" dir="2700000" algn="tl" rotWithShape="0">
            <a:prstClr val="black">
              <a:alpha val="40000"/>
            </a:prstClr>
          </a:outerShdw>
        </a:effectLst>
      </dgm:spPr>
      <dgm:t>
        <a:bodyPr/>
        <a:lstStyle/>
        <a:p>
          <a:endParaRPr lang="en-US"/>
        </a:p>
      </dgm:t>
    </dgm:pt>
    <dgm:pt modelId="{D1A8E7AD-28C3-484D-B62C-86B78F0C1CB6}" type="pres">
      <dgm:prSet presAssocID="{A5FAFFAA-FD6C-43C4-A2DC-97E5AEB188C2}" presName="Child1" presStyleLbl="revTx" presStyleIdx="0" presStyleCnt="3">
        <dgm:presLayoutVars>
          <dgm:chMax val="0"/>
          <dgm:chPref val="0"/>
          <dgm:bulletEnabled val="1"/>
        </dgm:presLayoutVars>
      </dgm:prSet>
      <dgm:spPr/>
      <dgm:t>
        <a:bodyPr/>
        <a:lstStyle/>
        <a:p>
          <a:endParaRPr lang="en-US"/>
        </a:p>
      </dgm:t>
    </dgm:pt>
    <dgm:pt modelId="{9130C4B0-3466-4DB5-B953-F0A1AD595524}" type="pres">
      <dgm:prSet presAssocID="{D85ADD9E-053E-4685-9341-0022882E26DC}" presName="Image2" presStyleCnt="0"/>
      <dgm:spPr/>
      <dgm:t>
        <a:bodyPr/>
        <a:lstStyle/>
        <a:p>
          <a:endParaRPr lang="en-US"/>
        </a:p>
      </dgm:t>
    </dgm:pt>
    <dgm:pt modelId="{0AC5398C-71A4-44B2-A5A7-2B38DB6C3512}" type="pres">
      <dgm:prSet presAssocID="{D85ADD9E-053E-4685-9341-0022882E26DC}"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25400">
          <a:solidFill>
            <a:schemeClr val="bg1"/>
          </a:solidFill>
        </a:ln>
        <a:effectLst>
          <a:outerShdw blurRad="50800" dist="38100" dir="2700000" algn="tl" rotWithShape="0">
            <a:prstClr val="black">
              <a:alpha val="40000"/>
            </a:prstClr>
          </a:outerShdw>
        </a:effectLst>
      </dgm:spPr>
      <dgm:t>
        <a:bodyPr/>
        <a:lstStyle/>
        <a:p>
          <a:endParaRPr lang="en-US"/>
        </a:p>
      </dgm:t>
    </dgm:pt>
    <dgm:pt modelId="{0B270C2A-3826-4E50-928B-0814FDA3291D}" type="pres">
      <dgm:prSet presAssocID="{D85ADD9E-053E-4685-9341-0022882E26DC}" presName="Child2" presStyleLbl="revTx" presStyleIdx="1" presStyleCnt="3">
        <dgm:presLayoutVars>
          <dgm:chMax val="0"/>
          <dgm:chPref val="0"/>
          <dgm:bulletEnabled val="1"/>
        </dgm:presLayoutVars>
      </dgm:prSet>
      <dgm:spPr/>
      <dgm:t>
        <a:bodyPr/>
        <a:lstStyle/>
        <a:p>
          <a:endParaRPr lang="en-US"/>
        </a:p>
      </dgm:t>
    </dgm:pt>
    <dgm:pt modelId="{C51D6FB2-E770-494D-8210-618EE912DCE8}" type="pres">
      <dgm:prSet presAssocID="{18F18F4C-6F2C-4123-991C-440F3786EF72}" presName="Image3" presStyleCnt="0"/>
      <dgm:spPr/>
      <dgm:t>
        <a:bodyPr/>
        <a:lstStyle/>
        <a:p>
          <a:endParaRPr lang="en-US"/>
        </a:p>
      </dgm:t>
    </dgm:pt>
    <dgm:pt modelId="{5233E286-57A5-41E0-A68E-FE05B01335E5}" type="pres">
      <dgm:prSet presAssocID="{18F18F4C-6F2C-4123-991C-440F3786EF72}"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25400">
          <a:solidFill>
            <a:schemeClr val="bg1"/>
          </a:solidFill>
        </a:ln>
        <a:effectLst>
          <a:outerShdw blurRad="50800" dist="38100" dir="2700000" algn="tl" rotWithShape="0">
            <a:prstClr val="black">
              <a:alpha val="40000"/>
            </a:prstClr>
          </a:outerShdw>
        </a:effectLst>
      </dgm:spPr>
      <dgm:t>
        <a:bodyPr/>
        <a:lstStyle/>
        <a:p>
          <a:endParaRPr lang="en-US"/>
        </a:p>
      </dgm:t>
    </dgm:pt>
    <dgm:pt modelId="{DE88D8B1-43D2-454C-8F23-835F8DA7A5F9}" type="pres">
      <dgm:prSet presAssocID="{18F18F4C-6F2C-4123-991C-440F3786EF72}" presName="Child3" presStyleLbl="revTx" presStyleIdx="2" presStyleCnt="3">
        <dgm:presLayoutVars>
          <dgm:chMax val="0"/>
          <dgm:chPref val="0"/>
          <dgm:bulletEnabled val="1"/>
        </dgm:presLayoutVars>
      </dgm:prSet>
      <dgm:spPr/>
      <dgm:t>
        <a:bodyPr/>
        <a:lstStyle/>
        <a:p>
          <a:endParaRPr lang="en-US"/>
        </a:p>
      </dgm:t>
    </dgm:pt>
  </dgm:ptLst>
  <dgm:cxnLst>
    <dgm:cxn modelId="{1E055407-FCE3-4F65-9555-F9F4B27A5C37}" type="presOf" srcId="{69A2B2D8-300D-4191-9287-5C6DAE32E5B2}" destId="{399BA91A-4FFD-4715-9F7A-4831CA369EA5}" srcOrd="0" destOrd="0" presId="urn:microsoft.com/office/officeart/2011/layout/RadialPictureList"/>
    <dgm:cxn modelId="{76C2B138-E54C-4426-95A3-99C82F1B66F1}" type="presOf" srcId="{D85ADD9E-053E-4685-9341-0022882E26DC}" destId="{0B270C2A-3826-4E50-928B-0814FDA3291D}" srcOrd="0" destOrd="0" presId="urn:microsoft.com/office/officeart/2011/layout/RadialPictureList"/>
    <dgm:cxn modelId="{EE7111A4-38C3-4D51-8AB9-C7C99447F833}" srcId="{69A2B2D8-300D-4191-9287-5C6DAE32E5B2}" destId="{A5FAFFAA-FD6C-43C4-A2DC-97E5AEB188C2}" srcOrd="0" destOrd="0" parTransId="{74511BC2-9F01-40EA-8079-9D5F0B0C4DDE}" sibTransId="{9FB77718-6688-49F1-95A8-3B49D5655FBE}"/>
    <dgm:cxn modelId="{38D0C94C-59F1-4F27-B0AD-86A26A94CC60}" srcId="{06B87440-3C22-4D49-8608-CC0B0DE1E8F0}" destId="{69A2B2D8-300D-4191-9287-5C6DAE32E5B2}" srcOrd="0" destOrd="0" parTransId="{9B2F15D2-488A-4229-9C27-B271B1812FE1}" sibTransId="{DE3923C0-B87C-4E9D-9733-8D548C43C933}"/>
    <dgm:cxn modelId="{DA95E959-236C-4B5D-8C85-0E1E5AA89EFB}" type="presOf" srcId="{A5FAFFAA-FD6C-43C4-A2DC-97E5AEB188C2}" destId="{D1A8E7AD-28C3-484D-B62C-86B78F0C1CB6}" srcOrd="0" destOrd="0" presId="urn:microsoft.com/office/officeart/2011/layout/RadialPictureList"/>
    <dgm:cxn modelId="{BC6F8DCE-3D37-4F1C-8B09-58C7B86E5671}" type="presOf" srcId="{18F18F4C-6F2C-4123-991C-440F3786EF72}" destId="{DE88D8B1-43D2-454C-8F23-835F8DA7A5F9}" srcOrd="0" destOrd="0" presId="urn:microsoft.com/office/officeart/2011/layout/RadialPictureList"/>
    <dgm:cxn modelId="{3867F221-4C0C-49A7-9F29-12FFB91E4C61}" srcId="{69A2B2D8-300D-4191-9287-5C6DAE32E5B2}" destId="{18F18F4C-6F2C-4123-991C-440F3786EF72}" srcOrd="2" destOrd="0" parTransId="{E19CBBEF-DBAA-4630-9E08-D9BF45B0B52F}" sibTransId="{006E2E92-2DD0-4013-8D7C-49E9ED7CFA40}"/>
    <dgm:cxn modelId="{97DE665B-1C42-4313-A06C-46793FA72FAA}" type="presOf" srcId="{06B87440-3C22-4D49-8608-CC0B0DE1E8F0}" destId="{E6544CF7-6069-47D5-B836-C2B9814C888D}" srcOrd="0" destOrd="0" presId="urn:microsoft.com/office/officeart/2011/layout/RadialPictureList"/>
    <dgm:cxn modelId="{45BF08E8-5FBB-4665-84C1-163AA7F0F292}" srcId="{69A2B2D8-300D-4191-9287-5C6DAE32E5B2}" destId="{D85ADD9E-053E-4685-9341-0022882E26DC}" srcOrd="1" destOrd="0" parTransId="{80FFE9FB-110E-4223-8E68-CAEF746C77BE}" sibTransId="{CF22E5DD-10C1-43D4-8C9E-06D78F03F60C}"/>
    <dgm:cxn modelId="{85FF8823-17B2-4BC8-AE82-39B115D1647E}" type="presParOf" srcId="{E6544CF7-6069-47D5-B836-C2B9814C888D}" destId="{399BA91A-4FFD-4715-9F7A-4831CA369EA5}" srcOrd="0" destOrd="0" presId="urn:microsoft.com/office/officeart/2011/layout/RadialPictureList"/>
    <dgm:cxn modelId="{B8C80547-7F0D-47B1-A00D-FEDEDE5FFCF0}" type="presParOf" srcId="{E6544CF7-6069-47D5-B836-C2B9814C888D}" destId="{19CED82E-279C-425A-9BB7-013553ACEBBA}" srcOrd="1" destOrd="0" presId="urn:microsoft.com/office/officeart/2011/layout/RadialPictureList"/>
    <dgm:cxn modelId="{4C1AA828-3C7B-4D16-8B10-BAC8F9ECB4B1}" type="presParOf" srcId="{E6544CF7-6069-47D5-B836-C2B9814C888D}" destId="{F73E2152-611C-4112-B6D1-165D6E52F1E0}" srcOrd="2" destOrd="0" presId="urn:microsoft.com/office/officeart/2011/layout/RadialPictureList"/>
    <dgm:cxn modelId="{ECD07160-D589-4371-866E-ADB98F35567F}" type="presParOf" srcId="{E6544CF7-6069-47D5-B836-C2B9814C888D}" destId="{D1A8E7AD-28C3-484D-B62C-86B78F0C1CB6}" srcOrd="3" destOrd="0" presId="urn:microsoft.com/office/officeart/2011/layout/RadialPictureList"/>
    <dgm:cxn modelId="{4C16A6E2-5729-43A1-AAD7-0F647130806E}" type="presParOf" srcId="{E6544CF7-6069-47D5-B836-C2B9814C888D}" destId="{9130C4B0-3466-4DB5-B953-F0A1AD595524}" srcOrd="4" destOrd="0" presId="urn:microsoft.com/office/officeart/2011/layout/RadialPictureList"/>
    <dgm:cxn modelId="{4D126840-8C53-49E0-B563-DC4972D0FCAF}" type="presParOf" srcId="{9130C4B0-3466-4DB5-B953-F0A1AD595524}" destId="{0AC5398C-71A4-44B2-A5A7-2B38DB6C3512}" srcOrd="0" destOrd="0" presId="urn:microsoft.com/office/officeart/2011/layout/RadialPictureList"/>
    <dgm:cxn modelId="{C25A5EC2-A0AC-439B-BF81-D875D3516490}" type="presParOf" srcId="{E6544CF7-6069-47D5-B836-C2B9814C888D}" destId="{0B270C2A-3826-4E50-928B-0814FDA3291D}" srcOrd="5" destOrd="0" presId="urn:microsoft.com/office/officeart/2011/layout/RadialPictureList"/>
    <dgm:cxn modelId="{E77E5C1D-0FC4-4813-ACF3-79290CE00046}" type="presParOf" srcId="{E6544CF7-6069-47D5-B836-C2B9814C888D}" destId="{C51D6FB2-E770-494D-8210-618EE912DCE8}" srcOrd="6" destOrd="0" presId="urn:microsoft.com/office/officeart/2011/layout/RadialPictureList"/>
    <dgm:cxn modelId="{DF1B2296-10B9-401C-82DA-5F3B9D81E090}" type="presParOf" srcId="{C51D6FB2-E770-494D-8210-618EE912DCE8}" destId="{5233E286-57A5-41E0-A68E-FE05B01335E5}" srcOrd="0" destOrd="0" presId="urn:microsoft.com/office/officeart/2011/layout/RadialPictureList"/>
    <dgm:cxn modelId="{57E2B120-C40B-4D91-B05E-5DA010613669}" type="presParOf" srcId="{E6544CF7-6069-47D5-B836-C2B9814C888D}" destId="{DE88D8B1-43D2-454C-8F23-835F8DA7A5F9}"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pPr/>
              <a:t>3/12/2020</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pPr/>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pPr/>
              <a:t>3/12/2020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pPr/>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dirty="0" smtClean="0"/>
              <a:t>Welcome to ERCOT Nodal Market Education. This program is designed to facilitate comprehension of Nodal Market rules and processes. </a:t>
            </a:r>
          </a:p>
          <a:p>
            <a:endParaRPr lang="en-US" dirty="0" smtClean="0"/>
          </a:p>
          <a:p>
            <a:endParaRPr lang="en-US" dirty="0"/>
          </a:p>
        </p:txBody>
      </p:sp>
    </p:spTree>
    <p:extLst>
      <p:ext uri="{BB962C8B-B14F-4D97-AF65-F5344CB8AC3E}">
        <p14:creationId xmlns:p14="http://schemas.microsoft.com/office/powerpoint/2010/main" val="253212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000" dirty="0" smtClean="0"/>
              <a:t>Load serving entities (LSEs) provide electric service to end-use Customers.  As mentioned in defining the audience for this course, LSEs include:</a:t>
            </a:r>
          </a:p>
          <a:p>
            <a:pPr lvl="1" indent="-226461">
              <a:spcBef>
                <a:spcPct val="0"/>
              </a:spcBef>
              <a:buFontTx/>
              <a:buChar char="•"/>
            </a:pPr>
            <a:r>
              <a:rPr lang="en-US" sz="1000" dirty="0" smtClean="0"/>
              <a:t>Retail Electric Providers – entities that sell electric energy to retail Customers in the areas of Texas where the sale of electricity is open to retail competition</a:t>
            </a:r>
          </a:p>
          <a:p>
            <a:pPr lvl="1" indent="-226461">
              <a:spcBef>
                <a:spcPct val="0"/>
              </a:spcBef>
              <a:buFontTx/>
              <a:buChar char="•"/>
            </a:pPr>
            <a:r>
              <a:rPr lang="en-US" sz="1000" dirty="0" smtClean="0"/>
              <a:t>Electrical Cooperatives – businesses owned by the people who use their services </a:t>
            </a:r>
          </a:p>
          <a:p>
            <a:pPr lvl="1" indent="-226461">
              <a:spcBef>
                <a:spcPct val="0"/>
              </a:spcBef>
              <a:spcAft>
                <a:spcPct val="50000"/>
              </a:spcAft>
              <a:buFontTx/>
              <a:buChar char="•"/>
            </a:pPr>
            <a:r>
              <a:rPr lang="en-US" sz="1000" dirty="0" smtClean="0"/>
              <a:t>Municipally-Owned Utilities – providers owned by the municipalities they serve</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12</a:t>
            </a:fld>
            <a:endParaRPr lang="en-US"/>
          </a:p>
        </p:txBody>
      </p:sp>
    </p:spTree>
    <p:extLst>
      <p:ext uri="{BB962C8B-B14F-4D97-AF65-F5344CB8AC3E}">
        <p14:creationId xmlns:p14="http://schemas.microsoft.com/office/powerpoint/2010/main" val="4234933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13</a:t>
            </a:fld>
            <a:endParaRPr lang="en-US"/>
          </a:p>
        </p:txBody>
      </p:sp>
    </p:spTree>
    <p:extLst>
      <p:ext uri="{BB962C8B-B14F-4D97-AF65-F5344CB8AC3E}">
        <p14:creationId xmlns:p14="http://schemas.microsoft.com/office/powerpoint/2010/main" val="2570356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Buy electricity at wholesale </a:t>
            </a:r>
            <a:r>
              <a:rPr lang="en-US" dirty="0" smtClean="0"/>
              <a:t>– CRs must</a:t>
            </a:r>
            <a:r>
              <a:rPr lang="en-US" baseline="0" dirty="0" smtClean="0"/>
              <a:t> schedule power through a QSE. They may buy power through a number of methods including long term contracts, the day-ahead market or real-time. </a:t>
            </a:r>
          </a:p>
          <a:p>
            <a:endParaRPr lang="en-US" baseline="0" dirty="0" smtClean="0"/>
          </a:p>
          <a:p>
            <a:r>
              <a:rPr lang="en-US" b="1" baseline="0" dirty="0" smtClean="0"/>
              <a:t>Pay TDSPs for delivery charges </a:t>
            </a:r>
            <a:r>
              <a:rPr lang="en-US" baseline="0" dirty="0" smtClean="0"/>
              <a:t>– TDSPs are responsible for operating and maintain the transmission and Distribution systems. For that they receive a regulated rate set by the PUCT. CRs are responsible for paying these charges to the TDSP determined by how much power their customers use. They are allowed to pass this charge directly through to their customers.</a:t>
            </a:r>
          </a:p>
          <a:p>
            <a:endParaRPr lang="en-US" baseline="0" dirty="0" smtClean="0"/>
          </a:p>
          <a:p>
            <a:r>
              <a:rPr lang="en-US" b="1" dirty="0" smtClean="0"/>
              <a:t>Pay and/or dispute invoices </a:t>
            </a:r>
            <a:r>
              <a:rPr lang="en-US" dirty="0" smtClean="0"/>
              <a:t>– CRs are responsible for settling with their QSEs for power and services provided.</a:t>
            </a:r>
          </a:p>
          <a:p>
            <a:endParaRPr lang="en-US" dirty="0" smtClean="0"/>
          </a:p>
          <a:p>
            <a:r>
              <a:rPr lang="en-US" b="1" dirty="0" smtClean="0"/>
              <a:t>Invoice retail customer for their usage </a:t>
            </a:r>
            <a:r>
              <a:rPr lang="en-US" dirty="0" smtClean="0"/>
              <a:t>– CRs will finally invoice their end-use customers for the power that they have consumed. Billing is usually monthly, but can be</a:t>
            </a:r>
            <a:r>
              <a:rPr lang="en-US" baseline="0" dirty="0" smtClean="0"/>
              <a:t> done in other time periods.</a:t>
            </a:r>
            <a:endParaRPr lang="en-US" dirty="0" smtClean="0"/>
          </a:p>
          <a:p>
            <a:endParaRPr lang="en-US" dirty="0" smtClean="0"/>
          </a:p>
          <a:p>
            <a:r>
              <a:rPr lang="en-US" dirty="0" smtClean="0"/>
              <a:t>For more information about CR’s Wholesale operations, see LSE201.</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14</a:t>
            </a:fld>
            <a:endParaRPr lang="en-US"/>
          </a:p>
        </p:txBody>
      </p:sp>
    </p:spTree>
    <p:extLst>
      <p:ext uri="{BB962C8B-B14F-4D97-AF65-F5344CB8AC3E}">
        <p14:creationId xmlns:p14="http://schemas.microsoft.com/office/powerpoint/2010/main" val="305565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Register with the PUCT </a:t>
            </a:r>
            <a:r>
              <a:rPr lang="en-US" dirty="0" smtClean="0"/>
              <a:t>– the first step in becoming a CR is registering with the PUCT.</a:t>
            </a:r>
          </a:p>
          <a:p>
            <a:endParaRPr lang="en-US" dirty="0" smtClean="0"/>
          </a:p>
          <a:p>
            <a:r>
              <a:rPr lang="en-US" b="1" dirty="0" smtClean="0"/>
              <a:t>Register with ERCOT </a:t>
            </a:r>
            <a:r>
              <a:rPr lang="en-US" dirty="0" smtClean="0"/>
              <a:t>– the CR must then</a:t>
            </a:r>
            <a:r>
              <a:rPr lang="en-US" baseline="0" dirty="0" smtClean="0"/>
              <a:t> complete the ERCOT LSE paperwork in order to be registered in ERCOT’s system</a:t>
            </a:r>
          </a:p>
          <a:p>
            <a:endParaRPr lang="en-US" baseline="0" dirty="0" smtClean="0"/>
          </a:p>
          <a:p>
            <a:r>
              <a:rPr lang="en-US" b="1" baseline="0" dirty="0" smtClean="0"/>
              <a:t>Complete Flight testing through </a:t>
            </a:r>
            <a:r>
              <a:rPr lang="en-US" b="1" baseline="0" dirty="0" err="1" smtClean="0"/>
              <a:t>FlighTrak</a:t>
            </a:r>
            <a:r>
              <a:rPr lang="en-US" b="1" baseline="0" dirty="0" smtClean="0"/>
              <a:t> </a:t>
            </a:r>
            <a:r>
              <a:rPr lang="en-US" baseline="0" dirty="0" smtClean="0"/>
              <a:t>– </a:t>
            </a:r>
            <a:r>
              <a:rPr lang="en-US" baseline="0" dirty="0" err="1" smtClean="0"/>
              <a:t>FlighTrak</a:t>
            </a:r>
            <a:r>
              <a:rPr lang="en-US" baseline="0" dirty="0" smtClean="0"/>
              <a:t> is the testing venue that ERCOT uses to verify that the CR is capable of processing the necessary transaction in the retail market.</a:t>
            </a:r>
          </a:p>
          <a:p>
            <a:endParaRPr lang="en-US" baseline="0" dirty="0" smtClean="0"/>
          </a:p>
          <a:p>
            <a:r>
              <a:rPr lang="en-US" b="1" baseline="0" dirty="0" smtClean="0"/>
              <a:t>Be represented by a QSE- </a:t>
            </a:r>
            <a:r>
              <a:rPr lang="en-US" baseline="0" dirty="0" smtClean="0"/>
              <a:t>Each CR must be represented in the market by a Qualified Scheduling Entity.  A QSE is required in order to settle with ERCOT and submit schedules.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16</a:t>
            </a:fld>
            <a:endParaRPr lang="en-US"/>
          </a:p>
        </p:txBody>
      </p:sp>
    </p:spTree>
    <p:extLst>
      <p:ext uri="{BB962C8B-B14F-4D97-AF65-F5344CB8AC3E}">
        <p14:creationId xmlns:p14="http://schemas.microsoft.com/office/powerpoint/2010/main" val="3085220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20</a:t>
            </a:fld>
            <a:endParaRPr lang="en-US"/>
          </a:p>
        </p:txBody>
      </p:sp>
    </p:spTree>
    <p:extLst>
      <p:ext uri="{BB962C8B-B14F-4D97-AF65-F5344CB8AC3E}">
        <p14:creationId xmlns:p14="http://schemas.microsoft.com/office/powerpoint/2010/main" val="4170856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the TDSP sets up an ESI ID, they must follow a prescribed format defined in </a:t>
            </a:r>
            <a:r>
              <a:rPr lang="en-US" b="1" baseline="0" dirty="0" smtClean="0"/>
              <a:t>Protocol Section 15</a:t>
            </a:r>
            <a:r>
              <a:rPr lang="en-US"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Every ESI ID today will begin with “10,” originally set up as a future placeholder, but holds no physical meaning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next five digits (the </a:t>
            </a:r>
            <a:r>
              <a:rPr lang="en-US" baseline="0" dirty="0" err="1" smtClean="0"/>
              <a:t>Xs</a:t>
            </a:r>
            <a:r>
              <a:rPr lang="en-US" baseline="0" dirty="0" smtClean="0"/>
              <a:t>) are the most significant portion of the number for our purposes here, because they define the TDSP who set up the ESI ID in the first place.  So this part of the code will tell a REP at a glance which TDSP services this premise.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remaining digits are any combination of up to 29 alphanumeric characters, used at the TDSPs discretion.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Oncor</a:t>
            </a:r>
            <a:r>
              <a:rPr lang="en-US" baseline="0" dirty="0" smtClean="0"/>
              <a:t> add 0000 and a 7 digit Premise 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Centerpoint</a:t>
            </a:r>
            <a:r>
              <a:rPr lang="en-US" baseline="0" dirty="0" smtClean="0"/>
              <a:t> uses 22 digits unique ID – </a:t>
            </a:r>
            <a:r>
              <a:rPr lang="en-US" baseline="0" smtClean="0"/>
              <a:t>the longest</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21</a:t>
            </a:fld>
            <a:endParaRPr lang="en-US"/>
          </a:p>
        </p:txBody>
      </p:sp>
    </p:spTree>
    <p:extLst>
      <p:ext uri="{BB962C8B-B14F-4D97-AF65-F5344CB8AC3E}">
        <p14:creationId xmlns:p14="http://schemas.microsoft.com/office/powerpoint/2010/main" val="25252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22</a:t>
            </a:fld>
            <a:endParaRPr lang="en-US"/>
          </a:p>
        </p:txBody>
      </p:sp>
    </p:spTree>
    <p:extLst>
      <p:ext uri="{BB962C8B-B14F-4D97-AF65-F5344CB8AC3E}">
        <p14:creationId xmlns:p14="http://schemas.microsoft.com/office/powerpoint/2010/main" val="25223391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ERCOT’s primary</a:t>
            </a:r>
            <a:r>
              <a:rPr lang="en-US" baseline="0" dirty="0" smtClean="0"/>
              <a:t> job is reliability. And open transmission access. ERCOT financially settles the competitive bulk-power wholesale market and administers retail switching for nearly 8 million premises in competitive choice areas.</a:t>
            </a:r>
          </a:p>
          <a:p>
            <a:endParaRPr lang="en-US" baseline="0" dirty="0" smtClean="0"/>
          </a:p>
          <a:p>
            <a:r>
              <a:rPr lang="en-US" baseline="0" dirty="0" smtClean="0"/>
              <a:t>ERCOT serves more than 25 million Texas customers</a:t>
            </a:r>
          </a:p>
          <a:p>
            <a:endParaRPr lang="en-US" baseline="0" dirty="0" smtClean="0"/>
          </a:p>
          <a:p>
            <a:r>
              <a:rPr lang="en-US" baseline="0" dirty="0" smtClean="0"/>
              <a:t>ERCOT:</a:t>
            </a:r>
          </a:p>
          <a:p>
            <a:endParaRPr lang="en-US" baseline="0" dirty="0" smtClean="0"/>
          </a:p>
          <a:p>
            <a:r>
              <a:rPr lang="en-US" baseline="0" dirty="0" smtClean="0"/>
              <a:t>90% of Texas Load</a:t>
            </a:r>
          </a:p>
          <a:p>
            <a:r>
              <a:rPr lang="en-US" dirty="0" smtClean="0"/>
              <a:t>75% of load is competitive choice customers</a:t>
            </a:r>
          </a:p>
          <a:p>
            <a:r>
              <a:rPr lang="en-US" dirty="0" smtClean="0"/>
              <a:t>78,000+</a:t>
            </a:r>
            <a:r>
              <a:rPr lang="en-US" baseline="0" dirty="0" smtClean="0"/>
              <a:t> MW of generation</a:t>
            </a:r>
          </a:p>
          <a:p>
            <a:r>
              <a:rPr lang="en-US" baseline="0" dirty="0" smtClean="0"/>
              <a:t>46,500+ miles of transmission</a:t>
            </a:r>
          </a:p>
          <a:p>
            <a:endParaRPr lang="en-US" baseline="0" dirty="0" smtClean="0"/>
          </a:p>
          <a:p>
            <a:r>
              <a:rPr lang="en-US" baseline="0" dirty="0" smtClean="0"/>
              <a:t>74,666 MW Peak demand – Aug 12, 2019</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24</a:t>
            </a:fld>
            <a:endParaRPr lang="en-US"/>
          </a:p>
        </p:txBody>
      </p:sp>
    </p:spTree>
    <p:extLst>
      <p:ext uri="{BB962C8B-B14F-4D97-AF65-F5344CB8AC3E}">
        <p14:creationId xmlns:p14="http://schemas.microsoft.com/office/powerpoint/2010/main" val="3848957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Process transactions – in excess of 5 million inbound and outbound transactions per month</a:t>
            </a:r>
          </a:p>
          <a:p>
            <a:endParaRPr lang="en-US" dirty="0" smtClean="0"/>
          </a:p>
          <a:p>
            <a:r>
              <a:rPr lang="en-US" dirty="0" smtClean="0"/>
              <a:t>Collect and distribute meter data – Over 7.5 million monthly 867 meter data transactions, plus additional activity for</a:t>
            </a:r>
            <a:r>
              <a:rPr lang="en-US" baseline="0" dirty="0" smtClean="0"/>
              <a:t> switches.</a:t>
            </a:r>
          </a:p>
          <a:p>
            <a:endParaRPr lang="en-US" baseline="0" dirty="0" smtClean="0"/>
          </a:p>
          <a:p>
            <a:r>
              <a:rPr lang="en-US" baseline="0" dirty="0" smtClean="0"/>
              <a:t>Establish Profiles for all ESIIDs. – produce 248 daily back-casted load profiles.</a:t>
            </a:r>
          </a:p>
          <a:p>
            <a:endParaRPr lang="en-US" baseline="0" dirty="0" smtClean="0"/>
          </a:p>
          <a:p>
            <a:r>
              <a:rPr lang="en-US" baseline="0" dirty="0" smtClean="0"/>
              <a:t>Registration agent – Register and maintain in excess of 2000 Market Participants (not counting IMRE and CP)</a:t>
            </a:r>
          </a:p>
          <a:p>
            <a:endParaRPr lang="en-US" baseline="0" dirty="0" smtClean="0"/>
          </a:p>
          <a:p>
            <a:r>
              <a:rPr lang="en-US" baseline="0" dirty="0" smtClean="0"/>
              <a:t>Account Management. –Each account assigned to one of 12 dedicated Account Managers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25</a:t>
            </a:fld>
            <a:endParaRPr lang="en-US"/>
          </a:p>
        </p:txBody>
      </p:sp>
    </p:spTree>
    <p:extLst>
      <p:ext uri="{BB962C8B-B14F-4D97-AF65-F5344CB8AC3E}">
        <p14:creationId xmlns:p14="http://schemas.microsoft.com/office/powerpoint/2010/main" val="1042400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self, area work  and module</a:t>
            </a:r>
          </a:p>
          <a:p>
            <a:endParaRPr lang="en-US" dirty="0" smtClean="0"/>
          </a:p>
          <a:p>
            <a:endParaRPr lang="en-US" dirty="0" smtClean="0"/>
          </a:p>
          <a:p>
            <a:r>
              <a:rPr lang="en-US" dirty="0" smtClean="0"/>
              <a:t>Even though retail market is deregulated in the competitive areas of state, there are rules that must be followed.</a:t>
            </a:r>
          </a:p>
          <a:p>
            <a:endParaRPr lang="en-US" dirty="0" smtClean="0"/>
          </a:p>
          <a:p>
            <a:r>
              <a:rPr lang="en-US" dirty="0" smtClean="0"/>
              <a:t>Clear, transparent rules make for an efficient electricity market and a level playing field.</a:t>
            </a:r>
          </a:p>
          <a:p>
            <a:endParaRPr lang="en-US" dirty="0" smtClean="0"/>
          </a:p>
          <a:p>
            <a:r>
              <a:rPr lang="en-US" dirty="0" smtClean="0"/>
              <a:t>Let’s take look at those rules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28</a:t>
            </a:fld>
            <a:endParaRPr lang="en-US"/>
          </a:p>
        </p:txBody>
      </p:sp>
    </p:spTree>
    <p:extLst>
      <p:ext uri="{BB962C8B-B14F-4D97-AF65-F5344CB8AC3E}">
        <p14:creationId xmlns:p14="http://schemas.microsoft.com/office/powerpoint/2010/main" val="392959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solidFill>
                  <a:schemeClr val="bg1"/>
                </a:solidFill>
              </a:rPr>
              <a:t>Instructors introduce themselves</a:t>
            </a:r>
          </a:p>
          <a:p>
            <a:r>
              <a:rPr lang="en-US" b="0" dirty="0" smtClean="0">
                <a:solidFill>
                  <a:schemeClr val="bg1"/>
                </a:solidFill>
              </a:rPr>
              <a:t>Class members introduce themselves</a:t>
            </a:r>
          </a:p>
          <a:p>
            <a:endParaRPr lang="en-US" dirty="0"/>
          </a:p>
        </p:txBody>
      </p:sp>
    </p:spTree>
    <p:extLst>
      <p:ext uri="{BB962C8B-B14F-4D97-AF65-F5344CB8AC3E}">
        <p14:creationId xmlns:p14="http://schemas.microsoft.com/office/powerpoint/2010/main" val="567252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Purpose is to introduce you to those rules, what they are and where can find them</a:t>
            </a:r>
          </a:p>
          <a:p>
            <a:endParaRPr lang="en-US" dirty="0" smtClean="0"/>
          </a:p>
          <a:p>
            <a:r>
              <a:rPr lang="en-US" dirty="0" smtClean="0"/>
              <a:t>Give you better understanding of how the market got to where it is today</a:t>
            </a:r>
          </a:p>
          <a:p>
            <a:endParaRPr lang="en-US" dirty="0" smtClean="0"/>
          </a:p>
          <a:p>
            <a:r>
              <a:rPr lang="en-US" dirty="0" smtClean="0"/>
              <a:t>Definite hierarchy to the rules as you go down that hierarchy rules more specific</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29</a:t>
            </a:fld>
            <a:endParaRPr lang="en-US"/>
          </a:p>
        </p:txBody>
      </p:sp>
    </p:spTree>
    <p:extLst>
      <p:ext uri="{BB962C8B-B14F-4D97-AF65-F5344CB8AC3E}">
        <p14:creationId xmlns:p14="http://schemas.microsoft.com/office/powerpoint/2010/main" val="625975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Legislature enacted the Public Utility Regulatory Act (PURA) in 1975</a:t>
            </a:r>
          </a:p>
          <a:p>
            <a:endParaRPr lang="en-US" dirty="0" smtClean="0"/>
          </a:p>
          <a:p>
            <a:r>
              <a:rPr lang="en-US" dirty="0" smtClean="0"/>
              <a:t>which created the Public Utility Commission of Texas (PUCT)</a:t>
            </a:r>
          </a:p>
          <a:p>
            <a:endParaRPr lang="en-US" dirty="0" smtClean="0"/>
          </a:p>
          <a:p>
            <a:r>
              <a:rPr lang="en-US" dirty="0" smtClean="0"/>
              <a:t>To provide statewide regulation of the rates and services of electric and telecom utilities.  We’ll focus on electric</a:t>
            </a:r>
          </a:p>
          <a:p>
            <a:endParaRPr lang="en-US" dirty="0" smtClean="0"/>
          </a:p>
          <a:p>
            <a:endParaRPr lang="en-US" dirty="0" smtClean="0"/>
          </a:p>
          <a:p>
            <a:r>
              <a:rPr lang="en-US" dirty="0" smtClean="0"/>
              <a:t>Some 20+ year later SB 7 passed which was a bid deal – huge change </a:t>
            </a:r>
          </a:p>
          <a:p>
            <a:endParaRPr lang="en-US" dirty="0" smtClean="0"/>
          </a:p>
          <a:p>
            <a:r>
              <a:rPr lang="en-US" dirty="0" smtClean="0"/>
              <a:t>Allowed for restructuring of electric utility industry </a:t>
            </a:r>
          </a:p>
          <a:p>
            <a:endParaRPr lang="en-US" dirty="0" smtClean="0"/>
          </a:p>
          <a:p>
            <a:r>
              <a:rPr lang="en-US" dirty="0" smtClean="0"/>
              <a:t>with the unbundling of vertically integrated utilities and bringing in competition and customer choice to competitive areas which were the service areas of those bundled utilities </a:t>
            </a:r>
          </a:p>
          <a:p>
            <a:endParaRPr lang="en-US" dirty="0" smtClean="0"/>
          </a:p>
          <a:p>
            <a:r>
              <a:rPr lang="en-US" dirty="0" smtClean="0"/>
              <a:t>Say last 2 bullets</a:t>
            </a:r>
          </a:p>
          <a:p>
            <a:endParaRPr lang="en-US" dirty="0" smtClean="0"/>
          </a:p>
          <a:p>
            <a:r>
              <a:rPr lang="en-US" dirty="0" smtClean="0"/>
              <a:t>Legislative laws like PURA are high level –specifics left PUCT and ERCOT</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30</a:t>
            </a:fld>
            <a:endParaRPr lang="en-US"/>
          </a:p>
        </p:txBody>
      </p:sp>
    </p:spTree>
    <p:extLst>
      <p:ext uri="{BB962C8B-B14F-4D97-AF65-F5344CB8AC3E}">
        <p14:creationId xmlns:p14="http://schemas.microsoft.com/office/powerpoint/2010/main" val="2361971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Tier</a:t>
            </a:r>
          </a:p>
          <a:p>
            <a:endParaRPr lang="en-US" dirty="0" smtClean="0"/>
          </a:p>
          <a:p>
            <a:endParaRPr lang="en-US" dirty="0" smtClean="0"/>
          </a:p>
          <a:p>
            <a:r>
              <a:rPr lang="en-US" dirty="0" smtClean="0"/>
              <a:t>PUC’s mission is 3 fold:</a:t>
            </a:r>
          </a:p>
          <a:p>
            <a:endParaRPr lang="en-US" dirty="0" smtClean="0"/>
          </a:p>
          <a:p>
            <a:r>
              <a:rPr lang="en-US" dirty="0" smtClean="0"/>
              <a:t>Protect Customers</a:t>
            </a:r>
          </a:p>
          <a:p>
            <a:endParaRPr lang="en-US" dirty="0" smtClean="0"/>
          </a:p>
          <a:p>
            <a:r>
              <a:rPr lang="en-US" dirty="0" smtClean="0"/>
              <a:t>Foster competition</a:t>
            </a:r>
          </a:p>
          <a:p>
            <a:endParaRPr lang="en-US" dirty="0" smtClean="0"/>
          </a:p>
          <a:p>
            <a:r>
              <a:rPr lang="en-US" dirty="0" smtClean="0"/>
              <a:t>Promote high quality infrastructure</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31</a:t>
            </a:fld>
            <a:endParaRPr lang="en-US"/>
          </a:p>
        </p:txBody>
      </p:sp>
    </p:spTree>
    <p:extLst>
      <p:ext uri="{BB962C8B-B14F-4D97-AF65-F5344CB8AC3E}">
        <p14:creationId xmlns:p14="http://schemas.microsoft.com/office/powerpoint/2010/main" val="329851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Not surprising that key section of Substantive rules are Customer Protections</a:t>
            </a:r>
          </a:p>
          <a:p>
            <a:endParaRPr lang="en-US" dirty="0" smtClean="0"/>
          </a:p>
          <a:p>
            <a:r>
              <a:rPr lang="en-US" dirty="0" smtClean="0"/>
              <a:t>And Tariffs (T&amp;C’s) for the T&amp; D companies (Wires) that remain regulated</a:t>
            </a:r>
          </a:p>
          <a:p>
            <a:endParaRPr lang="en-US" dirty="0" smtClean="0"/>
          </a:p>
          <a:p>
            <a:endParaRPr lang="en-US" dirty="0" smtClean="0"/>
          </a:p>
          <a:p>
            <a:r>
              <a:rPr lang="en-US" dirty="0" smtClean="0"/>
              <a:t>Chapter 25, Subchapter R – 26 rules  alone</a:t>
            </a:r>
          </a:p>
          <a:p>
            <a:endParaRPr lang="en-US" dirty="0" smtClean="0"/>
          </a:p>
          <a:p>
            <a:r>
              <a:rPr lang="en-US" dirty="0" smtClean="0"/>
              <a:t>25.214 - Tariffs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32</a:t>
            </a:fld>
            <a:endParaRPr lang="en-US"/>
          </a:p>
        </p:txBody>
      </p:sp>
    </p:spTree>
    <p:extLst>
      <p:ext uri="{BB962C8B-B14F-4D97-AF65-F5344CB8AC3E}">
        <p14:creationId xmlns:p14="http://schemas.microsoft.com/office/powerpoint/2010/main" val="393547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33</a:t>
            </a:fld>
            <a:endParaRPr lang="en-US"/>
          </a:p>
        </p:txBody>
      </p:sp>
    </p:spTree>
    <p:extLst>
      <p:ext uri="{BB962C8B-B14F-4D97-AF65-F5344CB8AC3E}">
        <p14:creationId xmlns:p14="http://schemas.microsoft.com/office/powerpoint/2010/main" val="91521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34</a:t>
            </a:fld>
            <a:endParaRPr lang="en-US"/>
          </a:p>
        </p:txBody>
      </p:sp>
    </p:spTree>
    <p:extLst>
      <p:ext uri="{BB962C8B-B14F-4D97-AF65-F5344CB8AC3E}">
        <p14:creationId xmlns:p14="http://schemas.microsoft.com/office/powerpoint/2010/main" val="1056404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35</a:t>
            </a:fld>
            <a:endParaRPr lang="en-US"/>
          </a:p>
        </p:txBody>
      </p:sp>
    </p:spTree>
    <p:extLst>
      <p:ext uri="{BB962C8B-B14F-4D97-AF65-F5344CB8AC3E}">
        <p14:creationId xmlns:p14="http://schemas.microsoft.com/office/powerpoint/2010/main" val="21091979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30000" dirty="0" smtClean="0"/>
              <a:t>rd</a:t>
            </a:r>
            <a:r>
              <a:rPr lang="en-US" dirty="0" smtClean="0"/>
              <a:t> tier –even more specific</a:t>
            </a:r>
          </a:p>
          <a:p>
            <a:endParaRPr lang="en-US" dirty="0" smtClean="0"/>
          </a:p>
          <a:p>
            <a:r>
              <a:rPr lang="en-US" dirty="0" smtClean="0"/>
              <a:t>ERCOT Protocols and Market Guides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36</a:t>
            </a:fld>
            <a:endParaRPr lang="en-US"/>
          </a:p>
        </p:txBody>
      </p:sp>
    </p:spTree>
    <p:extLst>
      <p:ext uri="{BB962C8B-B14F-4D97-AF65-F5344CB8AC3E}">
        <p14:creationId xmlns:p14="http://schemas.microsoft.com/office/powerpoint/2010/main" val="31800772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Protocols –  are the What</a:t>
            </a:r>
          </a:p>
          <a:p>
            <a:endParaRPr lang="en-US" dirty="0" smtClean="0"/>
          </a:p>
          <a:p>
            <a:endParaRPr lang="en-US" dirty="0" smtClean="0"/>
          </a:p>
          <a:p>
            <a:r>
              <a:rPr lang="en-US" dirty="0" smtClean="0"/>
              <a:t>Market Guides – are the How to   - very specific</a:t>
            </a:r>
          </a:p>
          <a:p>
            <a:endParaRPr lang="en-US"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pPr/>
              <a:t>37</a:t>
            </a:fld>
            <a:endParaRPr lang="en-US"/>
          </a:p>
        </p:txBody>
      </p:sp>
    </p:spTree>
    <p:extLst>
      <p:ext uri="{BB962C8B-B14F-4D97-AF65-F5344CB8AC3E}">
        <p14:creationId xmlns:p14="http://schemas.microsoft.com/office/powerpoint/2010/main" val="29113479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point out that current protocols are housed under the top link.  However, all previous versions are also available under the “Protocol Library” link.</a:t>
            </a:r>
          </a:p>
          <a:p>
            <a:endParaRPr lang="en-US" baseline="0" dirty="0" smtClean="0"/>
          </a:p>
          <a:p>
            <a:r>
              <a:rPr lang="en-US" baseline="0" dirty="0" smtClean="0"/>
              <a:t>Instructor should also point out the “Other Binding Documents” link in the navigation bar and briefly mention that these other documents supplement the Protocols.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b="1" dirty="0" smtClean="0"/>
              <a:t>Other Binding Documents</a:t>
            </a:r>
          </a:p>
          <a:p>
            <a:r>
              <a:rPr lang="en-US" dirty="0" smtClean="0"/>
              <a:t>		Annual Load Data request</a:t>
            </a:r>
          </a:p>
          <a:p>
            <a:r>
              <a:rPr lang="en-US" dirty="0" smtClean="0"/>
              <a:t>		EPS Site Certification form</a:t>
            </a:r>
          </a:p>
          <a:p>
            <a:r>
              <a:rPr lang="en-US" dirty="0" smtClean="0"/>
              <a:t>		ERO Fee Guide</a:t>
            </a:r>
          </a:p>
          <a:p>
            <a:r>
              <a:rPr lang="en-US" dirty="0" smtClean="0"/>
              <a:t>		Load</a:t>
            </a:r>
            <a:r>
              <a:rPr lang="en-US" baseline="0" dirty="0" smtClean="0"/>
              <a:t> Profiling Guide</a:t>
            </a:r>
          </a:p>
          <a:p>
            <a:r>
              <a:rPr lang="en-US" baseline="0" dirty="0" smtClean="0"/>
              <a:t>		Texas Data transport Guides</a:t>
            </a:r>
          </a:p>
          <a:p>
            <a:r>
              <a:rPr lang="en-US" baseline="0" dirty="0" smtClean="0"/>
              <a:t>		Texas Market Test Plan</a:t>
            </a:r>
          </a:p>
          <a:p>
            <a:r>
              <a:rPr lang="en-US" baseline="0" dirty="0" smtClean="0"/>
              <a:t>		etc.</a:t>
            </a:r>
            <a:endParaRPr lang="en-US" dirty="0" smtClean="0"/>
          </a:p>
          <a:p>
            <a:r>
              <a:rPr lang="en-US" dirty="0" smtClean="0"/>
              <a:t>	</a:t>
            </a:r>
            <a:r>
              <a:rPr lang="en-US" b="1" dirty="0" smtClean="0"/>
              <a:t>Business Practice Manual</a:t>
            </a:r>
          </a:p>
          <a:p>
            <a:r>
              <a:rPr lang="en-US" dirty="0" smtClean="0"/>
              <a:t>		ERCOT Market Notice Communication Process</a:t>
            </a:r>
          </a:p>
          <a:p>
            <a:r>
              <a:rPr lang="en-US" dirty="0" smtClean="0"/>
              <a:t>		Price Validation and Corrections</a:t>
            </a:r>
          </a:p>
          <a:p>
            <a:r>
              <a:rPr lang="en-US" dirty="0" smtClean="0"/>
              <a:t>		etc.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38</a:t>
            </a:fld>
            <a:endParaRPr lang="en-US"/>
          </a:p>
        </p:txBody>
      </p:sp>
    </p:spTree>
    <p:extLst>
      <p:ext uri="{BB962C8B-B14F-4D97-AF65-F5344CB8AC3E}">
        <p14:creationId xmlns:p14="http://schemas.microsoft.com/office/powerpoint/2010/main" val="3353691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altLang="zh-CN" sz="1200" dirty="0" smtClean="0"/>
              <a:t>Also cover the handouts for the course. </a:t>
            </a:r>
          </a:p>
          <a:p>
            <a:pPr>
              <a:spcBef>
                <a:spcPct val="0"/>
              </a:spcBef>
            </a:pPr>
            <a:r>
              <a:rPr lang="en-US" altLang="zh-CN" sz="1200" dirty="0" smtClean="0"/>
              <a:t>Have students verify their email addresses on the sign-up sheet.</a:t>
            </a:r>
          </a:p>
          <a:p>
            <a:pPr>
              <a:spcBef>
                <a:spcPct val="0"/>
              </a:spcBef>
            </a:pPr>
            <a:r>
              <a:rPr lang="en-US" altLang="zh-CN" sz="1200" dirty="0" smtClean="0"/>
              <a:t>Encourage students to take active role in class with questions and participation in check</a:t>
            </a:r>
            <a:r>
              <a:rPr lang="en-US" altLang="zh-CN" sz="1200" baseline="0" dirty="0" smtClean="0"/>
              <a:t> points</a:t>
            </a:r>
            <a:r>
              <a:rPr lang="en-US" altLang="zh-CN" sz="1200" dirty="0" smtClean="0"/>
              <a:t>.</a:t>
            </a:r>
          </a:p>
        </p:txBody>
      </p:sp>
      <p:sp>
        <p:nvSpPr>
          <p:cNvPr id="4" name="Slide Number Placeholder 3"/>
          <p:cNvSpPr>
            <a:spLocks noGrp="1"/>
          </p:cNvSpPr>
          <p:nvPr>
            <p:ph type="sldNum" sz="quarter" idx="10"/>
          </p:nvPr>
        </p:nvSpPr>
        <p:spPr/>
        <p:txBody>
          <a:bodyPr/>
          <a:lstStyle/>
          <a:p>
            <a:fld id="{F62AC51D-6DAA-4455-8EA7-D54B64909A8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661413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Protocols –  are the What</a:t>
            </a:r>
          </a:p>
          <a:p>
            <a:endParaRPr lang="en-US" dirty="0" smtClean="0"/>
          </a:p>
          <a:p>
            <a:endParaRPr lang="en-US" dirty="0" smtClean="0"/>
          </a:p>
          <a:p>
            <a:r>
              <a:rPr lang="en-US" dirty="0" smtClean="0"/>
              <a:t>Market Guides – are the How to   - very specific</a:t>
            </a:r>
          </a:p>
          <a:p>
            <a:endParaRPr lang="en-US"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pPr/>
              <a:t>40</a:t>
            </a:fld>
            <a:endParaRPr lang="en-US"/>
          </a:p>
        </p:txBody>
      </p:sp>
    </p:spTree>
    <p:extLst>
      <p:ext uri="{BB962C8B-B14F-4D97-AF65-F5344CB8AC3E}">
        <p14:creationId xmlns:p14="http://schemas.microsoft.com/office/powerpoint/2010/main" val="3404860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Market Guides</a:t>
            </a:r>
          </a:p>
          <a:p>
            <a:r>
              <a:rPr lang="en-US" dirty="0" smtClean="0"/>
              <a:t>	Retail Market Guide</a:t>
            </a:r>
          </a:p>
          <a:p>
            <a:r>
              <a:rPr lang="en-US" dirty="0" smtClean="0"/>
              <a:t>	Commercial Operations Market Guide</a:t>
            </a:r>
          </a:p>
          <a:p>
            <a:r>
              <a:rPr lang="en-US" dirty="0" smtClean="0"/>
              <a:t>	Settlement Metering Operating Guide</a:t>
            </a:r>
          </a:p>
          <a:p>
            <a:r>
              <a:rPr lang="en-US" dirty="0" smtClean="0"/>
              <a:t>	etc.</a:t>
            </a:r>
          </a:p>
          <a:p>
            <a:endParaRPr lang="en-US" dirty="0" smtClean="0"/>
          </a:p>
          <a:p>
            <a:r>
              <a:rPr lang="en-US" dirty="0" smtClean="0"/>
              <a:t>Key guides for the Retail Market</a:t>
            </a:r>
          </a:p>
          <a:p>
            <a:endParaRPr lang="en-US" dirty="0" smtClean="0"/>
          </a:p>
          <a:p>
            <a:r>
              <a:rPr lang="en-US" dirty="0" smtClean="0"/>
              <a:t>Depending on your job responsibilities will drive which ones you use</a:t>
            </a:r>
          </a:p>
          <a:p>
            <a:endParaRPr lang="en-US" dirty="0" smtClean="0"/>
          </a:p>
          <a:p>
            <a:endParaRPr lang="en-US" dirty="0" smtClean="0"/>
          </a:p>
          <a:p>
            <a:r>
              <a:rPr lang="en-US" dirty="0" smtClean="0"/>
              <a:t>Retail Market Guide – key section 7 – Processes</a:t>
            </a:r>
          </a:p>
          <a:p>
            <a:endParaRPr lang="en-US" dirty="0" smtClean="0"/>
          </a:p>
          <a:p>
            <a:r>
              <a:rPr lang="en-US" dirty="0" smtClean="0"/>
              <a:t>TX Set Guides – EDI (Electronic Data Interchange) Transactions </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41</a:t>
            </a:fld>
            <a:endParaRPr lang="en-US"/>
          </a:p>
        </p:txBody>
      </p:sp>
    </p:spTree>
    <p:extLst>
      <p:ext uri="{BB962C8B-B14F-4D97-AF65-F5344CB8AC3E}">
        <p14:creationId xmlns:p14="http://schemas.microsoft.com/office/powerpoint/2010/main" val="6447037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Protocol</a:t>
            </a:r>
            <a:r>
              <a:rPr lang="en-US" baseline="0" dirty="0" smtClean="0"/>
              <a:t> Revisions approved by the BOD</a:t>
            </a:r>
          </a:p>
          <a:p>
            <a:endParaRPr lang="en-US" baseline="0" dirty="0" smtClean="0"/>
          </a:p>
          <a:p>
            <a:r>
              <a:rPr lang="en-US" baseline="0" dirty="0" smtClean="0"/>
              <a:t>Guide Revisions usually approved by TAC, with some exceptions</a:t>
            </a:r>
          </a:p>
          <a:p>
            <a:endParaRPr lang="en-US" baseline="0" dirty="0" smtClean="0"/>
          </a:p>
          <a:p>
            <a:r>
              <a:rPr lang="en-US" baseline="0" dirty="0" smtClean="0"/>
              <a:t>Each Guide will have a revision process documents as part of the guide. (Usually within the first three sections)</a:t>
            </a:r>
          </a:p>
          <a:p>
            <a:endParaRPr lang="en-US" baseline="0" dirty="0" smtClean="0"/>
          </a:p>
          <a:p>
            <a:r>
              <a:rPr lang="en-US" baseline="0" dirty="0" smtClean="0"/>
              <a:t>Each guide has a page for Revision Requests</a:t>
            </a:r>
          </a:p>
          <a:p>
            <a:endParaRPr lang="en-US" baseline="0" dirty="0" smtClean="0"/>
          </a:p>
          <a:p>
            <a:r>
              <a:rPr lang="en-US" dirty="0" smtClean="0"/>
              <a:t>Revision Request  - how to change a rule be it a Protocol or Market Guide</a:t>
            </a:r>
          </a:p>
          <a:p>
            <a:endParaRPr lang="en-US" dirty="0" smtClean="0"/>
          </a:p>
          <a:p>
            <a:r>
              <a:rPr lang="en-US" dirty="0" smtClean="0"/>
              <a:t>Who can do this:  Market Participants ; ERCOT can as well</a:t>
            </a:r>
          </a:p>
          <a:p>
            <a:endParaRPr lang="en-US" dirty="0" smtClean="0"/>
          </a:p>
          <a:p>
            <a:r>
              <a:rPr lang="en-US" dirty="0" smtClean="0"/>
              <a:t>Where you can see them on ercot.com</a:t>
            </a:r>
          </a:p>
          <a:p>
            <a:endParaRPr lang="en-US" dirty="0" smtClean="0"/>
          </a:p>
          <a:p>
            <a:endParaRPr lang="en-US" dirty="0" smtClean="0"/>
          </a:p>
          <a:p>
            <a:r>
              <a:rPr lang="en-US" dirty="0" smtClean="0"/>
              <a:t>To date are on NPRR  (Nodal Protocol Revision Request) – up to 970 changes or NPRRs </a:t>
            </a:r>
          </a:p>
          <a:p>
            <a:endParaRPr lang="en-US" dirty="0" smtClean="0"/>
          </a:p>
          <a:p>
            <a:r>
              <a:rPr lang="en-US" dirty="0" smtClean="0"/>
              <a:t>GRR  (Guide Revision Request</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43</a:t>
            </a:fld>
            <a:endParaRPr lang="en-US"/>
          </a:p>
        </p:txBody>
      </p:sp>
    </p:spTree>
    <p:extLst>
      <p:ext uri="{BB962C8B-B14F-4D97-AF65-F5344CB8AC3E}">
        <p14:creationId xmlns:p14="http://schemas.microsoft.com/office/powerpoint/2010/main" val="33177842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information can be found on the ERCOT website, under Committees and Groups. Available are:</a:t>
            </a:r>
          </a:p>
          <a:p>
            <a:endParaRPr lang="en-US" dirty="0" smtClean="0"/>
          </a:p>
          <a:p>
            <a:r>
              <a:rPr lang="en-US" dirty="0" smtClean="0"/>
              <a:t>	Contacts for each group</a:t>
            </a:r>
          </a:p>
          <a:p>
            <a:r>
              <a:rPr lang="en-US" dirty="0" smtClean="0"/>
              <a:t>	Scheduled Meetings</a:t>
            </a:r>
          </a:p>
          <a:p>
            <a:r>
              <a:rPr lang="en-US" dirty="0" smtClean="0"/>
              <a:t>	</a:t>
            </a:r>
            <a:r>
              <a:rPr lang="en-US" dirty="0" err="1" smtClean="0"/>
              <a:t>Webex</a:t>
            </a:r>
            <a:r>
              <a:rPr lang="en-US" dirty="0" smtClean="0"/>
              <a:t> information</a:t>
            </a:r>
          </a:p>
          <a:p>
            <a:r>
              <a:rPr lang="en-US" dirty="0" smtClean="0"/>
              <a:t>	Agendas</a:t>
            </a:r>
          </a:p>
          <a:p>
            <a:r>
              <a:rPr lang="en-US" dirty="0" smtClean="0"/>
              <a:t>	Key Documents</a:t>
            </a:r>
          </a:p>
          <a:p>
            <a:endParaRPr lang="en-US" dirty="0" smtClean="0"/>
          </a:p>
          <a:p>
            <a:r>
              <a:rPr lang="en-US" dirty="0" smtClean="0"/>
              <a:t>Stakeholder Process  - very robust stakeholder process where market activity and market  issues are discussed </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45</a:t>
            </a:fld>
            <a:endParaRPr lang="en-US"/>
          </a:p>
        </p:txBody>
      </p:sp>
    </p:spTree>
    <p:extLst>
      <p:ext uri="{BB962C8B-B14F-4D97-AF65-F5344CB8AC3E}">
        <p14:creationId xmlns:p14="http://schemas.microsoft.com/office/powerpoint/2010/main" val="25074139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 go through this want to highlight who the chairs o vice chairs are – at break feel free to talk with them about how get involved, current topics under discussion</a:t>
            </a:r>
          </a:p>
          <a:p>
            <a:r>
              <a:rPr lang="en-US" dirty="0" smtClean="0"/>
              <a:t>RMS – Jim Lee – Chair</a:t>
            </a:r>
          </a:p>
          <a:p>
            <a:r>
              <a:rPr lang="en-US" dirty="0" smtClean="0"/>
              <a:t>Focus on retail issues and issues resolution and </a:t>
            </a:r>
          </a:p>
          <a:p>
            <a:r>
              <a:rPr lang="en-US" dirty="0" smtClean="0"/>
              <a:t>Monitor PUC rulemakings as they apply to retail markets</a:t>
            </a:r>
          </a:p>
          <a:p>
            <a:endParaRPr lang="en-US" dirty="0" smtClean="0"/>
          </a:p>
          <a:p>
            <a:r>
              <a:rPr lang="en-US" dirty="0" smtClean="0"/>
              <a:t>Ensure the PUCT requirements are reflected in Protocols, retail market guides and TX SET (Texas Standard Electronic Transaction)</a:t>
            </a:r>
          </a:p>
          <a:p>
            <a:endParaRPr lang="en-US" dirty="0" smtClean="0"/>
          </a:p>
          <a:p>
            <a:r>
              <a:rPr lang="en-US" b="1" u="sng" dirty="0" smtClean="0"/>
              <a:t>Working Group – where rubber meets road  - help shape the change </a:t>
            </a:r>
          </a:p>
          <a:p>
            <a:r>
              <a:rPr lang="en-US" dirty="0" smtClean="0"/>
              <a:t>Profiling – Chair – Sheri </a:t>
            </a:r>
            <a:r>
              <a:rPr lang="en-US" dirty="0" err="1" smtClean="0"/>
              <a:t>Weigand</a:t>
            </a:r>
            <a:endParaRPr lang="en-US" dirty="0" smtClean="0"/>
          </a:p>
          <a:p>
            <a:r>
              <a:rPr lang="en-US" dirty="0" smtClean="0"/>
              <a:t>Looking at rules and processes relating to Load Profiling</a:t>
            </a:r>
          </a:p>
          <a:p>
            <a:endParaRPr lang="en-US" dirty="0" smtClean="0"/>
          </a:p>
          <a:p>
            <a:r>
              <a:rPr lang="en-US" dirty="0" smtClean="0"/>
              <a:t>TDTMS - Kyle Patrick with Reliant</a:t>
            </a:r>
          </a:p>
          <a:p>
            <a:r>
              <a:rPr lang="en-US" dirty="0" smtClean="0"/>
              <a:t>Data transport – software, tools, KPIs on ERCOT</a:t>
            </a:r>
          </a:p>
          <a:p>
            <a:r>
              <a:rPr lang="en-US" dirty="0" smtClean="0"/>
              <a:t> performance, work ensure are keeping up with Standards (NAESB) as relates to EDI (electronic delivery of  customer transactions</a:t>
            </a:r>
          </a:p>
          <a:p>
            <a:endParaRPr lang="en-US" dirty="0" smtClean="0"/>
          </a:p>
          <a:p>
            <a:r>
              <a:rPr lang="en-US" dirty="0" smtClean="0"/>
              <a:t>As well as </a:t>
            </a:r>
            <a:r>
              <a:rPr lang="en-US" dirty="0" err="1" smtClean="0"/>
              <a:t>Marketrak</a:t>
            </a:r>
            <a:r>
              <a:rPr lang="en-US" dirty="0" smtClean="0"/>
              <a:t> – issue resolution tool CRs and TDSPs have for customer issues</a:t>
            </a:r>
          </a:p>
          <a:p>
            <a:endParaRPr lang="en-US" dirty="0" smtClean="0"/>
          </a:p>
          <a:p>
            <a:r>
              <a:rPr lang="en-US" dirty="0" smtClean="0"/>
              <a:t>TX Set  - Chair Diana Rehfeldt    Look at new or modifications to existing electronic transactions, changes in retail mkt processes, work with ERCOT on testing processes for new CRs or additions or changes to existing CRs</a:t>
            </a:r>
          </a:p>
          <a:p>
            <a:endParaRPr lang="en-US" dirty="0" smtClean="0"/>
          </a:p>
          <a:p>
            <a:r>
              <a:rPr lang="en-US" dirty="0" smtClean="0"/>
              <a:t>RMTTF – Debbie McKeever – </a:t>
            </a:r>
            <a:r>
              <a:rPr lang="en-US" dirty="0" err="1" smtClean="0"/>
              <a:t>Oncor</a:t>
            </a:r>
            <a:r>
              <a:rPr lang="en-US" dirty="0" smtClean="0"/>
              <a:t>, Sheri </a:t>
            </a:r>
            <a:r>
              <a:rPr lang="en-US" dirty="0" err="1" smtClean="0"/>
              <a:t>Weigand</a:t>
            </a:r>
            <a:r>
              <a:rPr lang="en-US" dirty="0" smtClean="0"/>
              <a:t>, -TXU Energy, Tomas Fernandez – NRG Focused on Retail training – coordination and development.  Work with ERCOT.</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46</a:t>
            </a:fld>
            <a:endParaRPr lang="en-US"/>
          </a:p>
        </p:txBody>
      </p:sp>
    </p:spTree>
    <p:extLst>
      <p:ext uri="{BB962C8B-B14F-4D97-AF65-F5344CB8AC3E}">
        <p14:creationId xmlns:p14="http://schemas.microsoft.com/office/powerpoint/2010/main" val="3328134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EDI is concept of business’ electronically communicating </a:t>
            </a:r>
          </a:p>
          <a:p>
            <a:endParaRPr lang="en-US" dirty="0" smtClean="0"/>
          </a:p>
          <a:p>
            <a:r>
              <a:rPr lang="en-US" dirty="0" smtClean="0"/>
              <a:t>EDI is the electronic interchange of business information using a standardized format – allows company send info to another co electronically vs paper</a:t>
            </a:r>
          </a:p>
          <a:p>
            <a:endParaRPr lang="en-US" dirty="0" smtClean="0"/>
          </a:p>
          <a:p>
            <a:r>
              <a:rPr lang="en-US" dirty="0" smtClean="0"/>
              <a:t>2. Computer to computer exchange of business info in STANDARD FORMAT</a:t>
            </a:r>
          </a:p>
          <a:p>
            <a:r>
              <a:rPr lang="en-US" dirty="0" smtClean="0"/>
              <a:t>Goes business system to bus system</a:t>
            </a:r>
          </a:p>
          <a:p>
            <a:r>
              <a:rPr lang="en-US" dirty="0" smtClean="0"/>
              <a:t>No paper and no people in the EDI transaction </a:t>
            </a:r>
          </a:p>
          <a:p>
            <a:r>
              <a:rPr lang="en-US" dirty="0" smtClean="0"/>
              <a:t>Greater accuracy , speed of communication</a:t>
            </a:r>
          </a:p>
          <a:p>
            <a:endParaRPr lang="en-US" dirty="0" smtClean="0"/>
          </a:p>
          <a:p>
            <a:r>
              <a:rPr lang="en-US" dirty="0" smtClean="0"/>
              <a:t>3 Because it’s processed by computers not human need have STANDARD FORMAT </a:t>
            </a:r>
          </a:p>
          <a:p>
            <a:r>
              <a:rPr lang="en-US" dirty="0" smtClean="0"/>
              <a:t>Without standard format each companies systems may not be able talk to one another </a:t>
            </a:r>
          </a:p>
          <a:p>
            <a:r>
              <a:rPr lang="en-US" dirty="0" smtClean="0"/>
              <a:t>. There are several EDI standards  - ANSI is one of them</a:t>
            </a:r>
          </a:p>
          <a:p>
            <a:pPr marL="228600" indent="-228600">
              <a:buAutoNum type="arabicPeriod" startAt="2"/>
            </a:pPr>
            <a:endParaRPr lang="en-US" dirty="0" smtClean="0"/>
          </a:p>
          <a:p>
            <a:r>
              <a:rPr lang="en-US" dirty="0" smtClean="0"/>
              <a:t>4. American National Standards Institute (ANSI) </a:t>
            </a:r>
          </a:p>
          <a:p>
            <a:r>
              <a:rPr lang="en-US" dirty="0" smtClean="0"/>
              <a:t>Chartered</a:t>
            </a:r>
          </a:p>
          <a:p>
            <a:r>
              <a:rPr lang="en-US" dirty="0" smtClean="0"/>
              <a:t>Accredited Standards Committee  (ASC) X12 to develop uniform standards for inter-industry electronic exchange of business transactions, namely electronic data interchange</a:t>
            </a:r>
          </a:p>
          <a:p>
            <a:endParaRPr lang="en-US" dirty="0" smtClean="0"/>
          </a:p>
          <a:p>
            <a:r>
              <a:rPr lang="en-US" dirty="0" smtClean="0"/>
              <a:t>More than 300K companies worldwide using X12 DI standards in daily business transactions </a:t>
            </a:r>
          </a:p>
          <a:p>
            <a:endParaRPr lang="en-US" dirty="0" smtClean="0"/>
          </a:p>
          <a:p>
            <a:r>
              <a:rPr lang="en-US" dirty="0" smtClean="0"/>
              <a:t>5. Businesses typically use an EDI translator either in-house software or via an EDI Service Provider translate the EDI format so data can be used by their internal applications </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48</a:t>
            </a:fld>
            <a:endParaRPr lang="en-US"/>
          </a:p>
        </p:txBody>
      </p:sp>
    </p:spTree>
    <p:extLst>
      <p:ext uri="{BB962C8B-B14F-4D97-AF65-F5344CB8AC3E}">
        <p14:creationId xmlns:p14="http://schemas.microsoft.com/office/powerpoint/2010/main" val="2203952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Protocol Section 19 – Texas</a:t>
            </a:r>
            <a:r>
              <a:rPr lang="en-US" baseline="0" dirty="0" smtClean="0"/>
              <a:t> standard Electronic Transaction - </a:t>
            </a:r>
            <a:r>
              <a:rPr lang="en-US" sz="1200" kern="1200" dirty="0" smtClean="0">
                <a:solidFill>
                  <a:schemeClr val="tx1"/>
                </a:solidFill>
                <a:effectLst/>
                <a:latin typeface="+mn-lt"/>
                <a:ea typeface="+mn-ea"/>
                <a:cs typeface="+mn-cs"/>
              </a:rPr>
              <a:t>This Section of the Protocols contains an overview of the purpose and scope of the Texas Standard Electronic Transaction (TX SET), and a series of definitions identifying the use of each transaction.</a:t>
            </a:r>
            <a:endParaRPr lang="en-US" dirty="0" smtClean="0"/>
          </a:p>
          <a:p>
            <a:endParaRPr lang="en-US" dirty="0" smtClean="0"/>
          </a:p>
          <a:p>
            <a:r>
              <a:rPr lang="en-US" dirty="0" smtClean="0"/>
              <a:t>Texas SET Implementation Guides</a:t>
            </a:r>
            <a:r>
              <a:rPr lang="en-US" baseline="0" dirty="0" smtClean="0"/>
              <a:t> – A series of guides by transaction type that provide details of the information contained within the electronic transactions used in the retail electric market. Each contains a guide, and other pertinent data for implementing the transaction.</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49</a:t>
            </a:fld>
            <a:endParaRPr lang="en-US"/>
          </a:p>
        </p:txBody>
      </p:sp>
    </p:spTree>
    <p:extLst>
      <p:ext uri="{BB962C8B-B14F-4D97-AF65-F5344CB8AC3E}">
        <p14:creationId xmlns:p14="http://schemas.microsoft.com/office/powerpoint/2010/main" val="2852780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North American Energy Standards Board – industry led effort  formed to  create  a seamless natural gas and electric power marketplace (both wholesale and retail)</a:t>
            </a:r>
          </a:p>
          <a:p>
            <a:endParaRPr lang="en-US" dirty="0" smtClean="0"/>
          </a:p>
          <a:p>
            <a:r>
              <a:rPr lang="en-US" dirty="0" smtClean="0"/>
              <a:t>Standards and Business Practices for transactions </a:t>
            </a:r>
          </a:p>
          <a:p>
            <a:r>
              <a:rPr lang="en-US" dirty="0" smtClean="0"/>
              <a:t>Efficiency, electronic commerce standardization – speed of information</a:t>
            </a:r>
          </a:p>
          <a:p>
            <a:endParaRPr lang="en-US" dirty="0" smtClean="0"/>
          </a:p>
          <a:p>
            <a:r>
              <a:rPr lang="en-US" dirty="0" smtClean="0"/>
              <a:t>See Appendix in Retail Mkt Guide – shows Transaction  Timing Matrix  - shows how quickly they flow and the timeframes must respond by </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50</a:t>
            </a:fld>
            <a:endParaRPr lang="en-US"/>
          </a:p>
        </p:txBody>
      </p:sp>
    </p:spTree>
    <p:extLst>
      <p:ext uri="{BB962C8B-B14F-4D97-AF65-F5344CB8AC3E}">
        <p14:creationId xmlns:p14="http://schemas.microsoft.com/office/powerpoint/2010/main" val="32040874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But for quick reference,</a:t>
            </a:r>
            <a:r>
              <a:rPr lang="en-US" baseline="0" dirty="0" smtClean="0"/>
              <a:t> there is also a Transaction Name Inventory posted on ERCOT.com, complete with a handy pocket card. We hope that you will find them as useful as we do.  </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51</a:t>
            </a:fld>
            <a:endParaRPr lang="en-US"/>
          </a:p>
        </p:txBody>
      </p:sp>
    </p:spTree>
    <p:extLst>
      <p:ext uri="{BB962C8B-B14F-4D97-AF65-F5344CB8AC3E}">
        <p14:creationId xmlns:p14="http://schemas.microsoft.com/office/powerpoint/2010/main" val="1798305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a:t>
            </a:r>
            <a:r>
              <a:rPr lang="en-US" dirty="0" err="1" smtClean="0"/>
              <a:t>TxSET</a:t>
            </a:r>
            <a:r>
              <a:rPr lang="en-US" dirty="0" smtClean="0"/>
              <a:t> page there will be a link to the </a:t>
            </a:r>
            <a:r>
              <a:rPr lang="en-US" dirty="0" err="1" smtClean="0"/>
              <a:t>Swimlanes</a:t>
            </a:r>
            <a:r>
              <a:rPr lang="en-US" dirty="0" smtClean="0"/>
              <a:t>. These are business process diagrams for each business transaction.</a:t>
            </a:r>
          </a:p>
          <a:p>
            <a:endParaRPr lang="en-US" dirty="0" smtClean="0"/>
          </a:p>
          <a:p>
            <a:r>
              <a:rPr lang="en-US" dirty="0" smtClean="0"/>
              <a:t>Let’s take a closer look at Texas SET</a:t>
            </a:r>
          </a:p>
          <a:p>
            <a:endParaRPr lang="en-US" dirty="0" smtClean="0"/>
          </a:p>
          <a:p>
            <a:r>
              <a:rPr lang="en-US" dirty="0" smtClean="0"/>
              <a:t>Where find it and what resources are available to help you</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52</a:t>
            </a:fld>
            <a:endParaRPr lang="en-US"/>
          </a:p>
        </p:txBody>
      </p:sp>
    </p:spTree>
    <p:extLst>
      <p:ext uri="{BB962C8B-B14F-4D97-AF65-F5344CB8AC3E}">
        <p14:creationId xmlns:p14="http://schemas.microsoft.com/office/powerpoint/2010/main" val="1310398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25000"/>
              </a:spcBef>
              <a:spcAft>
                <a:spcPct val="25000"/>
              </a:spcAft>
            </a:pPr>
            <a:r>
              <a:rPr lang="en-US" altLang="zh-CN" dirty="0"/>
              <a:t>This presentation </a:t>
            </a:r>
            <a:r>
              <a:rPr lang="en-US" dirty="0"/>
              <a:t>provides a general overview of </a:t>
            </a:r>
            <a:r>
              <a:rPr lang="en-US" dirty="0" smtClean="0"/>
              <a:t>ERCOT’s Nodal Market design. </a:t>
            </a:r>
            <a:r>
              <a:rPr lang="en-US" dirty="0"/>
              <a:t>It </a:t>
            </a:r>
            <a:r>
              <a:rPr lang="en-US" altLang="zh-CN" dirty="0"/>
              <a:t>is based upon, but not intended to be a substitute for, </a:t>
            </a:r>
            <a:r>
              <a:rPr lang="en-US" altLang="zh-CN" dirty="0" smtClean="0"/>
              <a:t> the ERCOT </a:t>
            </a:r>
            <a:r>
              <a:rPr lang="en-US" altLang="zh-CN" dirty="0"/>
              <a:t>Nodal Protocols, which may be amended from time to time.  </a:t>
            </a:r>
          </a:p>
          <a:p>
            <a:pPr eaLnBrk="1" hangingPunct="1">
              <a:spcBef>
                <a:spcPct val="25000"/>
              </a:spcBef>
              <a:spcAft>
                <a:spcPct val="25000"/>
              </a:spcAft>
            </a:pPr>
            <a:endParaRPr lang="en-US" altLang="zh-CN" dirty="0"/>
          </a:p>
          <a:p>
            <a:pPr eaLnBrk="1" hangingPunct="1">
              <a:spcBef>
                <a:spcPct val="25000"/>
              </a:spcBef>
              <a:spcAft>
                <a:spcPct val="25000"/>
              </a:spcAft>
            </a:pPr>
            <a:r>
              <a:rPr lang="en-US" altLang="zh-CN" dirty="0"/>
              <a:t>It’s important to remember that when Protocols are referenced in this course, they may NOT be word-for-word.  Should discrepancies exist between this course and the Protocols, the Protocols are the final authority.</a:t>
            </a:r>
          </a:p>
          <a:p>
            <a:pPr eaLnBrk="1" hangingPunct="1">
              <a:spcBef>
                <a:spcPct val="25000"/>
              </a:spcBef>
              <a:spcAft>
                <a:spcPct val="25000"/>
              </a:spcAft>
            </a:pPr>
            <a:endParaRPr lang="en-US" altLang="zh-CN" dirty="0"/>
          </a:p>
        </p:txBody>
      </p:sp>
    </p:spTree>
    <p:extLst>
      <p:ext uri="{BB962C8B-B14F-4D97-AF65-F5344CB8AC3E}">
        <p14:creationId xmlns:p14="http://schemas.microsoft.com/office/powerpoint/2010/main" val="3339179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Standard transaction families when look will have 3 digits then 2 additional digits which will describe what it is in that family of transactions</a:t>
            </a:r>
          </a:p>
          <a:p>
            <a:endParaRPr lang="en-US" dirty="0" smtClean="0"/>
          </a:p>
          <a:p>
            <a:endParaRPr lang="en-US" dirty="0" smtClean="0"/>
          </a:p>
          <a:p>
            <a:r>
              <a:rPr lang="en-US" dirty="0" smtClean="0"/>
              <a:t>814s -  ESI IDs and Relationships.  Are many flavors (by 2 digits at end</a:t>
            </a:r>
          </a:p>
          <a:p>
            <a:endParaRPr lang="en-US" dirty="0" smtClean="0"/>
          </a:p>
          <a:p>
            <a:r>
              <a:rPr lang="en-US" dirty="0" smtClean="0"/>
              <a:t>867s – Premise Usage</a:t>
            </a:r>
          </a:p>
          <a:p>
            <a:endParaRPr lang="en-US" dirty="0" smtClean="0"/>
          </a:p>
          <a:p>
            <a:r>
              <a:rPr lang="en-US" dirty="0" smtClean="0"/>
              <a:t>824s – Reject Notification</a:t>
            </a:r>
          </a:p>
          <a:p>
            <a:endParaRPr lang="en-US" dirty="0" smtClean="0"/>
          </a:p>
          <a:p>
            <a:r>
              <a:rPr lang="en-US" dirty="0" smtClean="0"/>
              <a:t>On this page, 824 would be reject of  Usage data (867)</a:t>
            </a:r>
          </a:p>
          <a:p>
            <a:endParaRPr lang="en-US" dirty="0" smtClean="0"/>
          </a:p>
          <a:p>
            <a:endParaRPr lang="en-US" dirty="0" smtClean="0"/>
          </a:p>
          <a:p>
            <a:r>
              <a:rPr lang="en-US" dirty="0" smtClean="0"/>
              <a:t>These transaction families are transactions that INVOLVE ERCOT</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53</a:t>
            </a:fld>
            <a:endParaRPr lang="en-US"/>
          </a:p>
        </p:txBody>
      </p:sp>
    </p:spTree>
    <p:extLst>
      <p:ext uri="{BB962C8B-B14F-4D97-AF65-F5344CB8AC3E}">
        <p14:creationId xmlns:p14="http://schemas.microsoft.com/office/powerpoint/2010/main" val="1973321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more families of transactions that are point –to-point between the CR and TDSP.  ERCOT is not involved.</a:t>
            </a:r>
          </a:p>
          <a:p>
            <a:endParaRPr lang="en-US" dirty="0" smtClean="0"/>
          </a:p>
          <a:p>
            <a:r>
              <a:rPr lang="en-US" dirty="0" smtClean="0"/>
              <a:t>810s – Invoices  from TDSO to CR</a:t>
            </a:r>
          </a:p>
          <a:p>
            <a:endParaRPr lang="en-US" dirty="0" smtClean="0"/>
          </a:p>
          <a:p>
            <a:r>
              <a:rPr lang="en-US" dirty="0" smtClean="0"/>
              <a:t>820s – Payments</a:t>
            </a:r>
          </a:p>
          <a:p>
            <a:endParaRPr lang="en-US" dirty="0" smtClean="0"/>
          </a:p>
          <a:p>
            <a:r>
              <a:rPr lang="en-US" dirty="0" smtClean="0"/>
              <a:t>650s – Service Orders </a:t>
            </a:r>
          </a:p>
          <a:p>
            <a:endParaRPr lang="en-US" dirty="0" smtClean="0"/>
          </a:p>
          <a:p>
            <a:r>
              <a:rPr lang="en-US" dirty="0" smtClean="0"/>
              <a:t>824s – Reject Notification (for this slide, to Invoices </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54</a:t>
            </a:fld>
            <a:endParaRPr lang="en-US"/>
          </a:p>
        </p:txBody>
      </p:sp>
    </p:spTree>
    <p:extLst>
      <p:ext uri="{BB962C8B-B14F-4D97-AF65-F5344CB8AC3E}">
        <p14:creationId xmlns:p14="http://schemas.microsoft.com/office/powerpoint/2010/main" val="35296782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Texas Set Guides have </a:t>
            </a:r>
            <a:r>
              <a:rPr lang="en-US" dirty="0" err="1" smtClean="0"/>
              <a:t>Swimlanes</a:t>
            </a:r>
            <a:endParaRPr lang="en-US" dirty="0" smtClean="0"/>
          </a:p>
          <a:p>
            <a:endParaRPr lang="en-US" dirty="0" smtClean="0"/>
          </a:p>
          <a:p>
            <a:r>
              <a:rPr lang="en-US" dirty="0" smtClean="0"/>
              <a:t>This is an example of </a:t>
            </a:r>
            <a:r>
              <a:rPr lang="en-US" dirty="0" err="1" smtClean="0"/>
              <a:t>Swimlane</a:t>
            </a:r>
            <a:r>
              <a:rPr lang="en-US" dirty="0" smtClean="0"/>
              <a:t> to show you what they are and how you read them</a:t>
            </a:r>
          </a:p>
          <a:p>
            <a:endParaRPr lang="en-US" dirty="0" smtClean="0"/>
          </a:p>
          <a:p>
            <a:r>
              <a:rPr lang="en-US" dirty="0" smtClean="0"/>
              <a:t>It’s visual picture of the transactions and how each flows – encrypted data package of retail transactions that makes up a Move Out</a:t>
            </a:r>
          </a:p>
          <a:p>
            <a:endParaRPr lang="en-US" dirty="0" smtClean="0"/>
          </a:p>
          <a:p>
            <a:r>
              <a:rPr lang="en-US" dirty="0" smtClean="0"/>
              <a:t>Shows sequencing, whose involved, what each is doing</a:t>
            </a:r>
          </a:p>
          <a:p>
            <a:endParaRPr lang="en-US" dirty="0" smtClean="0"/>
          </a:p>
          <a:p>
            <a:r>
              <a:rPr lang="en-US" dirty="0" smtClean="0"/>
              <a:t>This is the </a:t>
            </a:r>
            <a:r>
              <a:rPr lang="en-US" dirty="0" err="1" smtClean="0"/>
              <a:t>swimlane</a:t>
            </a:r>
            <a:r>
              <a:rPr lang="en-US" dirty="0" smtClean="0"/>
              <a:t> for a Move-out.</a:t>
            </a:r>
            <a:r>
              <a:rPr lang="en-US" baseline="0" dirty="0" smtClean="0"/>
              <a:t> This is the </a:t>
            </a:r>
            <a:r>
              <a:rPr lang="en-US" baseline="0" dirty="0" err="1" smtClean="0"/>
              <a:t>swimlane</a:t>
            </a:r>
            <a:r>
              <a:rPr lang="en-US" baseline="0" dirty="0" smtClean="0"/>
              <a:t> for the process detailed on slide 41.</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55</a:t>
            </a:fld>
            <a:endParaRPr lang="en-US"/>
          </a:p>
        </p:txBody>
      </p:sp>
    </p:spTree>
    <p:extLst>
      <p:ext uri="{BB962C8B-B14F-4D97-AF65-F5344CB8AC3E}">
        <p14:creationId xmlns:p14="http://schemas.microsoft.com/office/powerpoint/2010/main" val="27232395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successful move-out transaction process flow. Each arrow details a business step that is implemented as an individual EDI transaction. This can be followed with the Swim-lane on slide 43.</a:t>
            </a:r>
          </a:p>
          <a:p>
            <a:endParaRPr lang="en-US" dirty="0" smtClean="0"/>
          </a:p>
          <a:p>
            <a:r>
              <a:rPr lang="en-US" dirty="0" smtClean="0"/>
              <a:t>Transactions in particular sequence sent (encrypted EDI package) </a:t>
            </a:r>
          </a:p>
          <a:p>
            <a:endParaRPr lang="en-US" dirty="0" smtClean="0"/>
          </a:p>
          <a:p>
            <a:r>
              <a:rPr lang="en-US" dirty="0" smtClean="0"/>
              <a:t>Gets validated against TX SET  Standards and ANSI X 12 Standards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56</a:t>
            </a:fld>
            <a:endParaRPr lang="en-US"/>
          </a:p>
        </p:txBody>
      </p:sp>
    </p:spTree>
    <p:extLst>
      <p:ext uri="{BB962C8B-B14F-4D97-AF65-F5344CB8AC3E}">
        <p14:creationId xmlns:p14="http://schemas.microsoft.com/office/powerpoint/2010/main" val="7357048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Retail business process transaction fall into</a:t>
            </a:r>
            <a:r>
              <a:rPr lang="en-US" baseline="0" dirty="0" smtClean="0"/>
              <a:t> three main categories.</a:t>
            </a:r>
          </a:p>
          <a:p>
            <a:r>
              <a:rPr lang="en-US" baseline="0" dirty="0" smtClean="0"/>
              <a:t>	Move-In</a:t>
            </a:r>
          </a:p>
          <a:p>
            <a:r>
              <a:rPr lang="en-US" baseline="0" dirty="0" smtClean="0"/>
              <a:t>	Move-Out</a:t>
            </a:r>
          </a:p>
          <a:p>
            <a:r>
              <a:rPr lang="en-US" baseline="0" dirty="0" smtClean="0"/>
              <a:t>	Switch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These are the three types of process that any CR entering the market will have to be able to demonstrate. </a:t>
            </a:r>
            <a:r>
              <a:rPr lang="en-US" dirty="0" smtClean="0"/>
              <a:t>May hear these referred to as Initiating Transactions – start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	ERCOT as Registration Agent is involved in all 3 of these main retail processes</a:t>
            </a:r>
          </a:p>
          <a:p>
            <a:endParaRPr lang="en-US" dirty="0" smtClean="0"/>
          </a:p>
          <a:p>
            <a:r>
              <a:rPr lang="en-US" dirty="0" smtClean="0"/>
              <a:t>	We store the CR Registration information </a:t>
            </a:r>
          </a:p>
          <a:p>
            <a:endParaRPr lang="en-US" dirty="0" smtClean="0"/>
          </a:p>
          <a:p>
            <a:r>
              <a:rPr lang="en-US" dirty="0" smtClean="0"/>
              <a:t>	Manage ESI ID to CR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r>
              <a:rPr lang="en-US" baseline="0" dirty="0" smtClean="0"/>
              <a:t>There are also some other business process that are used as well:</a:t>
            </a:r>
          </a:p>
          <a:p>
            <a:r>
              <a:rPr lang="en-US" baseline="0" dirty="0" smtClean="0"/>
              <a:t>	Billing</a:t>
            </a:r>
          </a:p>
          <a:p>
            <a:r>
              <a:rPr lang="en-US" baseline="0" dirty="0" smtClean="0"/>
              <a:t>	Disconnect/Reconnect Non Pay</a:t>
            </a:r>
          </a:p>
          <a:p>
            <a:r>
              <a:rPr lang="en-US" baseline="0" dirty="0" smtClean="0"/>
              <a:t>	Mass transition</a:t>
            </a:r>
          </a:p>
          <a:p>
            <a:r>
              <a:rPr lang="en-US" baseline="0" dirty="0" smtClean="0"/>
              <a:t>	Switch Hold</a:t>
            </a:r>
          </a:p>
          <a:p>
            <a:r>
              <a:rPr lang="en-US" baseline="0" dirty="0" smtClean="0"/>
              <a:t>	Continuous Service Agreement</a:t>
            </a:r>
          </a:p>
          <a:p>
            <a:r>
              <a:rPr lang="en-US" baseline="0" dirty="0" smtClean="0"/>
              <a:t>	Unplanned outage</a:t>
            </a:r>
          </a:p>
          <a:p>
            <a:endParaRPr lang="en-US" baseline="0" dirty="0" smtClean="0"/>
          </a:p>
          <a:p>
            <a:r>
              <a:rPr lang="en-US" baseline="0" dirty="0" smtClean="0"/>
              <a:t>All of these can be found in the </a:t>
            </a:r>
            <a:r>
              <a:rPr lang="en-US" baseline="0" dirty="0" err="1" smtClean="0"/>
              <a:t>swimlanes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57</a:t>
            </a:fld>
            <a:endParaRPr lang="en-US"/>
          </a:p>
        </p:txBody>
      </p:sp>
    </p:spTree>
    <p:extLst>
      <p:ext uri="{BB962C8B-B14F-4D97-AF65-F5344CB8AC3E}">
        <p14:creationId xmlns:p14="http://schemas.microsoft.com/office/powerpoint/2010/main" val="6370007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exercise is designed to get the class to talk through the process of a retail switch. </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58</a:t>
            </a:fld>
            <a:endParaRPr lang="en-US"/>
          </a:p>
        </p:txBody>
      </p:sp>
    </p:spTree>
    <p:extLst>
      <p:ext uri="{BB962C8B-B14F-4D97-AF65-F5344CB8AC3E}">
        <p14:creationId xmlns:p14="http://schemas.microsoft.com/office/powerpoint/2010/main" val="1563947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scenario, </a:t>
            </a:r>
            <a:r>
              <a:rPr lang="en-US" baseline="0" dirty="0" smtClean="0"/>
              <a:t>a Switch Request, becomes more complicated.  Notice that there are simply more transactions.  Plus, this type Service Order Request involves two REPs!</a:t>
            </a:r>
          </a:p>
          <a:p>
            <a:endParaRPr lang="en-US" baseline="0" dirty="0" smtClean="0"/>
          </a:p>
          <a:p>
            <a:r>
              <a:rPr lang="en-US" b="1" baseline="0" dirty="0" smtClean="0"/>
              <a:t>[Instructor should facilitate as in previous scenarios]</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60</a:t>
            </a:fld>
            <a:endParaRPr lang="en-US"/>
          </a:p>
        </p:txBody>
      </p:sp>
    </p:spTree>
    <p:extLst>
      <p:ext uri="{BB962C8B-B14F-4D97-AF65-F5344CB8AC3E}">
        <p14:creationId xmlns:p14="http://schemas.microsoft.com/office/powerpoint/2010/main" val="8395118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63</a:t>
            </a:fld>
            <a:endParaRPr lang="en-US"/>
          </a:p>
        </p:txBody>
      </p:sp>
    </p:spTree>
    <p:extLst>
      <p:ext uri="{BB962C8B-B14F-4D97-AF65-F5344CB8AC3E}">
        <p14:creationId xmlns:p14="http://schemas.microsoft.com/office/powerpoint/2010/main" val="3126102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67</a:t>
            </a:fld>
            <a:endParaRPr lang="en-US"/>
          </a:p>
        </p:txBody>
      </p:sp>
    </p:spTree>
    <p:extLst>
      <p:ext uri="{BB962C8B-B14F-4D97-AF65-F5344CB8AC3E}">
        <p14:creationId xmlns:p14="http://schemas.microsoft.com/office/powerpoint/2010/main" val="90175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68</a:t>
            </a:fld>
            <a:endParaRPr lang="en-US"/>
          </a:p>
        </p:txBody>
      </p:sp>
    </p:spTree>
    <p:extLst>
      <p:ext uri="{BB962C8B-B14F-4D97-AF65-F5344CB8AC3E}">
        <p14:creationId xmlns:p14="http://schemas.microsoft.com/office/powerpoint/2010/main" val="219154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approach is shifting to place greater emphasis on Scenarios, Examples and Discussions in the learning process.  In some cases, we will first introduce a concept and then immediately reinforce the concept with a scenario, example or discussion.  In other cases, we will actually use scenarios to introduce the concept in the first place, and then provide some supporting details of how the concept has been implemented in the ERCOT Wholesale Markets.</a:t>
            </a:r>
            <a:endParaRPr lang="en-US" dirty="0"/>
          </a:p>
        </p:txBody>
      </p:sp>
    </p:spTree>
    <p:extLst>
      <p:ext uri="{BB962C8B-B14F-4D97-AF65-F5344CB8AC3E}">
        <p14:creationId xmlns:p14="http://schemas.microsoft.com/office/powerpoint/2010/main" val="3738623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reason that on 73% of the actual data is used on Initial versus</a:t>
            </a:r>
            <a:r>
              <a:rPr lang="en-US" baseline="0" dirty="0" smtClean="0"/>
              <a:t> have 99.5% of competitive load on AMS meters is that the BUSIDR type has data provided monthly via 867 and account for somewhere around 305 of the total load.</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71</a:t>
            </a:fld>
            <a:endParaRPr lang="en-US"/>
          </a:p>
        </p:txBody>
      </p:sp>
    </p:spTree>
    <p:extLst>
      <p:ext uri="{BB962C8B-B14F-4D97-AF65-F5344CB8AC3E}">
        <p14:creationId xmlns:p14="http://schemas.microsoft.com/office/powerpoint/2010/main" val="2382567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a:t>
            </a:r>
            <a:r>
              <a:rPr lang="en-US" baseline="0" dirty="0" smtClean="0"/>
              <a:t> note the different turnaround times for AMS and Non-AMS meters.  Also AMS meters with remote connect/disconnect capabilities also have different turnaround times for Move-ins (and Disconnects for non-payment, as we shall see later)</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72</a:t>
            </a:fld>
            <a:endParaRPr lang="en-US"/>
          </a:p>
        </p:txBody>
      </p:sp>
    </p:spTree>
    <p:extLst>
      <p:ext uri="{BB962C8B-B14F-4D97-AF65-F5344CB8AC3E}">
        <p14:creationId xmlns:p14="http://schemas.microsoft.com/office/powerpoint/2010/main" val="37765282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This is the flow for data from AMS meters. Other meters will have a different process, mostly with monthly packages of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&lt;Click for animation&gt;</a:t>
            </a:r>
            <a:r>
              <a:rPr lang="en-US" baseline="0" dirty="0" smtClean="0"/>
              <a:t> Load meter data is collected and sent to ERCOT by TDSPs.  The TDSP performs the </a:t>
            </a:r>
            <a:r>
              <a:rPr lang="en-US" b="1" baseline="0" dirty="0" smtClean="0"/>
              <a:t>V</a:t>
            </a:r>
            <a:r>
              <a:rPr lang="en-US" baseline="0" dirty="0" smtClean="0"/>
              <a:t>alidation </a:t>
            </a:r>
            <a:r>
              <a:rPr lang="en-US" b="1" baseline="0" dirty="0" smtClean="0"/>
              <a:t>E</a:t>
            </a:r>
            <a:r>
              <a:rPr lang="en-US" baseline="0" dirty="0" smtClean="0"/>
              <a:t>stimating and </a:t>
            </a:r>
            <a:r>
              <a:rPr lang="en-US" b="1" baseline="0" dirty="0" smtClean="0"/>
              <a:t>E</a:t>
            </a:r>
            <a:r>
              <a:rPr lang="en-US" baseline="0" dirty="0" smtClean="0"/>
              <a:t>diting function to ensure accurate meter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&lt;Click for animation&gt;</a:t>
            </a:r>
            <a:r>
              <a:rPr lang="en-US" baseline="0" dirty="0" smtClean="0"/>
              <a:t> The TDSP forwards the daily interval data from meters to ERCOT and also to Smart Meter Texas, a portal for both end use customers and CRs to access interval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&lt;Click for animation&gt;</a:t>
            </a:r>
            <a:r>
              <a:rPr lang="en-US" b="0" baseline="0" dirty="0" smtClean="0"/>
              <a:t> On the second day after the meter read, the customers and CRs can access data through Smart Mater Texas.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&lt;Click for animation&gt;</a:t>
            </a:r>
            <a:r>
              <a:rPr lang="en-US" b="0" baseline="0" dirty="0" smtClean="0"/>
              <a:t> ERCOT make the interval data that it has received available to the CR through a data extract.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&lt;Click for animation&gt;</a:t>
            </a:r>
            <a:r>
              <a:rPr lang="en-US" b="0" baseline="0" dirty="0" smtClean="0"/>
              <a:t> </a:t>
            </a:r>
            <a:r>
              <a:rPr lang="en-US" baseline="0" dirty="0" smtClean="0"/>
              <a:t>Ultimately, ERCOT must roll all meter data up to the QSE level in order to settle the Wholesale Markets.  ERCOT adjusts the metered load data to account for looses and other factors and calls it Adjusted Metered Load. Since ERCOT settles the Wholesale Markets on a fifteen minute interval, the QSEs’ Adjusted Metered Load must be calculated for each fifteen minute interval.</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73</a:t>
            </a:fld>
            <a:endParaRPr lang="en-US"/>
          </a:p>
        </p:txBody>
      </p:sp>
    </p:spTree>
    <p:extLst>
      <p:ext uri="{BB962C8B-B14F-4D97-AF65-F5344CB8AC3E}">
        <p14:creationId xmlns:p14="http://schemas.microsoft.com/office/powerpoint/2010/main" val="2674103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Allows for pre-pay- </a:t>
            </a:r>
            <a:r>
              <a:rPr lang="en-US" dirty="0" smtClean="0"/>
              <a:t>The greater </a:t>
            </a:r>
            <a:r>
              <a:rPr lang="en-US" baseline="0" dirty="0" smtClean="0"/>
              <a:t>timeliness of meter data allows for better prepay products, where a customer pays in advance to use a certain amount of electricity over a certain period of time.  </a:t>
            </a:r>
          </a:p>
          <a:p>
            <a:endParaRPr lang="en-US" baseline="0" dirty="0" smtClean="0"/>
          </a:p>
          <a:p>
            <a:r>
              <a:rPr lang="en-US" b="1" baseline="0" dirty="0" smtClean="0"/>
              <a:t>Demand response </a:t>
            </a:r>
            <a:r>
              <a:rPr lang="en-US" baseline="0" dirty="0" smtClean="0"/>
              <a:t>- The greater precision and interval measure of meter data allows for further enhancement of  demand response products. </a:t>
            </a:r>
          </a:p>
          <a:p>
            <a:endParaRPr lang="en-US" baseline="0" dirty="0" smtClean="0"/>
          </a:p>
          <a:p>
            <a:r>
              <a:rPr lang="en-US" b="1" baseline="0" dirty="0" smtClean="0"/>
              <a:t>Time-of-use</a:t>
            </a:r>
            <a:r>
              <a:rPr lang="en-US" baseline="0" dirty="0" smtClean="0"/>
              <a:t> - Having interval data for most customers allows REPs to offer the long-sought time-of-use pricing.</a:t>
            </a:r>
          </a:p>
          <a:p>
            <a:endParaRPr lang="en-US" baseline="0" dirty="0" smtClean="0"/>
          </a:p>
          <a:p>
            <a:r>
              <a:rPr lang="en-US" b="1" baseline="0" dirty="0" smtClean="0"/>
              <a:t>Service reliability </a:t>
            </a:r>
            <a:r>
              <a:rPr lang="en-US" baseline="0" dirty="0" smtClean="0"/>
              <a:t>– automated outage detection improves accuracy and timeliness of utility response</a:t>
            </a:r>
          </a:p>
          <a:p>
            <a:endParaRPr lang="en-US" baseline="0" dirty="0" smtClean="0"/>
          </a:p>
          <a:p>
            <a:r>
              <a:rPr lang="en-US" b="1" baseline="0" dirty="0" smtClean="0"/>
              <a:t>Early detection </a:t>
            </a:r>
            <a:r>
              <a:rPr lang="en-US" baseline="0" dirty="0" smtClean="0"/>
              <a:t>– automate detection of faulty of tampered meters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75</a:t>
            </a:fld>
            <a:endParaRPr lang="en-US"/>
          </a:p>
        </p:txBody>
      </p:sp>
    </p:spTree>
    <p:extLst>
      <p:ext uri="{BB962C8B-B14F-4D97-AF65-F5344CB8AC3E}">
        <p14:creationId xmlns:p14="http://schemas.microsoft.com/office/powerpoint/2010/main" val="3007550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ERCOT Settles the wholesale market for purchases and sales of energy and ancillary services with QSEs</a:t>
            </a:r>
          </a:p>
          <a:p>
            <a:endParaRPr lang="en-US" dirty="0" smtClean="0"/>
          </a:p>
          <a:p>
            <a:r>
              <a:rPr lang="en-US" b="1" baseline="0" dirty="0" smtClean="0"/>
              <a:t>&lt;Click for animation&gt;</a:t>
            </a:r>
            <a:r>
              <a:rPr lang="en-US" baseline="0" dirty="0" smtClean="0"/>
              <a:t> ERCOT uses the Adjustment Metered Load and Settlement Point Prices to determine the billing for energy used by QSE. ERCOT then sends an invoice to each QSE daily for payments and/or charges</a:t>
            </a:r>
          </a:p>
          <a:p>
            <a:endParaRPr lang="en-US" baseline="0" dirty="0" smtClean="0"/>
          </a:p>
          <a:p>
            <a:r>
              <a:rPr lang="en-US" b="1" baseline="0" dirty="0" smtClean="0"/>
              <a:t>&lt;Click for animation&gt;</a:t>
            </a:r>
            <a:r>
              <a:rPr lang="en-US" baseline="0" dirty="0" smtClean="0"/>
              <a:t> QSEs then pay or get paid by ERCOT</a:t>
            </a:r>
          </a:p>
          <a:p>
            <a:endParaRPr lang="en-US" baseline="0" dirty="0" smtClean="0"/>
          </a:p>
          <a:p>
            <a:r>
              <a:rPr lang="en-US" b="1" baseline="0" dirty="0" smtClean="0"/>
              <a:t>&lt;Click for animation&gt;</a:t>
            </a:r>
            <a:r>
              <a:rPr lang="en-US" baseline="0" dirty="0" smtClean="0"/>
              <a:t> the QSE will the invoice their CRs for any power consumed</a:t>
            </a:r>
          </a:p>
          <a:p>
            <a:endParaRPr lang="en-US" baseline="0" dirty="0" smtClean="0"/>
          </a:p>
          <a:p>
            <a:r>
              <a:rPr lang="en-US" b="1" baseline="0" dirty="0" smtClean="0"/>
              <a:t>&lt;Click for animation&gt;</a:t>
            </a:r>
            <a:r>
              <a:rPr lang="en-US" baseline="0" dirty="0" smtClean="0"/>
              <a:t>  the CR will settle with their QSE</a:t>
            </a:r>
          </a:p>
          <a:p>
            <a:endParaRPr lang="en-US" baseline="0" dirty="0" smtClean="0"/>
          </a:p>
          <a:p>
            <a:r>
              <a:rPr lang="en-US" b="1" baseline="0" dirty="0" smtClean="0"/>
              <a:t>&lt;Click for animation&gt;</a:t>
            </a:r>
            <a:r>
              <a:rPr lang="en-US" baseline="0" dirty="0" smtClean="0"/>
              <a:t> the TDSP will submit charges to CRs for Transmission and Distribution fees.</a:t>
            </a:r>
          </a:p>
          <a:p>
            <a:endParaRPr lang="en-US" baseline="0" dirty="0" smtClean="0"/>
          </a:p>
          <a:p>
            <a:r>
              <a:rPr lang="en-US" b="1" baseline="0" dirty="0" smtClean="0"/>
              <a:t>&lt;Click for animation&gt;</a:t>
            </a:r>
            <a:r>
              <a:rPr lang="en-US" baseline="0" dirty="0" smtClean="0"/>
              <a:t> the CRs are responsible for reimbursing the TDSP for these fees</a:t>
            </a:r>
          </a:p>
          <a:p>
            <a:endParaRPr lang="en-US" baseline="0" dirty="0" smtClean="0"/>
          </a:p>
          <a:p>
            <a:r>
              <a:rPr lang="en-US" b="1" baseline="0" dirty="0" smtClean="0"/>
              <a:t>&lt;Click for animation&gt;</a:t>
            </a:r>
            <a:r>
              <a:rPr lang="en-US" baseline="0" dirty="0" smtClean="0"/>
              <a:t> the CR will then bill their end use customers.</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78</a:t>
            </a:fld>
            <a:endParaRPr lang="en-US"/>
          </a:p>
        </p:txBody>
      </p:sp>
    </p:spTree>
    <p:extLst>
      <p:ext uri="{BB962C8B-B14F-4D97-AF65-F5344CB8AC3E}">
        <p14:creationId xmlns:p14="http://schemas.microsoft.com/office/powerpoint/2010/main" val="966225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smtClean="0"/>
              <a:t>In every system there are losses that need to be accounted for. The total of raw meter reads will never equal the amount of generation at any given time. Adjusted Metered Load is a process to balance the load against the generation to ensure equitable settlement of power consumed.</a:t>
            </a:r>
          </a:p>
          <a:p>
            <a:endParaRPr lang="en-US" b="1" baseline="0" dirty="0" smtClean="0"/>
          </a:p>
          <a:p>
            <a:r>
              <a:rPr lang="en-US" b="1" baseline="0" dirty="0" smtClean="0"/>
              <a:t>&lt;Click for animation&gt;</a:t>
            </a:r>
            <a:r>
              <a:rPr lang="en-US" baseline="0" dirty="0" smtClean="0"/>
              <a:t> ERCOT receives the meter data for each premise from the TDSPs and stores it. Each ESIID is identified to a CR and a QSE. ERCOT rolls up the data by QSE, by interval, profile type, distribution loss factor, transmission loss factor, UFE zone and other factors.</a:t>
            </a:r>
          </a:p>
          <a:p>
            <a:endParaRPr lang="en-US" baseline="0" dirty="0" smtClean="0"/>
          </a:p>
          <a:p>
            <a:r>
              <a:rPr lang="en-US" b="1" baseline="0" dirty="0" smtClean="0"/>
              <a:t>&lt;Click for animation&gt;</a:t>
            </a:r>
            <a:r>
              <a:rPr lang="en-US" baseline="0" dirty="0" smtClean="0"/>
              <a:t> ERCOT uses the distribution loss identifier to apply distribution losses to the aggregated load, if applicable.</a:t>
            </a:r>
          </a:p>
          <a:p>
            <a:endParaRPr lang="en-US" baseline="0" dirty="0" smtClean="0"/>
          </a:p>
          <a:p>
            <a:r>
              <a:rPr lang="en-US" b="1" baseline="0" dirty="0" smtClean="0"/>
              <a:t>&lt;Click for animation&gt;</a:t>
            </a:r>
            <a:r>
              <a:rPr lang="en-US" baseline="0" dirty="0" smtClean="0"/>
              <a:t> ERCOT then applies Transmission losses to the load.</a:t>
            </a:r>
          </a:p>
          <a:p>
            <a:endParaRPr lang="en-US" baseline="0" dirty="0" smtClean="0"/>
          </a:p>
          <a:p>
            <a:r>
              <a:rPr lang="en-US" b="1" baseline="0" dirty="0" smtClean="0"/>
              <a:t>&lt;Click for animation&gt;</a:t>
            </a:r>
            <a:r>
              <a:rPr lang="en-US" baseline="0" dirty="0" smtClean="0"/>
              <a:t> Finally, ERCOT applies the correction for unaccounted for energy. UFE can be unaccounted for losses, theft, unmetered electricity or other errors. </a:t>
            </a:r>
          </a:p>
          <a:p>
            <a:endParaRPr lang="en-US" baseline="0" dirty="0" smtClean="0"/>
          </a:p>
          <a:p>
            <a:r>
              <a:rPr lang="en-US" b="1" baseline="0" dirty="0" smtClean="0"/>
              <a:t>&lt;Click for animation&gt;</a:t>
            </a:r>
            <a:r>
              <a:rPr lang="en-US" baseline="0" dirty="0" smtClean="0"/>
              <a:t> When all of the factors are applied, the total ERCOT load including all losses and UFE should equal exactly the amount of generation that was provided at every interval.</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79</a:t>
            </a:fld>
            <a:endParaRPr lang="en-US"/>
          </a:p>
        </p:txBody>
      </p:sp>
    </p:spTree>
    <p:extLst>
      <p:ext uri="{BB962C8B-B14F-4D97-AF65-F5344CB8AC3E}">
        <p14:creationId xmlns:p14="http://schemas.microsoft.com/office/powerpoint/2010/main" val="35719660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this module we’ll look at the data available to those in Retail Market and show you some of the tools help make your job easier</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82</a:t>
            </a:fld>
            <a:endParaRPr lang="en-US"/>
          </a:p>
        </p:txBody>
      </p:sp>
    </p:spTree>
    <p:extLst>
      <p:ext uri="{BB962C8B-B14F-4D97-AF65-F5344CB8AC3E}">
        <p14:creationId xmlns:p14="http://schemas.microsoft.com/office/powerpoint/2010/main" val="22714475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There are 3 levels of access in ERCOT’s Market information System (MIS)</a:t>
            </a:r>
          </a:p>
          <a:p>
            <a:endParaRPr lang="en-US" dirty="0" smtClean="0"/>
          </a:p>
          <a:p>
            <a:r>
              <a:rPr lang="en-US" dirty="0" smtClean="0"/>
              <a:t>Go over 3 </a:t>
            </a:r>
          </a:p>
          <a:p>
            <a:endParaRPr lang="en-US" dirty="0" smtClean="0"/>
          </a:p>
          <a:p>
            <a:r>
              <a:rPr lang="en-US" dirty="0" smtClean="0"/>
              <a:t>Secure and Certified managed by assigned roles on a digital certificate in terms of how you presently access MIS.  This is by DUNS NUMBER.  Specific access defined by users’ roles that your company User Security Administrator assigns to you based on your job responsibilities what need to access</a:t>
            </a:r>
          </a:p>
          <a:p>
            <a:endParaRPr lang="en-US" dirty="0" smtClean="0"/>
          </a:p>
          <a:p>
            <a:r>
              <a:rPr lang="en-US" dirty="0" err="1" smtClean="0"/>
              <a:t>FlighTrak</a:t>
            </a:r>
            <a:r>
              <a:rPr lang="en-US" dirty="0" smtClean="0"/>
              <a:t> new Flight Testing tool  is accessed through different authentication </a:t>
            </a:r>
          </a:p>
          <a:p>
            <a:endParaRPr lang="en-US" dirty="0"/>
          </a:p>
        </p:txBody>
      </p:sp>
    </p:spTree>
    <p:extLst>
      <p:ext uri="{BB962C8B-B14F-4D97-AF65-F5344CB8AC3E}">
        <p14:creationId xmlns:p14="http://schemas.microsoft.com/office/powerpoint/2010/main" val="76934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Public data can be found in MIS as well as on ercot.com</a:t>
            </a:r>
          </a:p>
          <a:p>
            <a:endParaRPr lang="en-US" dirty="0" smtClean="0"/>
          </a:p>
          <a:p>
            <a:r>
              <a:rPr lang="en-US" b="1" dirty="0" smtClean="0"/>
              <a:t>TDSP</a:t>
            </a:r>
            <a:r>
              <a:rPr lang="en-US" b="1" baseline="0" dirty="0" smtClean="0"/>
              <a:t> ESIID Extract </a:t>
            </a:r>
            <a:r>
              <a:rPr lang="en-US" baseline="0" dirty="0" smtClean="0"/>
              <a:t>- </a:t>
            </a:r>
            <a:r>
              <a:rPr lang="en-US" dirty="0" smtClean="0"/>
              <a:t>Public extract that provides characteristic info on ESI IDs broken out by TDSP territory.  Station code, service address – use for own database of ESI IDs in competitive area</a:t>
            </a:r>
          </a:p>
          <a:p>
            <a:endParaRPr lang="en-US" baseline="0" dirty="0" smtClean="0"/>
          </a:p>
          <a:p>
            <a:r>
              <a:rPr lang="en-US" b="1" baseline="0" dirty="0" smtClean="0"/>
              <a:t>Load Forecasts </a:t>
            </a:r>
            <a:r>
              <a:rPr lang="en-US" baseline="0" dirty="0" smtClean="0"/>
              <a:t>– Seven day forecasts of hourly system load.</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Transmission and Distribution Loss factors </a:t>
            </a:r>
            <a:r>
              <a:rPr lang="en-US" baseline="0" dirty="0" smtClean="0"/>
              <a:t>– Forecasted and deemed actual loss factors used in the settlement process. </a:t>
            </a:r>
            <a:r>
              <a:rPr lang="en-US" dirty="0" smtClean="0"/>
              <a:t>Deemed actual distribution loss factors used in the ERCOT Settlement process which are calculated from the distribution loss coefficients submitted by DSPs and the ERCOT actual load.</a:t>
            </a:r>
          </a:p>
          <a:p>
            <a:endParaRPr lang="en-US" baseline="0" dirty="0" smtClean="0"/>
          </a:p>
          <a:p>
            <a:r>
              <a:rPr lang="en-US" b="1" baseline="0" dirty="0" smtClean="0"/>
              <a:t>Market Prices </a:t>
            </a:r>
            <a:r>
              <a:rPr lang="en-US" baseline="0" dirty="0" smtClean="0"/>
              <a:t>– </a:t>
            </a:r>
            <a:r>
              <a:rPr lang="en-US" dirty="0" smtClean="0"/>
              <a:t>Report of Real-Time wholesale prices at all Settlement Points.  CRs pay Load Zone prices.  15 minute intervals</a:t>
            </a:r>
          </a:p>
          <a:p>
            <a:endParaRPr lang="en-US" b="1" baseline="0" dirty="0" smtClean="0"/>
          </a:p>
          <a:p>
            <a:r>
              <a:rPr lang="en-US" b="1" baseline="0" dirty="0" smtClean="0"/>
              <a:t>Load Profiles </a:t>
            </a:r>
            <a:r>
              <a:rPr lang="en-US" baseline="0" dirty="0" smtClean="0"/>
              <a:t>-  Forecasted and </a:t>
            </a:r>
            <a:r>
              <a:rPr lang="en-US" baseline="0" dirty="0" err="1" smtClean="0"/>
              <a:t>backcasted</a:t>
            </a:r>
            <a:r>
              <a:rPr lang="en-US" baseline="0" dirty="0" smtClean="0"/>
              <a:t> Load profiles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84</a:t>
            </a:fld>
            <a:endParaRPr lang="en-US"/>
          </a:p>
        </p:txBody>
      </p:sp>
    </p:spTree>
    <p:extLst>
      <p:ext uri="{BB962C8B-B14F-4D97-AF65-F5344CB8AC3E}">
        <p14:creationId xmlns:p14="http://schemas.microsoft.com/office/powerpoint/2010/main" val="31299062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
            </a:r>
            <a:r>
              <a:rPr lang="en-US" b="1" dirty="0" smtClean="0"/>
              <a:t>onthly TDSP Load Report </a:t>
            </a:r>
            <a:r>
              <a:rPr lang="en-US" dirty="0" smtClean="0"/>
              <a:t>– includes TSP and DSP 15 minute Interval Load data for each Operating Day adjusted to exclude BLTs (Block Load Transfers) and DC Tie (Direct Current Tie exports.</a:t>
            </a:r>
          </a:p>
          <a:p>
            <a:endParaRPr lang="en-US" dirty="0" smtClean="0"/>
          </a:p>
          <a:p>
            <a:r>
              <a:rPr lang="en-US" b="1" dirty="0" smtClean="0"/>
              <a:t>Monthly Demand and Energy Reports </a:t>
            </a:r>
            <a:r>
              <a:rPr lang="en-US" dirty="0" smtClean="0"/>
              <a:t>– explained by name</a:t>
            </a:r>
          </a:p>
          <a:p>
            <a:endParaRPr lang="en-US" dirty="0" smtClean="0"/>
          </a:p>
          <a:p>
            <a:r>
              <a:rPr lang="en-US" b="1" dirty="0" smtClean="0"/>
              <a:t>Outage Reports </a:t>
            </a:r>
            <a:r>
              <a:rPr lang="en-US" dirty="0" smtClean="0"/>
              <a:t>– are several one example</a:t>
            </a:r>
          </a:p>
          <a:p>
            <a:endParaRPr lang="en-US" dirty="0" smtClean="0"/>
          </a:p>
          <a:p>
            <a:r>
              <a:rPr lang="en-US" dirty="0" smtClean="0"/>
              <a:t>Consolidated Transmission Outage Report</a:t>
            </a:r>
            <a:r>
              <a:rPr lang="en-US" baseline="0" dirty="0" smtClean="0"/>
              <a:t> – </a:t>
            </a:r>
            <a:r>
              <a:rPr lang="en-US" dirty="0" smtClean="0"/>
              <a:t>Proposed, Approved &amp; Accepted, Rejected, Withdrawal of Approved/Accepted</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85</a:t>
            </a:fld>
            <a:endParaRPr lang="en-US"/>
          </a:p>
        </p:txBody>
      </p:sp>
    </p:spTree>
    <p:extLst>
      <p:ext uri="{BB962C8B-B14F-4D97-AF65-F5344CB8AC3E}">
        <p14:creationId xmlns:p14="http://schemas.microsoft.com/office/powerpoint/2010/main" val="365615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6</a:t>
            </a:fld>
            <a:endParaRPr lang="en-US"/>
          </a:p>
        </p:txBody>
      </p:sp>
    </p:spTree>
    <p:extLst>
      <p:ext uri="{BB962C8B-B14F-4D97-AF65-F5344CB8AC3E}">
        <p14:creationId xmlns:p14="http://schemas.microsoft.com/office/powerpoint/2010/main" val="1730551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Reports and Extracts  specific to each Market Participant Company – highest level – confidential data</a:t>
            </a:r>
          </a:p>
          <a:p>
            <a:endParaRPr lang="en-US" dirty="0" smtClean="0"/>
          </a:p>
          <a:p>
            <a:endParaRPr lang="en-US" dirty="0" smtClean="0"/>
          </a:p>
          <a:p>
            <a:r>
              <a:rPr lang="en-US" dirty="0" smtClean="0"/>
              <a:t>Certified data is DUNS NUMBER specific private data.</a:t>
            </a:r>
          </a:p>
          <a:p>
            <a:endParaRPr lang="en-US" dirty="0" smtClean="0"/>
          </a:p>
          <a:p>
            <a:r>
              <a:rPr lang="en-US" b="1" dirty="0" smtClean="0"/>
              <a:t>Market Report – e.g. Potential Load Loss Report </a:t>
            </a:r>
            <a:r>
              <a:rPr lang="en-US" dirty="0" smtClean="0"/>
              <a:t>– Daily its extract of potential customer loss notifications based on ERCOT’s receipt of the TDSPs accepted response.  Provides CRs advance notice that they are potentially losing a customer.</a:t>
            </a:r>
          </a:p>
          <a:p>
            <a:endParaRPr lang="en-US" dirty="0" smtClean="0"/>
          </a:p>
          <a:p>
            <a:r>
              <a:rPr lang="en-US" dirty="0" smtClean="0"/>
              <a:t>Will talk more about these top 2 boxes in next few slides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86</a:t>
            </a:fld>
            <a:endParaRPr lang="en-US"/>
          </a:p>
        </p:txBody>
      </p:sp>
    </p:spTree>
    <p:extLst>
      <p:ext uri="{BB962C8B-B14F-4D97-AF65-F5344CB8AC3E}">
        <p14:creationId xmlns:p14="http://schemas.microsoft.com/office/powerpoint/2010/main" val="38853155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ESI ID &amp; </a:t>
            </a:r>
            <a:r>
              <a:rPr lang="en-US" b="1" u="sng" dirty="0" smtClean="0"/>
              <a:t>Service History  </a:t>
            </a:r>
            <a:r>
              <a:rPr lang="en-US" dirty="0" smtClean="0"/>
              <a:t>&amp; Usage  Extract  Provides transparency to Market Participants for ESI ID level data that </a:t>
            </a:r>
            <a:r>
              <a:rPr lang="en-US" b="1" dirty="0" smtClean="0"/>
              <a:t>ERCOT </a:t>
            </a:r>
            <a:r>
              <a:rPr lang="en-US" b="1" dirty="0" err="1" smtClean="0"/>
              <a:t>utilitizes</a:t>
            </a:r>
            <a:r>
              <a:rPr lang="en-US" b="1" dirty="0" smtClean="0"/>
              <a:t> in Market Settlement . Also know as 727 Extract (SCR 727)</a:t>
            </a:r>
          </a:p>
          <a:p>
            <a:endParaRPr lang="en-US" dirty="0" smtClean="0"/>
          </a:p>
          <a:p>
            <a:r>
              <a:rPr lang="en-US" dirty="0" smtClean="0"/>
              <a:t>Start/Stop time for ESI ID Relationship</a:t>
            </a:r>
          </a:p>
          <a:p>
            <a:r>
              <a:rPr lang="en-US" dirty="0" smtClean="0"/>
              <a:t>Other ESI ID-level data</a:t>
            </a:r>
          </a:p>
          <a:p>
            <a:pPr marL="171450" indent="-171450">
              <a:buFont typeface="Arial" panose="020B0604020202020204" pitchFamily="34" charset="0"/>
              <a:buChar char="•"/>
            </a:pPr>
            <a:r>
              <a:rPr lang="en-US" dirty="0" smtClean="0"/>
              <a:t>Load Zone</a:t>
            </a:r>
          </a:p>
          <a:p>
            <a:pPr marL="171450" indent="-171450">
              <a:buFont typeface="Arial" panose="020B0604020202020204" pitchFamily="34" charset="0"/>
              <a:buChar char="•"/>
            </a:pPr>
            <a:r>
              <a:rPr lang="en-US" dirty="0" smtClean="0"/>
              <a:t>Servicing TDSP</a:t>
            </a:r>
          </a:p>
          <a:p>
            <a:pPr marL="171450" indent="-171450">
              <a:buFont typeface="Arial" panose="020B0604020202020204" pitchFamily="34" charset="0"/>
              <a:buChar char="•"/>
            </a:pPr>
            <a:r>
              <a:rPr lang="en-US" dirty="0" smtClean="0"/>
              <a:t>Profile Class</a:t>
            </a:r>
          </a:p>
          <a:p>
            <a:endParaRPr lang="en-US" dirty="0" smtClean="0"/>
          </a:p>
          <a:p>
            <a:r>
              <a:rPr lang="en-US" b="1" u="sng" dirty="0" smtClean="0"/>
              <a:t>Usage Data by ESI ID</a:t>
            </a:r>
          </a:p>
          <a:p>
            <a:pPr marL="171450" indent="-171450">
              <a:buFont typeface="Arial" panose="020B0604020202020204" pitchFamily="34" charset="0"/>
              <a:buChar char="•"/>
            </a:pPr>
            <a:r>
              <a:rPr lang="en-US" dirty="0" smtClean="0"/>
              <a:t>Monthly Meter Data</a:t>
            </a:r>
          </a:p>
          <a:p>
            <a:pPr marL="171450" indent="-171450">
              <a:buFont typeface="Arial" panose="020B0604020202020204" pitchFamily="34" charset="0"/>
              <a:buChar char="•"/>
            </a:pPr>
            <a:r>
              <a:rPr lang="en-US" dirty="0" smtClean="0"/>
              <a:t>Available 3 days after data posts with ERCOT</a:t>
            </a:r>
          </a:p>
          <a:p>
            <a:endParaRPr lang="en-US" dirty="0" smtClean="0"/>
          </a:p>
          <a:p>
            <a:endParaRPr lang="en-US" dirty="0" smtClean="0"/>
          </a:p>
          <a:p>
            <a:r>
              <a:rPr lang="en-US" dirty="0" smtClean="0"/>
              <a:t>This data along with </a:t>
            </a:r>
            <a:r>
              <a:rPr lang="en-US" b="1" dirty="0" smtClean="0"/>
              <a:t>Supplemental IDR Required Interval Data Extract </a:t>
            </a:r>
            <a:r>
              <a:rPr lang="en-US" dirty="0" smtClean="0"/>
              <a:t>and </a:t>
            </a:r>
            <a:r>
              <a:rPr lang="en-US" b="1" dirty="0" smtClean="0"/>
              <a:t>Supplemental AMS Interval Data Extract </a:t>
            </a:r>
            <a:r>
              <a:rPr lang="en-US" dirty="0" smtClean="0"/>
              <a:t>gives MPs the data they need to develop shadow settlement systems. </a:t>
            </a:r>
          </a:p>
          <a:p>
            <a:endParaRPr lang="en-US" dirty="0" smtClean="0"/>
          </a:p>
          <a:p>
            <a:endParaRPr lang="en-US" dirty="0" smtClean="0"/>
          </a:p>
          <a:p>
            <a:r>
              <a:rPr lang="en-US" dirty="0" smtClean="0"/>
              <a:t>In order to get this you must subscribe.  Key step once you have qualified new LSE entity and its active</a:t>
            </a:r>
          </a:p>
          <a:p>
            <a:endParaRPr lang="en-US" dirty="0" smtClean="0"/>
          </a:p>
          <a:p>
            <a:r>
              <a:rPr lang="en-US" dirty="0" smtClean="0"/>
              <a:t>We do have online courses on Market Information System and Extracts which are helpful to increase your understanding.</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87</a:t>
            </a:fld>
            <a:endParaRPr lang="en-US"/>
          </a:p>
        </p:txBody>
      </p:sp>
    </p:spTree>
    <p:extLst>
      <p:ext uri="{BB962C8B-B14F-4D97-AF65-F5344CB8AC3E}">
        <p14:creationId xmlns:p14="http://schemas.microsoft.com/office/powerpoint/2010/main" val="20515601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receive extracts, the Market</a:t>
            </a:r>
            <a:r>
              <a:rPr lang="en-US" baseline="0" dirty="0" smtClean="0"/>
              <a:t> Participant must subscribe to the service. Once a valid request has been received, the ERCOT extract system will produce the requested extracts on an ongoing basis and make them available to be downloaded by the requestor. While these extracts are in the form of a .csv or a .xml and may be readable by a human, they are intended to be loaded into a database and combined with other information to form a complete picture.</a:t>
            </a:r>
            <a:endParaRPr lang="en-US" dirty="0" smtClean="0"/>
          </a:p>
          <a:p>
            <a:endParaRPr lang="en-US" baseline="0" dirty="0" smtClean="0"/>
          </a:p>
          <a:p>
            <a:endParaRPr lang="en-US" dirty="0" smtClean="0"/>
          </a:p>
          <a:p>
            <a:endParaRPr lang="en-US" dirty="0" smtClean="0"/>
          </a:p>
          <a:p>
            <a:r>
              <a:rPr lang="en-US" dirty="0" smtClean="0"/>
              <a:t>At a high level, </a:t>
            </a:r>
          </a:p>
          <a:p>
            <a:endParaRPr lang="en-US" dirty="0" smtClean="0"/>
          </a:p>
          <a:p>
            <a:r>
              <a:rPr lang="en-US" dirty="0" smtClean="0"/>
              <a:t>Data extracts are an automated delivery mechanism for certain packages of MIS data </a:t>
            </a:r>
          </a:p>
          <a:p>
            <a:endParaRPr lang="en-US" dirty="0" smtClean="0"/>
          </a:p>
          <a:p>
            <a:r>
              <a:rPr lang="en-US" dirty="0" smtClean="0"/>
              <a:t>May contain:</a:t>
            </a:r>
          </a:p>
          <a:p>
            <a:endParaRPr lang="en-US" dirty="0" smtClean="0"/>
          </a:p>
          <a:p>
            <a:r>
              <a:rPr lang="en-US" dirty="0" smtClean="0"/>
              <a:t>	Customer info</a:t>
            </a:r>
          </a:p>
          <a:p>
            <a:r>
              <a:rPr lang="en-US" dirty="0" smtClean="0"/>
              <a:t>	Usage data</a:t>
            </a:r>
          </a:p>
          <a:p>
            <a:r>
              <a:rPr lang="en-US" dirty="0" smtClean="0"/>
              <a:t>	Settlement data</a:t>
            </a:r>
          </a:p>
          <a:p>
            <a:endParaRPr lang="en-US" dirty="0" smtClean="0"/>
          </a:p>
          <a:p>
            <a:r>
              <a:rPr lang="en-US" dirty="0" smtClean="0"/>
              <a:t>Packaged in 2 formats:</a:t>
            </a:r>
          </a:p>
          <a:p>
            <a:endParaRPr lang="en-US" dirty="0" smtClean="0"/>
          </a:p>
          <a:p>
            <a:r>
              <a:rPr lang="en-US" dirty="0" smtClean="0"/>
              <a:t>	Comma Separated Value (.csv)</a:t>
            </a:r>
          </a:p>
          <a:p>
            <a:r>
              <a:rPr lang="en-US" dirty="0" smtClean="0"/>
              <a:t>	Extensible Markup Language (.xml)</a:t>
            </a:r>
          </a:p>
          <a:p>
            <a:endParaRPr lang="en-US" dirty="0" smtClean="0"/>
          </a:p>
          <a:p>
            <a:r>
              <a:rPr lang="en-US" dirty="0" smtClean="0"/>
              <a:t>You specify the format you want when you subscribe</a:t>
            </a:r>
          </a:p>
          <a:p>
            <a:endParaRPr lang="en-US" dirty="0" smtClean="0"/>
          </a:p>
          <a:p>
            <a:r>
              <a:rPr lang="en-US" dirty="0" smtClean="0"/>
              <a:t>You’ll need a DBA, database administrator to set up the database so information all comes together/assimilates properly and stays accurate as changes continue to occur in the market.  Then you can turn that data into meaningful information with your queries and reports you set up</a:t>
            </a:r>
          </a:p>
          <a:p>
            <a:endParaRPr lang="en-US"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pPr/>
              <a:t>88</a:t>
            </a:fld>
            <a:endParaRPr lang="en-US"/>
          </a:p>
        </p:txBody>
      </p:sp>
    </p:spTree>
    <p:extLst>
      <p:ext uri="{BB962C8B-B14F-4D97-AF65-F5344CB8AC3E}">
        <p14:creationId xmlns:p14="http://schemas.microsoft.com/office/powerpoint/2010/main" val="2597612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ERCOT Market Information List or EMIL is the master list of all available extracts and reports available form ERCOT. </a:t>
            </a:r>
          </a:p>
          <a:p>
            <a:endParaRPr lang="en-US" dirty="0" smtClean="0"/>
          </a:p>
          <a:p>
            <a:r>
              <a:rPr lang="en-US" dirty="0" smtClean="0"/>
              <a:t>EMIL </a:t>
            </a:r>
          </a:p>
          <a:p>
            <a:endParaRPr lang="en-US" dirty="0" smtClean="0"/>
          </a:p>
          <a:p>
            <a:r>
              <a:rPr lang="en-US" dirty="0" smtClean="0"/>
              <a:t>Really encourage you to take some time and see what’s available</a:t>
            </a:r>
          </a:p>
          <a:p>
            <a:endParaRPr lang="en-US" dirty="0" smtClean="0"/>
          </a:p>
          <a:p>
            <a:r>
              <a:rPr lang="en-US" dirty="0" smtClean="0"/>
              <a:t>This is quickest way to do that – list of all Reports and Extracts that ERCOT has</a:t>
            </a:r>
          </a:p>
          <a:p>
            <a:endParaRPr lang="en-US" dirty="0" smtClean="0"/>
          </a:p>
          <a:p>
            <a:r>
              <a:rPr lang="en-US" dirty="0" smtClean="0"/>
              <a:t>Say 3 bullets</a:t>
            </a:r>
          </a:p>
          <a:p>
            <a:endParaRPr lang="en-US" dirty="0" smtClean="0"/>
          </a:p>
          <a:p>
            <a:r>
              <a:rPr lang="en-US" dirty="0" smtClean="0"/>
              <a:t>Can filter columns</a:t>
            </a:r>
          </a:p>
          <a:p>
            <a:endParaRPr lang="en-US" dirty="0" smtClean="0"/>
          </a:p>
          <a:p>
            <a:r>
              <a:rPr lang="en-US" dirty="0" smtClean="0"/>
              <a:t>I like go into Column that’s the Product Name and can filter AMS or Load </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89</a:t>
            </a:fld>
            <a:endParaRPr lang="en-US"/>
          </a:p>
        </p:txBody>
      </p:sp>
    </p:spTree>
    <p:extLst>
      <p:ext uri="{BB962C8B-B14F-4D97-AF65-F5344CB8AC3E}">
        <p14:creationId xmlns:p14="http://schemas.microsoft.com/office/powerpoint/2010/main" val="24904203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Market Data transparency tab on ERCOT.com provides the guiding documents for the ERCOT extracts. DDLs</a:t>
            </a:r>
            <a:r>
              <a:rPr lang="en-US" baseline="0" dirty="0" smtClean="0"/>
              <a:t> define the database for the extract to be loaded into. The Guides provide additional information on using various extracts.</a:t>
            </a:r>
          </a:p>
          <a:p>
            <a:endParaRPr lang="en-US" dirty="0" smtClean="0"/>
          </a:p>
          <a:p>
            <a:r>
              <a:rPr lang="en-US" dirty="0" smtClean="0"/>
              <a:t>Another tool – Web Services</a:t>
            </a:r>
          </a:p>
          <a:p>
            <a:endParaRPr lang="en-US" dirty="0" smtClean="0"/>
          </a:p>
          <a:p>
            <a:r>
              <a:rPr lang="en-US" dirty="0" smtClean="0"/>
              <a:t>For Ad hoc reports – enable you to do </a:t>
            </a:r>
          </a:p>
          <a:p>
            <a:endParaRPr lang="en-US" dirty="0" smtClean="0"/>
          </a:p>
          <a:p>
            <a:r>
              <a:rPr lang="en-US" dirty="0" smtClean="0"/>
              <a:t>Ad Hoc research on ESI ID Information </a:t>
            </a:r>
          </a:p>
          <a:p>
            <a:endParaRPr lang="en-US" dirty="0" smtClean="0"/>
          </a:p>
          <a:p>
            <a:r>
              <a:rPr lang="en-US" dirty="0" smtClean="0"/>
              <a:t>Refresh your database be sure is in sync with ERCOT’s – Registration Agent</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93</a:t>
            </a:fld>
            <a:endParaRPr lang="en-US"/>
          </a:p>
        </p:txBody>
      </p:sp>
    </p:spTree>
    <p:extLst>
      <p:ext uri="{BB962C8B-B14F-4D97-AF65-F5344CB8AC3E}">
        <p14:creationId xmlns:p14="http://schemas.microsoft.com/office/powerpoint/2010/main" val="37393044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MDT Web Services are an ad-hoc method of accessing some important data. This</a:t>
            </a:r>
            <a:r>
              <a:rPr lang="en-US" baseline="0" dirty="0" smtClean="0"/>
              <a:t> service is not intended to replace regular extracts.</a:t>
            </a:r>
          </a:p>
          <a:p>
            <a:endParaRPr lang="en-US" baseline="0" dirty="0" smtClean="0"/>
          </a:p>
          <a:p>
            <a:r>
              <a:rPr lang="en-US" dirty="0" smtClean="0"/>
              <a:t>Provides similar information to Extracts on Ad Hoc basis done with your queries</a:t>
            </a:r>
          </a:p>
          <a:p>
            <a:endParaRPr lang="en-US" dirty="0" smtClean="0"/>
          </a:p>
          <a:p>
            <a:r>
              <a:rPr lang="en-US" dirty="0" smtClean="0"/>
              <a:t>Request Data Base Refresh or ESI ID Service History and Usage Extract database – limited only once year as it taxing on ERCOT’s systems.</a:t>
            </a:r>
          </a:p>
          <a:p>
            <a:endParaRPr lang="en-US" dirty="0" smtClean="0"/>
          </a:p>
          <a:p>
            <a:r>
              <a:rPr lang="en-US" dirty="0" smtClean="0"/>
              <a:t>Detailed information provided in Mkt Data Transparency User Guide</a:t>
            </a:r>
          </a:p>
          <a:p>
            <a:endParaRPr lang="en-US" dirty="0" smtClean="0"/>
          </a:p>
          <a:p>
            <a:r>
              <a:rPr lang="en-US" dirty="0" smtClean="0"/>
              <a:t>Timing, how receive it, etc.</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94</a:t>
            </a:fld>
            <a:endParaRPr lang="en-US"/>
          </a:p>
        </p:txBody>
      </p:sp>
    </p:spTree>
    <p:extLst>
      <p:ext uri="{BB962C8B-B14F-4D97-AF65-F5344CB8AC3E}">
        <p14:creationId xmlns:p14="http://schemas.microsoft.com/office/powerpoint/2010/main" val="5809769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 discussion about why a CR would need all this data.</a:t>
            </a:r>
          </a:p>
          <a:p>
            <a:r>
              <a:rPr lang="en-US" dirty="0" smtClean="0"/>
              <a:t>To:</a:t>
            </a:r>
          </a:p>
          <a:p>
            <a:endParaRPr lang="en-US" dirty="0" smtClean="0"/>
          </a:p>
          <a:p>
            <a:r>
              <a:rPr lang="en-US" dirty="0" smtClean="0"/>
              <a:t>enroll customers</a:t>
            </a:r>
          </a:p>
          <a:p>
            <a:r>
              <a:rPr lang="en-US" baseline="0" dirty="0" smtClean="0"/>
              <a:t>verify customer lists</a:t>
            </a:r>
          </a:p>
          <a:p>
            <a:r>
              <a:rPr lang="en-US" baseline="0" dirty="0" smtClean="0"/>
              <a:t>search for dropped of missing customer in unintentionally gained customers</a:t>
            </a:r>
          </a:p>
          <a:p>
            <a:r>
              <a:rPr lang="en-US" baseline="0" dirty="0" smtClean="0"/>
              <a:t>shadow settle</a:t>
            </a:r>
          </a:p>
          <a:p>
            <a:r>
              <a:rPr lang="en-US" baseline="0" dirty="0" smtClean="0"/>
              <a:t>forecast</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95</a:t>
            </a:fld>
            <a:endParaRPr lang="en-US"/>
          </a:p>
        </p:txBody>
      </p:sp>
    </p:spTree>
    <p:extLst>
      <p:ext uri="{BB962C8B-B14F-4D97-AF65-F5344CB8AC3E}">
        <p14:creationId xmlns:p14="http://schemas.microsoft.com/office/powerpoint/2010/main" val="29244329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97</a:t>
            </a:fld>
            <a:endParaRPr lang="en-US"/>
          </a:p>
        </p:txBody>
      </p:sp>
    </p:spTree>
    <p:extLst>
      <p:ext uri="{BB962C8B-B14F-4D97-AF65-F5344CB8AC3E}">
        <p14:creationId xmlns:p14="http://schemas.microsoft.com/office/powerpoint/2010/main" val="160052108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things don’t go as planned</a:t>
            </a:r>
          </a:p>
          <a:p>
            <a:endParaRPr lang="en-US" dirty="0" smtClean="0"/>
          </a:p>
          <a:p>
            <a:r>
              <a:rPr lang="en-US" dirty="0" smtClean="0"/>
              <a:t>Here’s some common issues you might encounter</a:t>
            </a:r>
          </a:p>
          <a:p>
            <a:endParaRPr lang="en-US" dirty="0" smtClean="0"/>
          </a:p>
          <a:p>
            <a:r>
              <a:rPr lang="en-US" dirty="0" smtClean="0"/>
              <a:t>Switch Hold – customer cannot switch if Switch Hold on account till pays money owed their current CR</a:t>
            </a:r>
          </a:p>
          <a:p>
            <a:endParaRPr lang="en-US" dirty="0" smtClean="0"/>
          </a:p>
          <a:p>
            <a:r>
              <a:rPr lang="en-US" dirty="0" smtClean="0"/>
              <a:t>Steps in this business process must be followed in certain sequence</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98</a:t>
            </a:fld>
            <a:endParaRPr lang="en-US"/>
          </a:p>
        </p:txBody>
      </p:sp>
    </p:spTree>
    <p:extLst>
      <p:ext uri="{BB962C8B-B14F-4D97-AF65-F5344CB8AC3E}">
        <p14:creationId xmlns:p14="http://schemas.microsoft.com/office/powerpoint/2010/main" val="15668021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Tolls:</a:t>
            </a:r>
          </a:p>
          <a:p>
            <a:endParaRPr lang="en-US" dirty="0" smtClean="0"/>
          </a:p>
          <a:p>
            <a:r>
              <a:rPr lang="en-US" dirty="0" err="1" smtClean="0"/>
              <a:t>MarkeTrak</a:t>
            </a:r>
            <a:endParaRPr lang="en-US" dirty="0" smtClean="0"/>
          </a:p>
          <a:p>
            <a:r>
              <a:rPr lang="en-US" dirty="0" smtClean="0"/>
              <a:t>Find ESIID</a:t>
            </a:r>
          </a:p>
          <a:p>
            <a:r>
              <a:rPr lang="en-US" dirty="0" smtClean="0"/>
              <a:t>Find transaction</a:t>
            </a:r>
          </a:p>
          <a:p>
            <a:r>
              <a:rPr lang="en-US" dirty="0" smtClean="0"/>
              <a:t>Extracts</a:t>
            </a:r>
          </a:p>
          <a:p>
            <a:r>
              <a:rPr lang="en-US" dirty="0" smtClean="0"/>
              <a:t>Phone</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99</a:t>
            </a:fld>
            <a:endParaRPr lang="en-US"/>
          </a:p>
        </p:txBody>
      </p:sp>
    </p:spTree>
    <p:extLst>
      <p:ext uri="{BB962C8B-B14F-4D97-AF65-F5344CB8AC3E}">
        <p14:creationId xmlns:p14="http://schemas.microsoft.com/office/powerpoint/2010/main" val="2863666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Items to note:</a:t>
            </a:r>
          </a:p>
          <a:p>
            <a:endParaRPr lang="en-US" dirty="0" smtClean="0"/>
          </a:p>
          <a:p>
            <a:r>
              <a:rPr lang="en-US" dirty="0" smtClean="0"/>
              <a:t>Retail transaction flow only between the</a:t>
            </a:r>
            <a:r>
              <a:rPr lang="en-US" baseline="0" dirty="0" smtClean="0"/>
              <a:t> CR, TDSP and ERCOT</a:t>
            </a:r>
          </a:p>
          <a:p>
            <a:endParaRPr lang="en-US" baseline="0" dirty="0" smtClean="0"/>
          </a:p>
          <a:p>
            <a:r>
              <a:rPr lang="en-US" baseline="0" dirty="0" smtClean="0"/>
              <a:t>Wholesale Settlement only between ERCOT the QSE and the RE</a:t>
            </a:r>
          </a:p>
          <a:p>
            <a:endParaRPr lang="en-US" baseline="0" dirty="0" smtClean="0"/>
          </a:p>
          <a:p>
            <a:r>
              <a:rPr lang="en-US" baseline="0" dirty="0" smtClean="0"/>
              <a:t>The PCT maintains oversight over all MPs</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8</a:t>
            </a:fld>
            <a:endParaRPr lang="en-US"/>
          </a:p>
        </p:txBody>
      </p:sp>
    </p:spTree>
    <p:extLst>
      <p:ext uri="{BB962C8B-B14F-4D97-AF65-F5344CB8AC3E}">
        <p14:creationId xmlns:p14="http://schemas.microsoft.com/office/powerpoint/2010/main" val="39939696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look at two of these applications</a:t>
            </a:r>
            <a:r>
              <a:rPr lang="en-US" baseline="0" dirty="0" smtClean="0"/>
              <a:t> </a:t>
            </a:r>
            <a:r>
              <a:rPr lang="en-US" dirty="0" smtClean="0"/>
              <a:t>in particular:  Find ESIID and Fin</a:t>
            </a:r>
            <a:r>
              <a:rPr lang="en-US" baseline="0" dirty="0" smtClean="0"/>
              <a:t>d Transactions.  Looking at this particular screenshot, bear in mind that your view may vary depending on the assigned roles from your digital certificate.  If you believe you should have more links available to you, please contact your User Security Administrator (USA).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Some of your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MarkeTrak</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Find ESIID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Find Transaction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101</a:t>
            </a:fld>
            <a:endParaRPr lang="en-US"/>
          </a:p>
        </p:txBody>
      </p:sp>
    </p:spTree>
    <p:extLst>
      <p:ext uri="{BB962C8B-B14F-4D97-AF65-F5344CB8AC3E}">
        <p14:creationId xmlns:p14="http://schemas.microsoft.com/office/powerpoint/2010/main" val="11760359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exercise can be done in teams. This slide set up the scenario. The following slides will provide the information the entities will see</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103</a:t>
            </a:fld>
            <a:endParaRPr lang="en-US"/>
          </a:p>
        </p:txBody>
      </p:sp>
    </p:spTree>
    <p:extLst>
      <p:ext uri="{BB962C8B-B14F-4D97-AF65-F5344CB8AC3E}">
        <p14:creationId xmlns:p14="http://schemas.microsoft.com/office/powerpoint/2010/main" val="42654384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losing CR, #1, sees</a:t>
            </a:r>
            <a:r>
              <a:rPr lang="en-US" baseline="0" dirty="0" smtClean="0"/>
              <a:t> the following on the Find ESIID screen. Note that they are not listed as the REP of record. The ESIID is active. They can click on “View Transactions”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104</a:t>
            </a:fld>
            <a:endParaRPr lang="en-US"/>
          </a:p>
        </p:txBody>
      </p:sp>
    </p:spTree>
    <p:extLst>
      <p:ext uri="{BB962C8B-B14F-4D97-AF65-F5344CB8AC3E}">
        <p14:creationId xmlns:p14="http://schemas.microsoft.com/office/powerpoint/2010/main" val="32769603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Find Transaction for ESIID only–</a:t>
            </a:r>
            <a:r>
              <a:rPr lang="en-US" baseline="0" dirty="0" smtClean="0"/>
              <a:t> CR1 view. They can expand the + to see the transaction flow but they will only be allowed to see the details of the MVI since they submitted it.  They can see there is a switch from another CR but no details.  </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105</a:t>
            </a:fld>
            <a:endParaRPr lang="en-US"/>
          </a:p>
        </p:txBody>
      </p:sp>
    </p:spTree>
    <p:extLst>
      <p:ext uri="{BB962C8B-B14F-4D97-AF65-F5344CB8AC3E}">
        <p14:creationId xmlns:p14="http://schemas.microsoft.com/office/powerpoint/2010/main" val="39323819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can see there is a switch from another CR but no details.  </a:t>
            </a:r>
            <a:endParaRPr lang="en-US" dirty="0" smtClean="0"/>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106</a:t>
            </a:fld>
            <a:endParaRPr lang="en-US"/>
          </a:p>
        </p:txBody>
      </p:sp>
    </p:spTree>
    <p:extLst>
      <p:ext uri="{BB962C8B-B14F-4D97-AF65-F5344CB8AC3E}">
        <p14:creationId xmlns:p14="http://schemas.microsoft.com/office/powerpoint/2010/main" val="20032499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Find ESIID screen for</a:t>
            </a:r>
            <a:r>
              <a:rPr lang="en-US" baseline="0" dirty="0" smtClean="0"/>
              <a:t> the gaining CR, #2. They can see that the ESIID is active and that they are the Rep of record. Click on “Find Transactions” for more.</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107</a:t>
            </a:fld>
            <a:endParaRPr lang="en-US"/>
          </a:p>
        </p:txBody>
      </p:sp>
    </p:spTree>
    <p:extLst>
      <p:ext uri="{BB962C8B-B14F-4D97-AF65-F5344CB8AC3E}">
        <p14:creationId xmlns:p14="http://schemas.microsoft.com/office/powerpoint/2010/main" val="17511796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the + on the Switch transaction.</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108</a:t>
            </a:fld>
            <a:endParaRPr lang="en-US"/>
          </a:p>
        </p:txBody>
      </p:sp>
    </p:spTree>
    <p:extLst>
      <p:ext uri="{BB962C8B-B14F-4D97-AF65-F5344CB8AC3E}">
        <p14:creationId xmlns:p14="http://schemas.microsoft.com/office/powerpoint/2010/main" val="35749607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switch submitted by CR#2. This shows that the switch request was submitted by CR #2 and it was accepted and completed.</a:t>
            </a:r>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109</a:t>
            </a:fld>
            <a:endParaRPr lang="en-US"/>
          </a:p>
        </p:txBody>
      </p:sp>
    </p:spTree>
    <p:extLst>
      <p:ext uri="{BB962C8B-B14F-4D97-AF65-F5344CB8AC3E}">
        <p14:creationId xmlns:p14="http://schemas.microsoft.com/office/powerpoint/2010/main" val="24616134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we know.</a:t>
            </a:r>
          </a:p>
          <a:p>
            <a:endParaRPr lang="en-US" dirty="0" smtClean="0"/>
          </a:p>
          <a:p>
            <a:r>
              <a:rPr lang="en-US" dirty="0" smtClean="0"/>
              <a:t>What</a:t>
            </a:r>
            <a:r>
              <a:rPr lang="en-US" baseline="0" dirty="0" smtClean="0"/>
              <a:t> happened?</a:t>
            </a:r>
          </a:p>
          <a:p>
            <a:r>
              <a:rPr lang="en-US" baseline="0" dirty="0" smtClean="0"/>
              <a:t>	Why did CR #2 submit the switch?</a:t>
            </a:r>
          </a:p>
          <a:p>
            <a:r>
              <a:rPr lang="en-US" baseline="0" dirty="0" smtClean="0"/>
              <a:t>	Possible reasons:</a:t>
            </a:r>
          </a:p>
          <a:p>
            <a:r>
              <a:rPr lang="en-US" baseline="0" dirty="0" smtClean="0"/>
              <a:t>			Accident – wrong address</a:t>
            </a:r>
          </a:p>
          <a:p>
            <a:r>
              <a:rPr lang="en-US" baseline="0" dirty="0" smtClean="0"/>
              <a:t>			Intentional – bad actor</a:t>
            </a:r>
          </a:p>
          <a:p>
            <a:r>
              <a:rPr lang="en-US" baseline="0" dirty="0" smtClean="0"/>
              <a:t>			Customer got scammed</a:t>
            </a:r>
          </a:p>
          <a:p>
            <a:r>
              <a:rPr lang="en-US" baseline="0" dirty="0" smtClean="0"/>
              <a:t>			Customer unknowingly did it</a:t>
            </a:r>
          </a:p>
          <a:p>
            <a:r>
              <a:rPr lang="en-US" baseline="0" dirty="0" smtClean="0"/>
              <a:t>	Follow-up: How should customer know if they requested a switch?		</a:t>
            </a:r>
          </a:p>
          <a:p>
            <a:r>
              <a:rPr lang="en-US" baseline="0" dirty="0" smtClean="0"/>
              <a:t>		Answer: They should have received a rescission card from ERCOT</a:t>
            </a:r>
          </a:p>
          <a:p>
            <a:endParaRPr lang="en-US" baseline="0" dirty="0" smtClean="0"/>
          </a:p>
          <a:p>
            <a:r>
              <a:rPr lang="en-US" baseline="0" dirty="0" smtClean="0"/>
              <a:t>How is it fixed?</a:t>
            </a:r>
          </a:p>
          <a:p>
            <a:r>
              <a:rPr lang="en-US" baseline="0" dirty="0" smtClean="0"/>
              <a:t>	</a:t>
            </a:r>
            <a:r>
              <a:rPr lang="en-US" baseline="0" dirty="0" err="1" smtClean="0"/>
              <a:t>MarkeTrak</a:t>
            </a:r>
            <a:r>
              <a:rPr lang="en-US" baseline="0" dirty="0" smtClean="0"/>
              <a:t> – issue can be logged by either party. The other part will get the issue and investigate. If the customer is to be moved back to CR #1, then a back-dated Move-In can be processed to make it happen on the day after the switch occurred.</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110</a:t>
            </a:fld>
            <a:endParaRPr lang="en-US"/>
          </a:p>
        </p:txBody>
      </p:sp>
    </p:spTree>
    <p:extLst>
      <p:ext uri="{BB962C8B-B14F-4D97-AF65-F5344CB8AC3E}">
        <p14:creationId xmlns:p14="http://schemas.microsoft.com/office/powerpoint/2010/main" val="21758603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courses on </a:t>
            </a:r>
            <a:r>
              <a:rPr lang="en-US" dirty="0" err="1" smtClean="0"/>
              <a:t>MarkeTrak</a:t>
            </a:r>
            <a:r>
              <a:rPr lang="en-US" dirty="0" smtClean="0"/>
              <a:t> – Topics by Module</a:t>
            </a:r>
          </a:p>
          <a:p>
            <a:endParaRPr lang="en-US" dirty="0" smtClean="0"/>
          </a:p>
          <a:p>
            <a:r>
              <a:rPr lang="en-US" dirty="0" smtClean="0"/>
              <a:t>Can access them that way – go into Module you need – the section you need as reference tool a your working, take the class.  Take module at a time</a:t>
            </a:r>
          </a:p>
          <a:p>
            <a:endParaRPr lang="en-US" dirty="0" smtClean="0"/>
          </a:p>
          <a:p>
            <a:r>
              <a:rPr lang="en-US" dirty="0" smtClean="0"/>
              <a:t>Goal of these last two modules show you what tools are available and how to get to them – be it protocols, guides, Web Services, </a:t>
            </a:r>
            <a:r>
              <a:rPr lang="en-US" dirty="0" err="1" smtClean="0"/>
              <a:t>MarkeTrak</a:t>
            </a:r>
            <a:r>
              <a:rPr lang="en-US" dirty="0" smtClean="0"/>
              <a:t>, different Applications like Find ESIID, overall listing of all Reports &amp; Extracts.</a:t>
            </a:r>
          </a:p>
          <a:p>
            <a:endParaRPr lang="en-US" dirty="0"/>
          </a:p>
        </p:txBody>
      </p:sp>
      <p:sp>
        <p:nvSpPr>
          <p:cNvPr id="4" name="Slide Number Placeholder 3"/>
          <p:cNvSpPr>
            <a:spLocks noGrp="1"/>
          </p:cNvSpPr>
          <p:nvPr>
            <p:ph type="sldNum" sz="quarter" idx="10"/>
          </p:nvPr>
        </p:nvSpPr>
        <p:spPr/>
        <p:txBody>
          <a:bodyPr/>
          <a:lstStyle/>
          <a:p>
            <a:fld id="{F62AC51D-6DAA-4455-8EA7-D54B64909A85}" type="slidenum">
              <a:rPr lang="en-US" smtClean="0"/>
              <a:pPr/>
              <a:t>111</a:t>
            </a:fld>
            <a:endParaRPr lang="en-US"/>
          </a:p>
        </p:txBody>
      </p:sp>
    </p:spTree>
    <p:extLst>
      <p:ext uri="{BB962C8B-B14F-4D97-AF65-F5344CB8AC3E}">
        <p14:creationId xmlns:p14="http://schemas.microsoft.com/office/powerpoint/2010/main" val="3423376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Instructor</a:t>
            </a:r>
            <a:r>
              <a:rPr lang="en-US" baseline="0" dirty="0" smtClean="0"/>
              <a:t> should walk through the nature of a vertically integrated utility – all in one, customers served by “local” utility, etc.</a:t>
            </a:r>
          </a:p>
          <a:p>
            <a:endParaRPr lang="en-US" baseline="0" dirty="0" smtClean="0"/>
          </a:p>
          <a:p>
            <a:r>
              <a:rPr lang="en-US" baseline="0" dirty="0" smtClean="0"/>
              <a:t>At this point, ERCOT’s role was that of reliability coordinator.  NERC was formed in the 1970s, after several significant blackouts in parts of the country.  ERCOTs function was to facilitate reliable grid operations in accordance with NERC reliability standards.  This function included advising the various utilities on best practices, but it also included coordinating occasional power transfers between the different utilities in order to maintain system reliability.</a:t>
            </a:r>
            <a:endParaRPr lang="en-US"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pPr/>
              <a:t>9</a:t>
            </a:fld>
            <a:endParaRPr lang="en-US"/>
          </a:p>
        </p:txBody>
      </p:sp>
    </p:spTree>
    <p:extLst>
      <p:ext uri="{BB962C8B-B14F-4D97-AF65-F5344CB8AC3E}">
        <p14:creationId xmlns:p14="http://schemas.microsoft.com/office/powerpoint/2010/main" val="30404041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16007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388827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154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F62AC51D-6DAA-4455-8EA7-D54B64909A85}" type="slidenum">
              <a:rPr lang="en-US" smtClean="0"/>
              <a:pPr/>
              <a:t>10</a:t>
            </a:fld>
            <a:endParaRPr lang="en-US"/>
          </a:p>
        </p:txBody>
      </p:sp>
    </p:spTree>
    <p:extLst>
      <p:ext uri="{BB962C8B-B14F-4D97-AF65-F5344CB8AC3E}">
        <p14:creationId xmlns:p14="http://schemas.microsoft.com/office/powerpoint/2010/main" val="415091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5.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5.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90194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332085364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ub Heading">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316736"/>
            <a:ext cx="8540496" cy="5029200"/>
          </a:xfrm>
          <a:prstGeom prst="rect">
            <a:avLst/>
          </a:prstGeom>
        </p:spPr>
        <p:txBody>
          <a:bodyPr/>
          <a:lstStyle>
            <a:lvl1pPr marL="228600" indent="-228600">
              <a:spcBef>
                <a:spcPts val="2400"/>
              </a:spcBef>
              <a:buFont typeface="Wingdings" panose="05000000000000000000" pitchFamily="2" charset="2"/>
              <a:buChar char="§"/>
              <a:defRPr sz="2400">
                <a:solidFill>
                  <a:srgbClr val="5B6770"/>
                </a:solidFill>
                <a:latin typeface="Arial" panose="020B0604020202020204" pitchFamily="34" charset="0"/>
                <a:cs typeface="Arial" panose="020B0604020202020204" pitchFamily="34" charset="0"/>
              </a:defRPr>
            </a:lvl1pPr>
            <a:lvl2pPr marL="685800" indent="-228600">
              <a:spcBef>
                <a:spcPts val="2400"/>
              </a:spcBef>
              <a:buFont typeface="Arial" panose="020B0604020202020204" pitchFamily="34" charset="0"/>
              <a:buChar char="•"/>
              <a:defRPr sz="2000">
                <a:solidFill>
                  <a:srgbClr val="5B6770"/>
                </a:solidFill>
                <a:latin typeface="Arial" panose="020B0604020202020204" pitchFamily="34" charset="0"/>
                <a:cs typeface="Arial" panose="020B0604020202020204" pitchFamily="34" charset="0"/>
              </a:defRPr>
            </a:lvl2pPr>
            <a:lvl3pPr>
              <a:spcBef>
                <a:spcPts val="2400"/>
              </a:spcBef>
              <a:defRPr>
                <a:solidFill>
                  <a:srgbClr val="5B6770"/>
                </a:solidFill>
                <a:latin typeface="Arial" panose="020B0604020202020204" pitchFamily="34" charset="0"/>
                <a:cs typeface="Arial" panose="020B0604020202020204" pitchFamily="34" charset="0"/>
              </a:defRPr>
            </a:lvl3pPr>
            <a:lvl4pPr>
              <a:spcBef>
                <a:spcPts val="2400"/>
              </a:spcBef>
              <a:defRPr>
                <a:solidFill>
                  <a:srgbClr val="5B6770"/>
                </a:solidFill>
                <a:latin typeface="Arial" panose="020B0604020202020204" pitchFamily="34" charset="0"/>
                <a:cs typeface="Arial" panose="020B0604020202020204" pitchFamily="34" charset="0"/>
              </a:defRPr>
            </a:lvl4pPr>
            <a:lvl5pPr>
              <a:spcBef>
                <a:spcPts val="2400"/>
              </a:spcBef>
              <a:defRPr>
                <a:solidFill>
                  <a:srgbClr val="5B6770"/>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2" hasCustomPrompt="1"/>
          </p:nvPr>
        </p:nvSpPr>
        <p:spPr>
          <a:xfrm>
            <a:off x="304800" y="685800"/>
            <a:ext cx="8540496" cy="457200"/>
          </a:xfrm>
          <a:prstGeom prst="rect">
            <a:avLst/>
          </a:prstGeom>
        </p:spPr>
        <p:txBody>
          <a:bodyPr anchor="ctr"/>
          <a:lstStyle>
            <a:lvl1pPr marL="0" indent="0">
              <a:lnSpc>
                <a:spcPct val="100000"/>
              </a:lnSpc>
              <a:spcBef>
                <a:spcPts val="0"/>
              </a:spcBef>
              <a:buNone/>
              <a:defRPr sz="2400" b="1">
                <a:solidFill>
                  <a:srgbClr val="00AEC7"/>
                </a:solidFill>
                <a:latin typeface="Arial" panose="020B0604020202020204" pitchFamily="34" charset="0"/>
                <a:cs typeface="Arial" panose="020B0604020202020204" pitchFamily="34" charset="0"/>
              </a:defRPr>
            </a:lvl1pPr>
          </a:lstStyle>
          <a:p>
            <a:pPr lvl="0"/>
            <a:r>
              <a:rPr lang="en-US" dirty="0" smtClean="0"/>
              <a:t>Sub Heading</a:t>
            </a:r>
            <a:endParaRPr lang="en-US" dirty="0"/>
          </a:p>
        </p:txBody>
      </p:sp>
      <p:sp>
        <p:nvSpPr>
          <p:cNvPr id="7" name="Text Placeholder 2"/>
          <p:cNvSpPr>
            <a:spLocks noGrp="1"/>
          </p:cNvSpPr>
          <p:nvPr>
            <p:ph type="body" sz="quarter" idx="11" hasCustomPrompt="1"/>
          </p:nvPr>
        </p:nvSpPr>
        <p:spPr>
          <a:xfrm>
            <a:off x="301752" y="0"/>
            <a:ext cx="7616952" cy="530352"/>
          </a:xfrm>
          <a:prstGeom prst="rect">
            <a:avLst/>
          </a:prstGeom>
        </p:spPr>
        <p:txBody>
          <a:bodyPr anchor="ctr"/>
          <a:lstStyle>
            <a:lvl1pPr marL="0" indent="0">
              <a:lnSpc>
                <a:spcPct val="100000"/>
              </a:lnSpc>
              <a:spcBef>
                <a:spcPts val="0"/>
              </a:spcBef>
              <a:buNone/>
              <a:defRPr sz="2000" b="1">
                <a:solidFill>
                  <a:schemeClr val="bg1"/>
                </a:solidFill>
                <a:latin typeface="Arial" panose="020B0604020202020204" pitchFamily="34" charset="0"/>
                <a:cs typeface="Arial" panose="020B0604020202020204" pitchFamily="34" charset="0"/>
              </a:defRPr>
            </a:lvl1pPr>
          </a:lstStyle>
          <a:p>
            <a:pPr lvl="0"/>
            <a:r>
              <a:rPr lang="en-US" dirty="0" smtClean="0"/>
              <a:t>Heading</a:t>
            </a:r>
            <a:endParaRPr lang="en-US" dirty="0"/>
          </a:p>
        </p:txBody>
      </p:sp>
    </p:spTree>
    <p:custDataLst>
      <p:tags r:id="rId1"/>
    </p:custDataLst>
    <p:extLst>
      <p:ext uri="{BB962C8B-B14F-4D97-AF65-F5344CB8AC3E}">
        <p14:creationId xmlns:p14="http://schemas.microsoft.com/office/powerpoint/2010/main" val="7130346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90194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Tree>
    <p:custDataLst>
      <p:tags r:id="rId1"/>
    </p:custDataLst>
    <p:extLst>
      <p:ext uri="{BB962C8B-B14F-4D97-AF65-F5344CB8AC3E}">
        <p14:creationId xmlns:p14="http://schemas.microsoft.com/office/powerpoint/2010/main" val="346374289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3044952" y="2514600"/>
            <a:ext cx="5870448" cy="1828800"/>
          </a:xfrm>
          <a:prstGeom prst="rect">
            <a:avLst/>
          </a:prstGeom>
        </p:spPr>
        <p:txBody>
          <a:bodyPr anchor="ctr"/>
          <a:lstStyle>
            <a:lvl1pPr>
              <a:lnSpc>
                <a:spcPct val="100000"/>
              </a:lnSpc>
              <a:spcBef>
                <a:spcPts val="1800"/>
              </a:spcBef>
              <a:spcAft>
                <a:spcPts val="0"/>
              </a:spcAft>
              <a:defRPr sz="2800" b="1">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726071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ext Placeholder 19"/>
          <p:cNvSpPr>
            <a:spLocks noGrp="1"/>
          </p:cNvSpPr>
          <p:nvPr>
            <p:ph type="body" sz="quarter" idx="10" hasCustomPrompt="1"/>
          </p:nvPr>
        </p:nvSpPr>
        <p:spPr>
          <a:xfrm>
            <a:off x="3040966" y="2514600"/>
            <a:ext cx="5874434" cy="1828800"/>
          </a:xfrm>
          <a:prstGeom prst="rect">
            <a:avLst/>
          </a:prstGeom>
        </p:spPr>
        <p:txBody>
          <a:bodyPr anchor="ctr"/>
          <a:lstStyle>
            <a:lvl1pPr marL="0" indent="0">
              <a:buNone/>
              <a:defRPr b="1">
                <a:solidFill>
                  <a:schemeClr val="bg1"/>
                </a:solidFill>
                <a:latin typeface="+mj-lt"/>
              </a:defRPr>
            </a:lvl1pPr>
            <a:lvl2pPr>
              <a:defRPr>
                <a:solidFill>
                  <a:schemeClr val="bg1"/>
                </a:solidFill>
              </a:defRPr>
            </a:lvl2pPr>
          </a:lstStyle>
          <a:p>
            <a:pPr lvl="0"/>
            <a:r>
              <a:rPr lang="en-US" dirty="0" smtClean="0"/>
              <a:t>Click to edit Title</a:t>
            </a:r>
            <a:endParaRPr lang="en-US" dirty="0"/>
          </a:p>
        </p:txBody>
      </p:sp>
    </p:spTree>
    <p:custDataLst>
      <p:tags r:id="rId1"/>
    </p:custDataLst>
    <p:extLst>
      <p:ext uri="{BB962C8B-B14F-4D97-AF65-F5344CB8AC3E}">
        <p14:creationId xmlns:p14="http://schemas.microsoft.com/office/powerpoint/2010/main" val="170007609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enario">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685800" anchor="ctr"/>
          <a:lstStyle>
            <a:lvl1pPr>
              <a:lnSpc>
                <a:spcPct val="100000"/>
              </a:lnSpc>
              <a:defRPr sz="2000" b="1">
                <a:solidFill>
                  <a:schemeClr val="bg1"/>
                </a:solidFill>
              </a:defRPr>
            </a:lvl1pPr>
          </a:lstStyle>
          <a:p>
            <a:r>
              <a:rPr lang="en-US" dirty="0" smtClean="0"/>
              <a:t>Click to edit Master title style</a:t>
            </a:r>
            <a:endParaRPr lang="en-US" dirty="0"/>
          </a:p>
        </p:txBody>
      </p:sp>
      <p:sp>
        <p:nvSpPr>
          <p:cNvPr id="11" name="Oval 10"/>
          <p:cNvSpPr>
            <a:spLocks noChangeAspect="1"/>
          </p:cNvSpPr>
          <p:nvPr userDrawn="1"/>
        </p:nvSpPr>
        <p:spPr>
          <a:xfrm>
            <a:off x="146304" y="118872"/>
            <a:ext cx="411365" cy="411480"/>
          </a:xfrm>
          <a:prstGeom prst="ellipse">
            <a:avLst/>
          </a:prstGeom>
          <a:blipFill>
            <a:blip r:embed="rId3">
              <a:extLst>
                <a:ext uri="{28A0092B-C50C-407E-A947-70E740481C1C}">
                  <a14:useLocalDpi xmlns:a14="http://schemas.microsoft.com/office/drawing/2010/main" val="0"/>
                </a:ext>
              </a:extLst>
            </a:blip>
            <a:srcRect/>
            <a:stretch>
              <a:fillRect/>
            </a:stretch>
          </a:blipFill>
          <a:ln w="19050">
            <a:solidFill>
              <a:schemeClr val="accent4">
                <a:lumMod val="20000"/>
                <a:lumOff val="8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44350146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685800" anchor="ctr"/>
          <a:lstStyle>
            <a:lvl1pPr>
              <a:lnSpc>
                <a:spcPct val="100000"/>
              </a:lnSpc>
              <a:defRPr sz="2000" b="1">
                <a:solidFill>
                  <a:schemeClr val="bg1"/>
                </a:solidFill>
              </a:defRPr>
            </a:lvl1pPr>
          </a:lstStyle>
          <a:p>
            <a:r>
              <a:rPr lang="en-US" dirty="0" smtClean="0"/>
              <a:t>Click to edit Master title style</a:t>
            </a:r>
            <a:endParaRPr lang="en-US" dirty="0"/>
          </a:p>
        </p:txBody>
      </p:sp>
      <p:sp>
        <p:nvSpPr>
          <p:cNvPr id="7" name="Oval 6"/>
          <p:cNvSpPr>
            <a:spLocks noChangeAspect="1"/>
          </p:cNvSpPr>
          <p:nvPr userDrawn="1"/>
        </p:nvSpPr>
        <p:spPr>
          <a:xfrm>
            <a:off x="146304" y="118872"/>
            <a:ext cx="411366" cy="411480"/>
          </a:xfrm>
          <a:prstGeom prst="ellipse">
            <a:avLst/>
          </a:prstGeom>
          <a:blipFill>
            <a:blip r:embed="rId3">
              <a:extLst>
                <a:ext uri="{28A0092B-C50C-407E-A947-70E740481C1C}">
                  <a14:useLocalDpi xmlns:a14="http://schemas.microsoft.com/office/drawing/2010/main" val="0"/>
                </a:ext>
              </a:extLst>
            </a:blip>
            <a:srcRect/>
            <a:stretch>
              <a:fillRect/>
            </a:stretch>
          </a:blipFill>
          <a:ln w="12700">
            <a:solidFill>
              <a:schemeClr val="accent5">
                <a:lumMod val="20000"/>
                <a:lumOff val="8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27321020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685800" anchor="ctr"/>
          <a:lstStyle>
            <a:lvl1pPr>
              <a:lnSpc>
                <a:spcPct val="100000"/>
              </a:lnSpc>
              <a:defRPr sz="2000" b="1">
                <a:solidFill>
                  <a:schemeClr val="bg1"/>
                </a:solidFill>
              </a:defRPr>
            </a:lvl1pPr>
          </a:lstStyle>
          <a:p>
            <a:r>
              <a:rPr lang="en-US" dirty="0" smtClean="0"/>
              <a:t>Click to edit Master title style</a:t>
            </a:r>
            <a:endParaRPr lang="en-US" dirty="0"/>
          </a:p>
        </p:txBody>
      </p:sp>
      <p:sp>
        <p:nvSpPr>
          <p:cNvPr id="6" name="Oval 5"/>
          <p:cNvSpPr>
            <a:spLocks noChangeAspect="1"/>
          </p:cNvSpPr>
          <p:nvPr userDrawn="1"/>
        </p:nvSpPr>
        <p:spPr>
          <a:xfrm>
            <a:off x="146304" y="118872"/>
            <a:ext cx="411365" cy="411480"/>
          </a:xfrm>
          <a:prstGeom prst="ellipse">
            <a:avLst/>
          </a:prstGeom>
          <a:blipFill>
            <a:blip r:embed="rId3">
              <a:extLst>
                <a:ext uri="{28A0092B-C50C-407E-A947-70E740481C1C}">
                  <a14:useLocalDpi xmlns:a14="http://schemas.microsoft.com/office/drawing/2010/main" val="0"/>
                </a:ext>
              </a:extLst>
            </a:blip>
            <a:srcRect/>
            <a:stretch>
              <a:fillRect/>
            </a:stretch>
          </a:blipFill>
          <a:ln w="19050">
            <a:solidFill>
              <a:schemeClr val="accent3">
                <a:lumMod val="20000"/>
                <a:lumOff val="80000"/>
              </a:schemeClr>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ustDataLst>
      <p:tags r:id="rId1"/>
    </p:custDataLst>
    <p:extLst>
      <p:ext uri="{BB962C8B-B14F-4D97-AF65-F5344CB8AC3E}">
        <p14:creationId xmlns:p14="http://schemas.microsoft.com/office/powerpoint/2010/main" val="40674589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90194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sz="quarter" idx="10"/>
          </p:nvPr>
        </p:nvSpPr>
        <p:spPr>
          <a:xfrm>
            <a:off x="228600" y="914400"/>
            <a:ext cx="8649017" cy="546506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23388784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864635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2915711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40153044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74320"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34314857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92608"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242792625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92608"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42848230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10" name="Title 9"/>
          <p:cNvSpPr>
            <a:spLocks noGrp="1"/>
          </p:cNvSpPr>
          <p:nvPr>
            <p:ph type="title"/>
          </p:nvPr>
        </p:nvSpPr>
        <p:spPr>
          <a:xfrm>
            <a:off x="0" y="0"/>
            <a:ext cx="7772400" cy="640080"/>
          </a:xfrm>
          <a:prstGeom prst="rect">
            <a:avLst/>
          </a:prstGeom>
          <a:noFill/>
        </p:spPr>
        <p:txBody>
          <a:bodyPr lIns="292608" anchor="ctr"/>
          <a:lstStyle>
            <a:lvl1pPr>
              <a:lnSpc>
                <a:spcPct val="100000"/>
              </a:lnSpc>
              <a:defRPr sz="2000" b="1">
                <a:solidFill>
                  <a:schemeClr val="tx1"/>
                </a:solidFill>
              </a:defRPr>
            </a:lvl1pPr>
          </a:lstStyle>
          <a:p>
            <a:r>
              <a:rPr lang="en-US" dirty="0" smtClean="0"/>
              <a:t>Click to edit Master title style</a:t>
            </a:r>
            <a:endParaRPr lang="en-US" dirty="0"/>
          </a:p>
        </p:txBody>
      </p:sp>
      <p:sp>
        <p:nvSpPr>
          <p:cNvPr id="3" name="Text Placeholder 1"/>
          <p:cNvSpPr>
            <a:spLocks noGrp="1"/>
          </p:cNvSpPr>
          <p:nvPr>
            <p:ph idx="1"/>
          </p:nvPr>
        </p:nvSpPr>
        <p:spPr>
          <a:xfrm>
            <a:off x="228600" y="914400"/>
            <a:ext cx="8713470" cy="5443818"/>
          </a:xfrm>
          <a:prstGeom prst="rect">
            <a:avLst/>
          </a:prstGeom>
        </p:spPr>
        <p:txBody>
          <a:bodyPr vert="horz" lIns="91440" tIns="45720" rIns="91440" bIns="45720" rtlCol="0">
            <a:normAutofit/>
          </a:bodyPr>
          <a:lstStyle>
            <a:lvl1pPr>
              <a:defRPr sz="2400"/>
            </a:lvl1pPr>
            <a:lvl2pPr>
              <a:spcBef>
                <a:spcPts val="1800"/>
              </a:spcBef>
              <a:defRPr sz="2400"/>
            </a:lvl2pPr>
            <a:lvl3pPr>
              <a:spcBef>
                <a:spcPts val="1200"/>
              </a:spcBef>
              <a:defRPr sz="2400"/>
            </a:lvl3pPr>
            <a:lvl4pPr>
              <a:spcBef>
                <a:spcPts val="1200"/>
              </a:spcBef>
              <a:defRPr/>
            </a:lvl4pPr>
            <a:lvl5pPr>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ustDataLst>
      <p:tags r:id="rId1"/>
    </p:custDataLst>
    <p:extLst>
      <p:ext uri="{BB962C8B-B14F-4D97-AF65-F5344CB8AC3E}">
        <p14:creationId xmlns:p14="http://schemas.microsoft.com/office/powerpoint/2010/main" val="66568226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heme" Target="../theme/theme2.xml"/><Relationship Id="rId1" Type="http://schemas.openxmlformats.org/officeDocument/2006/relationships/slideLayout" Target="../slideLayouts/slideLayout11.xml"/><Relationship Id="rId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gif"/><Relationship Id="rId5" Type="http://schemas.openxmlformats.org/officeDocument/2006/relationships/tags" Target="../tags/tag17.xml"/><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632460"/>
            <a:ext cx="9144000" cy="6225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564880" y="6479480"/>
            <a:ext cx="579120" cy="307777"/>
          </a:xfrm>
          <a:prstGeom prst="rect">
            <a:avLst/>
          </a:prstGeom>
          <a:noFill/>
        </p:spPr>
        <p:txBody>
          <a:bodyPr wrap="square" rtlCol="0">
            <a:spAutoFit/>
          </a:bodyPr>
          <a:lstStyle/>
          <a:p>
            <a:pPr algn="ctr"/>
            <a:fld id="{8B6E2CAF-5594-403E-9D60-63FC5D4BBAFC}" type="slidenum">
              <a:rPr lang="en-US" sz="1400" smtClean="0">
                <a:solidFill>
                  <a:schemeClr val="tx1"/>
                </a:solidFill>
              </a:rPr>
              <a:pPr algn="ctr"/>
              <a:t>‹#›</a:t>
            </a:fld>
            <a:endParaRPr lang="en-US" sz="1400" dirty="0">
              <a:solidFill>
                <a:schemeClr val="tx1"/>
              </a:solidFill>
            </a:endParaRPr>
          </a:p>
        </p:txBody>
      </p:sp>
      <p:sp>
        <p:nvSpPr>
          <p:cNvPr id="6" name="Rectangle 5"/>
          <p:cNvSpPr/>
          <p:nvPr userDrawn="1"/>
        </p:nvSpPr>
        <p:spPr>
          <a:xfrm>
            <a:off x="0" y="0"/>
            <a:ext cx="9144000" cy="6400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084919" y="147969"/>
            <a:ext cx="895350" cy="329643"/>
          </a:xfrm>
          <a:prstGeom prst="rect">
            <a:avLst/>
          </a:prstGeom>
        </p:spPr>
      </p:pic>
      <p:sp>
        <p:nvSpPr>
          <p:cNvPr id="7" name="Oval 6"/>
          <p:cNvSpPr/>
          <p:nvPr userDrawn="1"/>
        </p:nvSpPr>
        <p:spPr>
          <a:xfrm>
            <a:off x="8682147" y="6395343"/>
            <a:ext cx="919849" cy="919849"/>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624771" y="6516605"/>
            <a:ext cx="685800" cy="307777"/>
          </a:xfrm>
          <a:prstGeom prst="rect">
            <a:avLst/>
          </a:prstGeom>
          <a:noFill/>
        </p:spPr>
        <p:txBody>
          <a:bodyPr wrap="square" rtlCol="0">
            <a:spAutoFit/>
          </a:bodyPr>
          <a:lstStyle/>
          <a:p>
            <a:pPr algn="ctr"/>
            <a:fld id="{8B6E2CAF-5594-403E-9D60-63FC5D4BBAFC}" type="slidenum">
              <a:rPr lang="en-US" sz="1400" smtClean="0">
                <a:solidFill>
                  <a:schemeClr val="bg1"/>
                </a:solidFill>
              </a:rPr>
              <a:pPr algn="ctr"/>
              <a:t>‹#›</a:t>
            </a:fld>
            <a:endParaRPr lang="en-US" sz="1400" dirty="0">
              <a:solidFill>
                <a:schemeClr val="bg1"/>
              </a:solidFill>
            </a:endParaRPr>
          </a:p>
        </p:txBody>
      </p:sp>
    </p:spTree>
    <p:custDataLst>
      <p:tags r:id="rId12"/>
    </p:custDataLst>
    <p:extLst>
      <p:ext uri="{BB962C8B-B14F-4D97-AF65-F5344CB8AC3E}">
        <p14:creationId xmlns:p14="http://schemas.microsoft.com/office/powerpoint/2010/main" val="308470865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73" r:id="rId3"/>
    <p:sldLayoutId id="2147483774" r:id="rId4"/>
    <p:sldLayoutId id="2147483775" r:id="rId5"/>
    <p:sldLayoutId id="2147483776" r:id="rId6"/>
    <p:sldLayoutId id="2147483792" r:id="rId7"/>
    <p:sldLayoutId id="2147483793" r:id="rId8"/>
    <p:sldLayoutId id="2147483794" r:id="rId9"/>
    <p:sldLayoutId id="2147483797" r:id="rId1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632460"/>
            <a:ext cx="9144000" cy="6225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8564880" y="6479480"/>
            <a:ext cx="579120" cy="307777"/>
          </a:xfrm>
          <a:prstGeom prst="rect">
            <a:avLst/>
          </a:prstGeom>
          <a:noFill/>
        </p:spPr>
        <p:txBody>
          <a:bodyPr wrap="square" rtlCol="0">
            <a:spAutoFit/>
          </a:bodyPr>
          <a:lstStyle/>
          <a:p>
            <a:pPr algn="ctr"/>
            <a:fld id="{8B6E2CAF-5594-403E-9D60-63FC5D4BBAFC}" type="slidenum">
              <a:rPr lang="en-US" sz="1400" smtClean="0">
                <a:solidFill>
                  <a:schemeClr val="tx1"/>
                </a:solidFill>
              </a:rPr>
              <a:pPr algn="ctr"/>
              <a:t>‹#›</a:t>
            </a:fld>
            <a:endParaRPr lang="en-US" sz="1400" dirty="0">
              <a:solidFill>
                <a:schemeClr val="tx1"/>
              </a:solidFill>
            </a:endParaRPr>
          </a:p>
        </p:txBody>
      </p:sp>
      <p:sp>
        <p:nvSpPr>
          <p:cNvPr id="6" name="Rectangle 5"/>
          <p:cNvSpPr/>
          <p:nvPr userDrawn="1"/>
        </p:nvSpPr>
        <p:spPr>
          <a:xfrm>
            <a:off x="0" y="0"/>
            <a:ext cx="9144000" cy="64008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84919" y="147969"/>
            <a:ext cx="895350" cy="329643"/>
          </a:xfrm>
          <a:prstGeom prst="rect">
            <a:avLst/>
          </a:prstGeom>
        </p:spPr>
      </p:pic>
      <p:sp>
        <p:nvSpPr>
          <p:cNvPr id="7" name="Oval 6"/>
          <p:cNvSpPr/>
          <p:nvPr userDrawn="1"/>
        </p:nvSpPr>
        <p:spPr>
          <a:xfrm>
            <a:off x="8682147" y="6395343"/>
            <a:ext cx="919849" cy="919849"/>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8624771" y="6516605"/>
            <a:ext cx="685800" cy="307777"/>
          </a:xfrm>
          <a:prstGeom prst="rect">
            <a:avLst/>
          </a:prstGeom>
          <a:noFill/>
        </p:spPr>
        <p:txBody>
          <a:bodyPr wrap="square" rtlCol="0">
            <a:spAutoFit/>
          </a:bodyPr>
          <a:lstStyle/>
          <a:p>
            <a:pPr algn="ctr"/>
            <a:fld id="{8B6E2CAF-5594-403E-9D60-63FC5D4BBAFC}" type="slidenum">
              <a:rPr lang="en-US" sz="1400" smtClean="0">
                <a:solidFill>
                  <a:schemeClr val="bg1"/>
                </a:solidFill>
              </a:rPr>
              <a:pPr algn="ctr"/>
              <a:t>‹#›</a:t>
            </a:fld>
            <a:endParaRPr lang="en-US" sz="1400" dirty="0">
              <a:solidFill>
                <a:schemeClr val="bg1"/>
              </a:solidFill>
            </a:endParaRPr>
          </a:p>
        </p:txBody>
      </p:sp>
    </p:spTree>
    <p:custDataLst>
      <p:tags r:id="rId3"/>
    </p:custDataLst>
    <p:extLst>
      <p:ext uri="{BB962C8B-B14F-4D97-AF65-F5344CB8AC3E}">
        <p14:creationId xmlns:p14="http://schemas.microsoft.com/office/powerpoint/2010/main" val="101086165"/>
      </p:ext>
    </p:extLst>
  </p:cSld>
  <p:clrMap bg1="lt1" tx1="dk1" bg2="lt2" tx2="dk2" accent1="accent1" accent2="accent2" accent3="accent3" accent4="accent4" accent5="accent5" accent6="accent6" hlink="hlink" folHlink="folHlink"/>
  <p:sldLayoutIdLst>
    <p:sldLayoutId id="2147483799"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86600" y="5715000"/>
            <a:ext cx="1828804" cy="914402"/>
          </a:xfrm>
          <a:prstGeom prst="rect">
            <a:avLst/>
          </a:prstGeom>
        </p:spPr>
      </p:pic>
      <p:sp>
        <p:nvSpPr>
          <p:cNvPr id="4" name="Rectangle 3"/>
          <p:cNvSpPr/>
          <p:nvPr userDrawn="1"/>
        </p:nvSpPr>
        <p:spPr>
          <a:xfrm>
            <a:off x="0" y="2368296"/>
            <a:ext cx="9144000"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endParaRPr>
          </a:p>
        </p:txBody>
      </p:sp>
      <p:sp>
        <p:nvSpPr>
          <p:cNvPr id="5" name="Rectangle 4"/>
          <p:cNvSpPr/>
          <p:nvPr userDrawn="1"/>
        </p:nvSpPr>
        <p:spPr>
          <a:xfrm>
            <a:off x="0" y="2331720"/>
            <a:ext cx="9144000" cy="219456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22860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4572000"/>
            <a:ext cx="9144000" cy="2286000"/>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79800" y="2914675"/>
            <a:ext cx="2057301" cy="1028651"/>
          </a:xfrm>
          <a:prstGeom prst="rect">
            <a:avLst/>
          </a:prstGeom>
        </p:spPr>
      </p:pic>
      <p:sp>
        <p:nvSpPr>
          <p:cNvPr id="19" name="Rectangle 18"/>
          <p:cNvSpPr/>
          <p:nvPr userDrawn="1"/>
        </p:nvSpPr>
        <p:spPr>
          <a:xfrm>
            <a:off x="0" y="0"/>
            <a:ext cx="9144000" cy="2286000"/>
          </a:xfrm>
          <a:prstGeom prst="rect">
            <a:avLst/>
          </a:prstGeom>
          <a:solidFill>
            <a:srgbClr val="00AEC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0" y="4572000"/>
            <a:ext cx="9144000" cy="2286000"/>
          </a:xfrm>
          <a:prstGeom prst="rect">
            <a:avLst/>
          </a:prstGeom>
          <a:solidFill>
            <a:srgbClr val="00AEC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ustDataLst>
      <p:tags r:id="rId3"/>
    </p:custDataLst>
    <p:extLst>
      <p:ext uri="{BB962C8B-B14F-4D97-AF65-F5344CB8AC3E}">
        <p14:creationId xmlns:p14="http://schemas.microsoft.com/office/powerpoint/2010/main" val="3701659190"/>
      </p:ext>
    </p:extLst>
  </p:cSld>
  <p:clrMap bg1="lt1" tx1="dk1" bg2="lt2" tx2="dk2" accent1="accent1" accent2="accent2" accent3="accent3" accent4="accent4" accent5="accent5" accent6="accent6" hlink="hlink" folHlink="folHlink"/>
  <p:sldLayoutIdLst>
    <p:sldLayoutId id="2147483778"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18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86600" y="5715000"/>
            <a:ext cx="1828804" cy="914402"/>
          </a:xfrm>
          <a:prstGeom prst="rect">
            <a:avLst/>
          </a:prstGeom>
        </p:spPr>
      </p:pic>
      <p:sp>
        <p:nvSpPr>
          <p:cNvPr id="4" name="Rectangle 3"/>
          <p:cNvSpPr/>
          <p:nvPr userDrawn="1"/>
        </p:nvSpPr>
        <p:spPr>
          <a:xfrm>
            <a:off x="0" y="2368296"/>
            <a:ext cx="9144000" cy="2194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prstClr val="white"/>
                </a:solidFill>
              </a:ln>
              <a:solidFill>
                <a:prstClr val="white"/>
              </a:solidFill>
            </a:endParaRPr>
          </a:p>
        </p:txBody>
      </p:sp>
      <p:sp>
        <p:nvSpPr>
          <p:cNvPr id="5" name="Rectangle 4"/>
          <p:cNvSpPr/>
          <p:nvPr userDrawn="1"/>
        </p:nvSpPr>
        <p:spPr>
          <a:xfrm>
            <a:off x="0" y="2331720"/>
            <a:ext cx="9144000" cy="219456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9144000" cy="2286000"/>
          </a:xfrm>
          <a:prstGeom prst="rect">
            <a:avLst/>
          </a:prstGeom>
        </p:spPr>
      </p:pic>
      <p:pic>
        <p:nvPicPr>
          <p:cNvPr id="8" name="Picture 7"/>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4572000"/>
            <a:ext cx="9144000" cy="2286000"/>
          </a:xfrm>
          <a:prstGeom prst="rect">
            <a:avLst/>
          </a:prstGeom>
        </p:spPr>
      </p:pic>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79800" y="2914675"/>
            <a:ext cx="2057301" cy="1028651"/>
          </a:xfrm>
          <a:prstGeom prst="rect">
            <a:avLst/>
          </a:prstGeom>
        </p:spPr>
      </p:pic>
      <p:sp>
        <p:nvSpPr>
          <p:cNvPr id="19" name="Rectangle 18"/>
          <p:cNvSpPr/>
          <p:nvPr userDrawn="1"/>
        </p:nvSpPr>
        <p:spPr>
          <a:xfrm>
            <a:off x="0" y="0"/>
            <a:ext cx="9144000" cy="2286000"/>
          </a:xfrm>
          <a:prstGeom prst="rect">
            <a:avLst/>
          </a:prstGeom>
          <a:solidFill>
            <a:srgbClr val="00AEC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0" y="4572000"/>
            <a:ext cx="9144000" cy="2286000"/>
          </a:xfrm>
          <a:prstGeom prst="rect">
            <a:avLst/>
          </a:prstGeom>
          <a:solidFill>
            <a:srgbClr val="00AEC7">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32173883"/>
      </p:ext>
    </p:extLst>
  </p:cSld>
  <p:clrMap bg1="lt1" tx1="dk1" bg2="lt2" tx2="dk2" accent1="accent1" accent2="accent2" accent3="accent3" accent4="accent4" accent5="accent5" accent6="accent6" hlink="hlink" folHlink="folHlink"/>
  <p:sldLayoutIdLst>
    <p:sldLayoutId id="2147483782" r:id="rId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187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tangle 2"/>
          <p:cNvSpPr/>
          <p:nvPr userDrawn="1"/>
        </p:nvSpPr>
        <p:spPr>
          <a:xfrm rot="10800000">
            <a:off x="0" y="632460"/>
            <a:ext cx="9144000" cy="6225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userDrawn="1"/>
        </p:nvSpPr>
        <p:spPr>
          <a:xfrm>
            <a:off x="8564880" y="6479480"/>
            <a:ext cx="579120" cy="307777"/>
          </a:xfrm>
          <a:prstGeom prst="rect">
            <a:avLst/>
          </a:prstGeom>
          <a:noFill/>
        </p:spPr>
        <p:txBody>
          <a:bodyPr wrap="square" rtlCol="0">
            <a:spAutoFit/>
          </a:bodyPr>
          <a:lstStyle/>
          <a:p>
            <a:pPr algn="ctr"/>
            <a:fld id="{8B6E2CAF-5594-403E-9D60-63FC5D4BBAFC}" type="slidenum">
              <a:rPr lang="en-US" sz="1400" smtClean="0">
                <a:solidFill>
                  <a:srgbClr val="5B6770"/>
                </a:solidFill>
              </a:rPr>
              <a:pPr algn="ctr"/>
              <a:t>‹#›</a:t>
            </a:fld>
            <a:endParaRPr lang="en-US" sz="1400" dirty="0">
              <a:solidFill>
                <a:srgbClr val="5B6770"/>
              </a:solidFill>
            </a:endParaRPr>
          </a:p>
        </p:txBody>
      </p:sp>
      <p:sp>
        <p:nvSpPr>
          <p:cNvPr id="6" name="Rectangle 5"/>
          <p:cNvSpPr/>
          <p:nvPr userDrawn="1"/>
        </p:nvSpPr>
        <p:spPr>
          <a:xfrm>
            <a:off x="0" y="0"/>
            <a:ext cx="9144000" cy="6400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4"/>
          <p:cNvPicPr>
            <a:picLocks noChangeAspect="1"/>
          </p:cNvPicPr>
          <p:nvPr userDrawn="1"/>
        </p:nvPicPr>
        <p:blipFill>
          <a:blip r:embed="rId6" cstate="print">
            <a:biLevel thresh="25000"/>
            <a:extLst>
              <a:ext uri="{28A0092B-C50C-407E-A947-70E740481C1C}">
                <a14:useLocalDpi xmlns:a14="http://schemas.microsoft.com/office/drawing/2010/main" val="0"/>
              </a:ext>
            </a:extLst>
          </a:blip>
          <a:stretch>
            <a:fillRect/>
          </a:stretch>
        </p:blipFill>
        <p:spPr>
          <a:xfrm>
            <a:off x="8001000" y="147969"/>
            <a:ext cx="895350" cy="329643"/>
          </a:xfrm>
          <a:prstGeom prst="rect">
            <a:avLst/>
          </a:prstGeom>
        </p:spPr>
      </p:pic>
      <p:sp>
        <p:nvSpPr>
          <p:cNvPr id="7" name="Oval 6"/>
          <p:cNvSpPr/>
          <p:nvPr userDrawn="1"/>
        </p:nvSpPr>
        <p:spPr>
          <a:xfrm>
            <a:off x="8682147" y="6395343"/>
            <a:ext cx="919849" cy="919849"/>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userDrawn="1"/>
        </p:nvSpPr>
        <p:spPr>
          <a:xfrm>
            <a:off x="8624771" y="6516605"/>
            <a:ext cx="685800" cy="307777"/>
          </a:xfrm>
          <a:prstGeom prst="rect">
            <a:avLst/>
          </a:prstGeom>
          <a:noFill/>
        </p:spPr>
        <p:txBody>
          <a:bodyPr wrap="square" rtlCol="0">
            <a:spAutoFit/>
          </a:bodyPr>
          <a:lstStyle/>
          <a:p>
            <a:pPr algn="ctr"/>
            <a:fld id="{8B6E2CAF-5594-403E-9D60-63FC5D4BBAFC}" type="slidenum">
              <a:rPr lang="en-US" sz="1400" smtClean="0">
                <a:solidFill>
                  <a:prstClr val="white"/>
                </a:solidFill>
              </a:rPr>
              <a:pPr algn="ctr"/>
              <a:t>‹#›</a:t>
            </a:fld>
            <a:endParaRPr lang="en-US" sz="1400" dirty="0">
              <a:solidFill>
                <a:prstClr val="white"/>
              </a:solidFill>
            </a:endParaRPr>
          </a:p>
        </p:txBody>
      </p:sp>
    </p:spTree>
    <p:custDataLst>
      <p:tags r:id="rId5"/>
    </p:custDataLst>
    <p:extLst>
      <p:ext uri="{BB962C8B-B14F-4D97-AF65-F5344CB8AC3E}">
        <p14:creationId xmlns:p14="http://schemas.microsoft.com/office/powerpoint/2010/main" val="105202325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122.xml"/><Relationship Id="rId5" Type="http://schemas.openxmlformats.org/officeDocument/2006/relationships/image" Target="../media/image79.png"/><Relationship Id="rId4" Type="http://schemas.openxmlformats.org/officeDocument/2006/relationships/image" Target="../media/image48.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23.xml"/><Relationship Id="rId4" Type="http://schemas.openxmlformats.org/officeDocument/2006/relationships/image" Target="../media/image12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xml"/><Relationship Id="rId1" Type="http://schemas.openxmlformats.org/officeDocument/2006/relationships/tags" Target="../tags/tag124.xml"/><Relationship Id="rId5" Type="http://schemas.openxmlformats.org/officeDocument/2006/relationships/image" Target="../media/image79.png"/><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71.xml"/><Relationship Id="rId7" Type="http://schemas.openxmlformats.org/officeDocument/2006/relationships/image" Target="../media/image48.png"/><Relationship Id="rId2" Type="http://schemas.openxmlformats.org/officeDocument/2006/relationships/slideLayout" Target="../slideLayouts/slideLayout14.xml"/><Relationship Id="rId1" Type="http://schemas.openxmlformats.org/officeDocument/2006/relationships/tags" Target="../tags/tag125.xml"/><Relationship Id="rId6" Type="http://schemas.openxmlformats.org/officeDocument/2006/relationships/image" Target="../media/image91.png"/><Relationship Id="rId5" Type="http://schemas.openxmlformats.org/officeDocument/2006/relationships/image" Target="../media/image134.png"/><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4.xml"/><Relationship Id="rId1" Type="http://schemas.openxmlformats.org/officeDocument/2006/relationships/tags" Target="../tags/tag126.xml"/><Relationship Id="rId6" Type="http://schemas.openxmlformats.org/officeDocument/2006/relationships/image" Target="../media/image137.png"/><Relationship Id="rId5" Type="http://schemas.openxmlformats.org/officeDocument/2006/relationships/image" Target="../media/image48.png"/><Relationship Id="rId4" Type="http://schemas.openxmlformats.org/officeDocument/2006/relationships/image" Target="../media/image136.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4.xml"/><Relationship Id="rId1" Type="http://schemas.openxmlformats.org/officeDocument/2006/relationships/tags" Target="../tags/tag127.xml"/><Relationship Id="rId6" Type="http://schemas.openxmlformats.org/officeDocument/2006/relationships/image" Target="../media/image137.png"/><Relationship Id="rId5" Type="http://schemas.openxmlformats.org/officeDocument/2006/relationships/image" Target="../media/image48.png"/><Relationship Id="rId4" Type="http://schemas.openxmlformats.org/officeDocument/2006/relationships/image" Target="../media/image138.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tags" Target="../tags/tag128.xml"/><Relationship Id="rId5" Type="http://schemas.openxmlformats.org/officeDocument/2006/relationships/image" Target="../media/image48.png"/><Relationship Id="rId4" Type="http://schemas.openxmlformats.org/officeDocument/2006/relationships/image" Target="../media/image139.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4.xml"/><Relationship Id="rId1" Type="http://schemas.openxmlformats.org/officeDocument/2006/relationships/tags" Target="../tags/tag129.xml"/><Relationship Id="rId6" Type="http://schemas.openxmlformats.org/officeDocument/2006/relationships/image" Target="../media/image137.png"/><Relationship Id="rId5" Type="http://schemas.openxmlformats.org/officeDocument/2006/relationships/image" Target="../media/image135.png"/><Relationship Id="rId4" Type="http://schemas.openxmlformats.org/officeDocument/2006/relationships/image" Target="../media/image140.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4.xml"/><Relationship Id="rId1" Type="http://schemas.openxmlformats.org/officeDocument/2006/relationships/tags" Target="../tags/tag130.xml"/><Relationship Id="rId6" Type="http://schemas.openxmlformats.org/officeDocument/2006/relationships/image" Target="../media/image137.png"/><Relationship Id="rId5" Type="http://schemas.openxmlformats.org/officeDocument/2006/relationships/image" Target="../media/image135.png"/><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4.xml"/><Relationship Id="rId1" Type="http://schemas.openxmlformats.org/officeDocument/2006/relationships/tags" Target="../tags/tag131.xml"/><Relationship Id="rId5" Type="http://schemas.openxmlformats.org/officeDocument/2006/relationships/image" Target="../media/image135.png"/><Relationship Id="rId4" Type="http://schemas.openxmlformats.org/officeDocument/2006/relationships/image" Target="../media/image14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4.xml"/><Relationship Id="rId1" Type="http://schemas.openxmlformats.org/officeDocument/2006/relationships/tags" Target="../tags/tag132.xml"/><Relationship Id="rId5" Type="http://schemas.openxmlformats.org/officeDocument/2006/relationships/image" Target="../media/image143.png"/><Relationship Id="rId4" Type="http://schemas.openxmlformats.org/officeDocument/2006/relationships/image" Target="../media/image13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4.xml"/><Relationship Id="rId1" Type="http://schemas.openxmlformats.org/officeDocument/2006/relationships/tags" Target="../tags/tag133.xml"/><Relationship Id="rId6" Type="http://schemas.openxmlformats.org/officeDocument/2006/relationships/image" Target="../media/image48.png"/><Relationship Id="rId5" Type="http://schemas.openxmlformats.org/officeDocument/2006/relationships/image" Target="../media/image135.png"/><Relationship Id="rId4" Type="http://schemas.openxmlformats.org/officeDocument/2006/relationships/image" Target="../media/image144.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34.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5.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tags" Target="../tags/tag136.xml"/><Relationship Id="rId5" Type="http://schemas.openxmlformats.org/officeDocument/2006/relationships/image" Target="../media/image145.png"/><Relationship Id="rId4" Type="http://schemas.openxmlformats.org/officeDocument/2006/relationships/hyperlink" Target="http://www.ercot.com/services/training/recommendations" TargetMode="External"/></Relationships>
</file>

<file path=ppt/slides/_rels/slide115.xml.rels><?xml version="1.0" encoding="UTF-8" standalone="yes"?>
<Relationships xmlns="http://schemas.openxmlformats.org/package/2006/relationships"><Relationship Id="rId8" Type="http://schemas.openxmlformats.org/officeDocument/2006/relationships/hyperlink" Target="mailto:Training@ercot.com" TargetMode="External"/><Relationship Id="rId3" Type="http://schemas.openxmlformats.org/officeDocument/2006/relationships/notesSlide" Target="../notesSlides/notesSlide81.xml"/><Relationship Id="rId7" Type="http://schemas.openxmlformats.org/officeDocument/2006/relationships/hyperlink" Target="http://www.ercot.com/services/training/" TargetMode="External"/><Relationship Id="rId2" Type="http://schemas.openxmlformats.org/officeDocument/2006/relationships/slideLayout" Target="../slideLayouts/slideLayout8.xml"/><Relationship Id="rId1" Type="http://schemas.openxmlformats.org/officeDocument/2006/relationships/tags" Target="../tags/tag137.xml"/><Relationship Id="rId6" Type="http://schemas.openxmlformats.org/officeDocument/2006/relationships/hyperlink" Target="http://www.ercot.com/mktrules/nprotocols/" TargetMode="External"/><Relationship Id="rId5" Type="http://schemas.openxmlformats.org/officeDocument/2006/relationships/hyperlink" Target="http://lists.ercot.com/" TargetMode="External"/><Relationship Id="rId4" Type="http://schemas.openxmlformats.org/officeDocument/2006/relationships/hyperlink" Target="mailto:Clientservices@ercot.com" TargetMode="Externa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9.xml"/><Relationship Id="rId1" Type="http://schemas.openxmlformats.org/officeDocument/2006/relationships/tags" Target="../tags/tag138.xml"/><Relationship Id="rId5" Type="http://schemas.openxmlformats.org/officeDocument/2006/relationships/image" Target="../media/image146.png"/><Relationship Id="rId4" Type="http://schemas.openxmlformats.org/officeDocument/2006/relationships/hyperlink" Target="https://www.surveymonkey.com/r/ERCOTILT"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58.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8.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hyperlink" Target="http://www.ercot.com/" TargetMode="External"/><Relationship Id="rId2" Type="http://schemas.openxmlformats.org/officeDocument/2006/relationships/slideLayout" Target="../slideLayouts/slideLayout1.xml"/><Relationship Id="rId1" Type="http://schemas.openxmlformats.org/officeDocument/2006/relationships/tags" Target="../tags/tag48.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5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3.xml"/><Relationship Id="rId5" Type="http://schemas.openxmlformats.org/officeDocument/2006/relationships/image" Target="../media/image70.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70.png"/><Relationship Id="rId4" Type="http://schemas.openxmlformats.org/officeDocument/2006/relationships/hyperlink" Target="http://www.puc.texas.gov/agency/rulesnlaws/subrules/electric/Electric.aspx"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55.xml"/><Relationship Id="rId5" Type="http://schemas.openxmlformats.org/officeDocument/2006/relationships/image" Target="../media/image73.png"/><Relationship Id="rId4" Type="http://schemas.openxmlformats.org/officeDocument/2006/relationships/hyperlink" Target="https://www.puc.texas.gov/agency/rulesnlaws/subrules/electric/Electric.aspx"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puc.texas.gov/agency/rulesnlaws/subrules/electric/25.474/25.474ei.aspx" TargetMode="External"/><Relationship Id="rId13" Type="http://schemas.openxmlformats.org/officeDocument/2006/relationships/hyperlink" Target="http://www.puc.texas.gov/agency/rulesnlaws/subrules/electric/25.480/25.480ei.aspx" TargetMode="External"/><Relationship Id="rId3" Type="http://schemas.openxmlformats.org/officeDocument/2006/relationships/notesSlide" Target="../notesSlides/notesSlide25.xml"/><Relationship Id="rId7" Type="http://schemas.openxmlformats.org/officeDocument/2006/relationships/hyperlink" Target="http://www.puc.texas.gov/agency/rulesnlaws/subrules/electric/25.479/25.479ei.aspx" TargetMode="External"/><Relationship Id="rId12" Type="http://schemas.openxmlformats.org/officeDocument/2006/relationships/hyperlink" Target="http://www.puc.texas.gov/agency/rulesnlaws/subrules/electric/25.477/25.477ei.aspx" TargetMode="External"/><Relationship Id="rId17" Type="http://schemas.openxmlformats.org/officeDocument/2006/relationships/hyperlink" Target="http://www.puc.texas.gov/agency/rulesnlaws/subrules/electric/25.484/25.484ei.aspx" TargetMode="External"/><Relationship Id="rId2" Type="http://schemas.openxmlformats.org/officeDocument/2006/relationships/slideLayout" Target="../slideLayouts/slideLayout11.xml"/><Relationship Id="rId16" Type="http://schemas.openxmlformats.org/officeDocument/2006/relationships/hyperlink" Target="http://www.puc.texas.gov/agency/rulesnlaws/subrules/electric/25.483/25.483ei.aspx" TargetMode="External"/><Relationship Id="rId1" Type="http://schemas.openxmlformats.org/officeDocument/2006/relationships/tags" Target="../tags/tag56.xml"/><Relationship Id="rId6" Type="http://schemas.openxmlformats.org/officeDocument/2006/relationships/hyperlink" Target="http://www.puc.texas.gov/agency/rulesnlaws/subrules/electric/25.478/25.478ei.aspx" TargetMode="External"/><Relationship Id="rId11" Type="http://schemas.openxmlformats.org/officeDocument/2006/relationships/hyperlink" Target="http://www.puc.texas.gov/agency/rulesnlaws/subrules/electric/25.475/25.475ei.aspx" TargetMode="External"/><Relationship Id="rId5" Type="http://schemas.openxmlformats.org/officeDocument/2006/relationships/hyperlink" Target="http://www.puc.texas.gov/agency/rulesnlaws/subrules/electric/25.471/25.471ei.aspx" TargetMode="External"/><Relationship Id="rId15" Type="http://schemas.openxmlformats.org/officeDocument/2006/relationships/hyperlink" Target="http://www.puc.texas.gov/agency/rulesnlaws/subrules/electric/25.482/25.482ei.aspx" TargetMode="External"/><Relationship Id="rId10" Type="http://schemas.openxmlformats.org/officeDocument/2006/relationships/hyperlink" Target="http://www.puc.texas.gov/agency/rulesnlaws/subrules/electric/25.476/25.476ei.aspx" TargetMode="External"/><Relationship Id="rId4" Type="http://schemas.openxmlformats.org/officeDocument/2006/relationships/hyperlink" Target="http://www.puc.texas.gov/agency/rulesnlaws/subrules/electric/25.472/25.472ei.aspx" TargetMode="External"/><Relationship Id="rId9" Type="http://schemas.openxmlformats.org/officeDocument/2006/relationships/hyperlink" Target="http://www.puc.texas.gov/agency/rulesnlaws/subrules/electric/25.473/25.473ei.aspx" TargetMode="External"/><Relationship Id="rId14" Type="http://schemas.openxmlformats.org/officeDocument/2006/relationships/hyperlink" Target="http://www.puc.texas.gov/agency/rulesnlaws/subrules/electric/25.481/25.481ei.aspx"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www.puc.texas.gov/agency/rulesnlaws/subrules/electric/25.489/25.489ei.aspx" TargetMode="External"/><Relationship Id="rId13" Type="http://schemas.openxmlformats.org/officeDocument/2006/relationships/hyperlink" Target="http://www.puc.texas.gov/agency/rulesnlaws/subrules/electric/25.497/25.497ei.aspx" TargetMode="External"/><Relationship Id="rId3" Type="http://schemas.openxmlformats.org/officeDocument/2006/relationships/notesSlide" Target="../notesSlides/notesSlide26.xml"/><Relationship Id="rId7" Type="http://schemas.openxmlformats.org/officeDocument/2006/relationships/hyperlink" Target="http://www.puc.texas.gov/agency/rulesnlaws/subrules/electric/25.493/25.493ei.aspx" TargetMode="External"/><Relationship Id="rId12" Type="http://schemas.openxmlformats.org/officeDocument/2006/relationships/hyperlink" Target="http://www.puc.texas.gov/agency/rulesnlaws/subrules/electric/25.495/25.495ei.aspx" TargetMode="External"/><Relationship Id="rId2" Type="http://schemas.openxmlformats.org/officeDocument/2006/relationships/slideLayout" Target="../slideLayouts/slideLayout11.xml"/><Relationship Id="rId1" Type="http://schemas.openxmlformats.org/officeDocument/2006/relationships/tags" Target="../tags/tag57.xml"/><Relationship Id="rId6" Type="http://schemas.openxmlformats.org/officeDocument/2006/relationships/hyperlink" Target="http://www.puc.texas.gov/agency/rulesnlaws/subrules/electric/25.492/25.492ei.aspx" TargetMode="External"/><Relationship Id="rId11" Type="http://schemas.openxmlformats.org/officeDocument/2006/relationships/hyperlink" Target="http://www.puc.texas.gov/agency/rulesnlaws/subrules/electric/25.490/25.490ei.aspx" TargetMode="External"/><Relationship Id="rId5" Type="http://schemas.openxmlformats.org/officeDocument/2006/relationships/hyperlink" Target="http://www.puc.texas.gov/agency/rulesnlaws/subrules/electric/25.485/25.485ei.aspx" TargetMode="External"/><Relationship Id="rId15" Type="http://schemas.openxmlformats.org/officeDocument/2006/relationships/hyperlink" Target="http://www.puc.texas.gov/agency/rulesnlaws/subrules/electric/25.500/25.500ei.aspx" TargetMode="External"/><Relationship Id="rId10" Type="http://schemas.openxmlformats.org/officeDocument/2006/relationships/hyperlink" Target="http://www.puc.texas.gov/agency/rulesnlaws/subrules/electric/25.491/25.491ei.aspx" TargetMode="External"/><Relationship Id="rId4" Type="http://schemas.openxmlformats.org/officeDocument/2006/relationships/hyperlink" Target="http://www.puc.texas.gov/agency/rulesnlaws/subrules/electric/25.487/25.487ei.aspx" TargetMode="External"/><Relationship Id="rId9" Type="http://schemas.openxmlformats.org/officeDocument/2006/relationships/hyperlink" Target="http://www.puc.texas.gov/agency/rulesnlaws/subrules/electric/25.488/25.488ei.aspx" TargetMode="External"/><Relationship Id="rId14" Type="http://schemas.openxmlformats.org/officeDocument/2006/relationships/hyperlink" Target="http://www.puc.texas.gov/agency/rulesnlaws/subrules/electric/25.498/25.498ei.aspx"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60.xml"/><Relationship Id="rId5" Type="http://schemas.openxmlformats.org/officeDocument/2006/relationships/image" Target="../media/image75.PNG"/><Relationship Id="rId4" Type="http://schemas.openxmlformats.org/officeDocument/2006/relationships/hyperlink" Target="http://www.ercot.com/mktrules/nprotocols" TargetMode="Externa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hyperlink" Target="http://www.ercot.com/mktrules/nprotocols/" TargetMode="Externa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63.xml"/><Relationship Id="rId5" Type="http://schemas.openxmlformats.org/officeDocument/2006/relationships/image" Target="../media/image76.png"/><Relationship Id="rId4" Type="http://schemas.openxmlformats.org/officeDocument/2006/relationships/hyperlink" Target="http://www.ercot.com/mktrules/guides" TargetMode="Externa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hyperlink" Target="http://www.ercot.com/mktrules/issues/nprr" TargetMode="Externa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9.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48.png"/><Relationship Id="rId5" Type="http://schemas.openxmlformats.org/officeDocument/2006/relationships/image" Target="../media/image80.png"/><Relationship Id="rId4" Type="http://schemas.openxmlformats.org/officeDocument/2006/relationships/image" Target="../media/image79.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image" Target="../media/image79.png"/><Relationship Id="rId5" Type="http://schemas.openxmlformats.org/officeDocument/2006/relationships/image" Target="../media/image80.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3.xml"/><Relationship Id="rId5" Type="http://schemas.openxmlformats.org/officeDocument/2006/relationships/image" Target="../media/image84.png"/><Relationship Id="rId4" Type="http://schemas.openxmlformats.org/officeDocument/2006/relationships/hyperlink" Target="http://www.ercot.com/mktrules/guides/txset"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4.xml"/><Relationship Id="rId5" Type="http://schemas.openxmlformats.org/officeDocument/2006/relationships/image" Target="../media/image85.png"/><Relationship Id="rId4" Type="http://schemas.openxmlformats.org/officeDocument/2006/relationships/hyperlink" Target="http://www.ercot.com/mktrules/guides/txset/sw"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86.png"/><Relationship Id="rId5" Type="http://schemas.openxmlformats.org/officeDocument/2006/relationships/image" Target="../media/image48.png"/><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88.png"/><Relationship Id="rId5" Type="http://schemas.openxmlformats.org/officeDocument/2006/relationships/image" Target="../media/image48.png"/><Relationship Id="rId4"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45.xml"/><Relationship Id="rId7" Type="http://schemas.openxmlformats.org/officeDocument/2006/relationships/image" Target="../media/image90.png"/><Relationship Id="rId2" Type="http://schemas.openxmlformats.org/officeDocument/2006/relationships/slideLayout" Target="../slideLayouts/slideLayout14.xml"/><Relationship Id="rId1" Type="http://schemas.openxmlformats.org/officeDocument/2006/relationships/tags" Target="../tags/tag80.xml"/><Relationship Id="rId6" Type="http://schemas.openxmlformats.org/officeDocument/2006/relationships/image" Target="../media/image48.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4.xml"/><Relationship Id="rId1" Type="http://schemas.openxmlformats.org/officeDocument/2006/relationships/tags" Target="../tags/tag8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2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4.xml"/><Relationship Id="rId1" Type="http://schemas.openxmlformats.org/officeDocument/2006/relationships/tags" Target="../tags/tag8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83.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8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1.xml"/><Relationship Id="rId1" Type="http://schemas.openxmlformats.org/officeDocument/2006/relationships/tags" Target="../tags/tag86.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image" Target="../media/image101.png"/><Relationship Id="rId4" Type="http://schemas.openxmlformats.org/officeDocument/2006/relationships/image" Target="../media/image100.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102.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90.xml"/><Relationship Id="rId5" Type="http://schemas.openxmlformats.org/officeDocument/2006/relationships/image" Target="../media/image104.png"/><Relationship Id="rId4" Type="http://schemas.openxmlformats.org/officeDocument/2006/relationships/image" Target="../media/image103.png"/></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7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52.xml"/><Relationship Id="rId7" Type="http://schemas.openxmlformats.org/officeDocument/2006/relationships/image" Target="../media/image106.png"/><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image" Target="../media/image59.png"/><Relationship Id="rId5" Type="http://schemas.openxmlformats.org/officeDocument/2006/relationships/image" Target="../media/image48.png"/><Relationship Id="rId10" Type="http://schemas.openxmlformats.org/officeDocument/2006/relationships/image" Target="../media/image79.png"/><Relationship Id="rId4" Type="http://schemas.openxmlformats.org/officeDocument/2006/relationships/image" Target="../media/image58.png"/><Relationship Id="rId9" Type="http://schemas.openxmlformats.org/officeDocument/2006/relationships/image" Target="../media/image107.png"/></Relationships>
</file>

<file path=ppt/slides/_rels/slide7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8.png"/><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96.xml"/><Relationship Id="rId6" Type="http://schemas.openxmlformats.org/officeDocument/2006/relationships/image" Target="../media/image106.png"/><Relationship Id="rId11" Type="http://schemas.openxmlformats.org/officeDocument/2006/relationships/image" Target="../media/image109.png"/><Relationship Id="rId5" Type="http://schemas.openxmlformats.org/officeDocument/2006/relationships/image" Target="../media/image59.png"/><Relationship Id="rId10" Type="http://schemas.openxmlformats.org/officeDocument/2006/relationships/image" Target="../media/image108.png"/><Relationship Id="rId4" Type="http://schemas.openxmlformats.org/officeDocument/2006/relationships/image" Target="../media/image48.png"/><Relationship Id="rId9" Type="http://schemas.openxmlformats.org/officeDocument/2006/relationships/image" Target="../media/image79.png"/></Relationships>
</file>

<file path=ppt/slides/_rels/slide7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notesSlide" Target="../notesSlides/notesSlide53.xml"/><Relationship Id="rId7" Type="http://schemas.openxmlformats.org/officeDocument/2006/relationships/image" Target="../media/image113.png"/><Relationship Id="rId2" Type="http://schemas.openxmlformats.org/officeDocument/2006/relationships/slideLayout" Target="../slideLayouts/slideLayout2.xml"/><Relationship Id="rId1" Type="http://schemas.openxmlformats.org/officeDocument/2006/relationships/tags" Target="../tags/tag9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16.xml"/><Relationship Id="rId1" Type="http://schemas.openxmlformats.org/officeDocument/2006/relationships/tags" Target="../tags/tag98.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99.xml"/></Relationships>
</file>

<file path=ppt/slides/_rels/slide7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54.xml"/><Relationship Id="rId7"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79.png"/><Relationship Id="rId5" Type="http://schemas.openxmlformats.org/officeDocument/2006/relationships/image" Target="../media/image116.png"/><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01.xml"/><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02.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5.xml"/><Relationship Id="rId1" Type="http://schemas.openxmlformats.org/officeDocument/2006/relationships/tags" Target="../tags/tag103.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tags" Target="../tags/tag104.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105.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119.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120.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122.png"/><Relationship Id="rId4" Type="http://schemas.openxmlformats.org/officeDocument/2006/relationships/image" Target="../media/image12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24.png"/><Relationship Id="rId5" Type="http://schemas.openxmlformats.org/officeDocument/2006/relationships/image" Target="../media/image48.png"/><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111.xml"/><Relationship Id="rId4" Type="http://schemas.openxmlformats.org/officeDocument/2006/relationships/image" Target="../media/image12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14.xml"/><Relationship Id="rId1" Type="http://schemas.openxmlformats.org/officeDocument/2006/relationships/tags" Target="../tags/tag113.xml"/></Relationships>
</file>

<file path=ppt/slides/_rels/slide9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14.xml"/><Relationship Id="rId1" Type="http://schemas.openxmlformats.org/officeDocument/2006/relationships/tags" Target="../tags/tag114.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129.png"/><Relationship Id="rId4" Type="http://schemas.openxmlformats.org/officeDocument/2006/relationships/hyperlink" Target="http://www.ercot.com/services/mdt" TargetMode="Externa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16.xml"/><Relationship Id="rId4" Type="http://schemas.openxmlformats.org/officeDocument/2006/relationships/image" Target="../media/image130.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5.xml"/><Relationship Id="rId1" Type="http://schemas.openxmlformats.org/officeDocument/2006/relationships/tags" Target="../tags/tag117.xml"/><Relationship Id="rId5" Type="http://schemas.openxmlformats.org/officeDocument/2006/relationships/image" Target="../media/image131.png"/><Relationship Id="rId4" Type="http://schemas.openxmlformats.org/officeDocument/2006/relationships/image" Target="../media/image42.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1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119.xml"/><Relationship Id="rId4" Type="http://schemas.openxmlformats.org/officeDocument/2006/relationships/image" Target="../media/image13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20.xml"/><Relationship Id="rId5" Type="http://schemas.openxmlformats.org/officeDocument/2006/relationships/image" Target="../media/image79.png"/><Relationship Id="rId4" Type="http://schemas.openxmlformats.org/officeDocument/2006/relationships/image" Target="../media/image48.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xml"/><Relationship Id="rId1" Type="http://schemas.openxmlformats.org/officeDocument/2006/relationships/tags" Target="../tags/tag121.xml"/><Relationship Id="rId5" Type="http://schemas.openxmlformats.org/officeDocument/2006/relationships/image" Target="../media/image131.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ERCOT </a:t>
            </a:r>
            <a:r>
              <a:rPr lang="en-US" dirty="0" smtClean="0"/>
              <a:t>Retail 101</a:t>
            </a:r>
            <a:endParaRPr lang="en-US" dirty="0"/>
          </a:p>
        </p:txBody>
      </p:sp>
      <p:sp>
        <p:nvSpPr>
          <p:cNvPr id="2" name="TextBox 1"/>
          <p:cNvSpPr txBox="1"/>
          <p:nvPr/>
        </p:nvSpPr>
        <p:spPr>
          <a:xfrm>
            <a:off x="3220948" y="6488668"/>
            <a:ext cx="2702104" cy="369332"/>
          </a:xfrm>
          <a:prstGeom prst="rect">
            <a:avLst/>
          </a:prstGeom>
          <a:noFill/>
        </p:spPr>
        <p:txBody>
          <a:bodyPr wrap="square" rtlCol="0">
            <a:spAutoFit/>
          </a:bodyPr>
          <a:lstStyle/>
          <a:p>
            <a:pPr algn="ctr" fontAlgn="base">
              <a:spcBef>
                <a:spcPct val="0"/>
              </a:spcBef>
              <a:spcAft>
                <a:spcPct val="0"/>
              </a:spcAft>
            </a:pPr>
            <a:r>
              <a:rPr lang="en-US" smtClean="0">
                <a:solidFill>
                  <a:prstClr val="white"/>
                </a:solidFill>
              </a:rPr>
              <a:t>2020_01 </a:t>
            </a:r>
            <a:r>
              <a:rPr lang="en-US" dirty="0" smtClean="0">
                <a:solidFill>
                  <a:prstClr val="white"/>
                </a:solidFill>
              </a:rPr>
              <a:t>Retail 101</a:t>
            </a:r>
            <a:endParaRPr lang="en-US" dirty="0">
              <a:solidFill>
                <a:prstClr val="white"/>
              </a:solidFill>
            </a:endParaRPr>
          </a:p>
        </p:txBody>
      </p:sp>
    </p:spTree>
    <p:custDataLst>
      <p:tags r:id="rId1"/>
    </p:custDataLst>
    <p:extLst>
      <p:ext uri="{BB962C8B-B14F-4D97-AF65-F5344CB8AC3E}">
        <p14:creationId xmlns:p14="http://schemas.microsoft.com/office/powerpoint/2010/main" val="2850090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26236" y="1535098"/>
            <a:ext cx="4876800" cy="3335239"/>
            <a:chOff x="1126236" y="1535098"/>
            <a:chExt cx="4876800" cy="3335239"/>
          </a:xfrm>
        </p:grpSpPr>
        <p:sp>
          <p:nvSpPr>
            <p:cNvPr id="27" name="Rounded Rectangle 26"/>
            <p:cNvSpPr/>
            <p:nvPr/>
          </p:nvSpPr>
          <p:spPr>
            <a:xfrm>
              <a:off x="1126236" y="1535098"/>
              <a:ext cx="4876800" cy="3335239"/>
            </a:xfrm>
            <a:prstGeom prst="roundRect">
              <a:avLst/>
            </a:prstGeom>
            <a:solidFill>
              <a:schemeClr val="accent1">
                <a:lumMod val="20000"/>
                <a:lumOff val="80000"/>
              </a:schemeClr>
            </a:solidFill>
            <a:ln w="381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7" name="TextBox 36"/>
            <p:cNvSpPr txBox="1"/>
            <p:nvPr/>
          </p:nvSpPr>
          <p:spPr>
            <a:xfrm>
              <a:off x="4093464" y="3897299"/>
              <a:ext cx="1219200" cy="461665"/>
            </a:xfrm>
            <a:prstGeom prst="rect">
              <a:avLst/>
            </a:prstGeom>
            <a:noFill/>
          </p:spPr>
          <p:txBody>
            <a:bodyPr wrap="square" rtlCol="0">
              <a:spAutoFit/>
            </a:bodyPr>
            <a:lstStyle/>
            <a:p>
              <a:pPr algn="ctr"/>
              <a:r>
                <a:rPr lang="en-US" sz="2400" b="1" dirty="0" smtClean="0">
                  <a:solidFill>
                    <a:schemeClr val="accent1"/>
                  </a:solidFill>
                </a:rPr>
                <a:t>Utility</a:t>
              </a:r>
              <a:r>
                <a:rPr lang="en-US" sz="2400" b="1" dirty="0" smtClean="0"/>
                <a:t> </a:t>
              </a:r>
              <a:endParaRPr lang="en-US" sz="2400" b="1" dirty="0"/>
            </a:p>
          </p:txBody>
        </p:sp>
        <p:cxnSp>
          <p:nvCxnSpPr>
            <p:cNvPr id="32" name="Straight Arrow Connector 31"/>
            <p:cNvCxnSpPr>
              <a:stCxn id="31" idx="1"/>
              <a:endCxn id="28" idx="3"/>
            </p:cNvCxnSpPr>
            <p:nvPr/>
          </p:nvCxnSpPr>
          <p:spPr>
            <a:xfrm flipH="1">
              <a:off x="3217164" y="2173465"/>
              <a:ext cx="533400" cy="933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31" idx="2"/>
              <a:endCxn id="29" idx="3"/>
            </p:cNvCxnSpPr>
            <p:nvPr/>
          </p:nvCxnSpPr>
          <p:spPr>
            <a:xfrm rot="5400000">
              <a:off x="3636264" y="2106599"/>
              <a:ext cx="647700" cy="1485900"/>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876958" y="5567884"/>
            <a:ext cx="2976214" cy="630138"/>
            <a:chOff x="4876958" y="5567884"/>
            <a:chExt cx="2976214" cy="630138"/>
          </a:xfrm>
        </p:grpSpPr>
        <p:sp>
          <p:nvSpPr>
            <p:cNvPr id="39" name="TextBox 38"/>
            <p:cNvSpPr txBox="1"/>
            <p:nvPr/>
          </p:nvSpPr>
          <p:spPr>
            <a:xfrm>
              <a:off x="5344668" y="5567884"/>
              <a:ext cx="2508504" cy="307777"/>
            </a:xfrm>
            <a:prstGeom prst="rect">
              <a:avLst/>
            </a:prstGeom>
            <a:noFill/>
          </p:spPr>
          <p:txBody>
            <a:bodyPr wrap="square" rtlCol="0">
              <a:spAutoFit/>
            </a:bodyPr>
            <a:lstStyle/>
            <a:p>
              <a:r>
                <a:rPr lang="en-US" sz="1400" dirty="0" smtClean="0">
                  <a:solidFill>
                    <a:schemeClr val="bg1"/>
                  </a:solidFill>
                </a:rPr>
                <a:t>Physical Power Flow</a:t>
              </a:r>
              <a:endParaRPr lang="en-US" sz="1400" dirty="0">
                <a:solidFill>
                  <a:schemeClr val="bg1"/>
                </a:solidFill>
              </a:endParaRPr>
            </a:p>
          </p:txBody>
        </p:sp>
        <p:sp>
          <p:nvSpPr>
            <p:cNvPr id="40" name="TextBox 39"/>
            <p:cNvSpPr txBox="1"/>
            <p:nvPr/>
          </p:nvSpPr>
          <p:spPr>
            <a:xfrm>
              <a:off x="5344668" y="5890245"/>
              <a:ext cx="2508504" cy="307777"/>
            </a:xfrm>
            <a:prstGeom prst="rect">
              <a:avLst/>
            </a:prstGeom>
            <a:noFill/>
          </p:spPr>
          <p:txBody>
            <a:bodyPr wrap="square" rtlCol="0">
              <a:spAutoFit/>
            </a:bodyPr>
            <a:lstStyle/>
            <a:p>
              <a:r>
                <a:rPr lang="en-US" sz="1400" dirty="0" smtClean="0">
                  <a:solidFill>
                    <a:schemeClr val="bg1"/>
                  </a:solidFill>
                </a:rPr>
                <a:t>Scheduling and Dispatch</a:t>
              </a:r>
              <a:endParaRPr lang="en-US" sz="1400" dirty="0">
                <a:solidFill>
                  <a:schemeClr val="bg1"/>
                </a:solidFill>
              </a:endParaRPr>
            </a:p>
          </p:txBody>
        </p:sp>
        <p:cxnSp>
          <p:nvCxnSpPr>
            <p:cNvPr id="41" name="Straight Arrow Connector 40"/>
            <p:cNvCxnSpPr>
              <a:stCxn id="39" idx="1"/>
            </p:cNvCxnSpPr>
            <p:nvPr/>
          </p:nvCxnSpPr>
          <p:spPr>
            <a:xfrm flipH="1" flipV="1">
              <a:off x="4876958" y="5720285"/>
              <a:ext cx="467710" cy="1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40" idx="1"/>
            </p:cNvCxnSpPr>
            <p:nvPr/>
          </p:nvCxnSpPr>
          <p:spPr>
            <a:xfrm flipH="1">
              <a:off x="4887468" y="6044134"/>
              <a:ext cx="457200"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5082220" y="2183367"/>
            <a:ext cx="2286000" cy="910353"/>
            <a:chOff x="5082220" y="2183367"/>
            <a:chExt cx="2286000" cy="910353"/>
          </a:xfrm>
        </p:grpSpPr>
        <p:cxnSp>
          <p:nvCxnSpPr>
            <p:cNvPr id="51" name="Elbow Connector 50"/>
            <p:cNvCxnSpPr/>
            <p:nvPr/>
          </p:nvCxnSpPr>
          <p:spPr>
            <a:xfrm rot="5400000">
              <a:off x="5996620" y="1722120"/>
              <a:ext cx="457200" cy="2286000"/>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5089956" y="2183367"/>
              <a:ext cx="1536192"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 name="Title 3"/>
          <p:cNvSpPr>
            <a:spLocks noGrp="1"/>
          </p:cNvSpPr>
          <p:nvPr>
            <p:ph type="title"/>
          </p:nvPr>
        </p:nvSpPr>
        <p:spPr/>
        <p:txBody>
          <a:bodyPr/>
          <a:lstStyle/>
          <a:p>
            <a:r>
              <a:rPr lang="en-US" dirty="0"/>
              <a:t>Retail and Wholesale Competition</a:t>
            </a:r>
          </a:p>
        </p:txBody>
      </p:sp>
      <p:grpSp>
        <p:nvGrpSpPr>
          <p:cNvPr id="6" name="Group 5"/>
          <p:cNvGrpSpPr/>
          <p:nvPr/>
        </p:nvGrpSpPr>
        <p:grpSpPr>
          <a:xfrm>
            <a:off x="1464564" y="1916099"/>
            <a:ext cx="1752600" cy="3867150"/>
            <a:chOff x="1464564" y="1916099"/>
            <a:chExt cx="1752600" cy="3867150"/>
          </a:xfrm>
        </p:grpSpPr>
        <p:cxnSp>
          <p:nvCxnSpPr>
            <p:cNvPr id="33" name="Straight Arrow Connector 32"/>
            <p:cNvCxnSpPr>
              <a:stCxn id="28" idx="2"/>
              <a:endCxn id="29" idx="0"/>
            </p:cNvCxnSpPr>
            <p:nvPr/>
          </p:nvCxnSpPr>
          <p:spPr>
            <a:xfrm>
              <a:off x="2340864" y="2449499"/>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9" idx="2"/>
              <a:endCxn id="30" idx="0"/>
            </p:cNvCxnSpPr>
            <p:nvPr/>
          </p:nvCxnSpPr>
          <p:spPr>
            <a:xfrm>
              <a:off x="2340864" y="3440099"/>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2"/>
              <a:endCxn id="35" idx="0"/>
            </p:cNvCxnSpPr>
            <p:nvPr/>
          </p:nvCxnSpPr>
          <p:spPr>
            <a:xfrm>
              <a:off x="2340864" y="4430699"/>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1464564" y="19160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29" name="Rounded Rectangle 28"/>
            <p:cNvSpPr/>
            <p:nvPr/>
          </p:nvSpPr>
          <p:spPr>
            <a:xfrm>
              <a:off x="1464564" y="29066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30" name="Rounded Rectangle 29"/>
            <p:cNvSpPr/>
            <p:nvPr/>
          </p:nvSpPr>
          <p:spPr>
            <a:xfrm>
              <a:off x="1464564" y="38972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35" name="Rounded Rectangle 34"/>
            <p:cNvSpPr/>
            <p:nvPr/>
          </p:nvSpPr>
          <p:spPr>
            <a:xfrm>
              <a:off x="1464564" y="5249849"/>
              <a:ext cx="1752600" cy="533400"/>
            </a:xfrm>
            <a:prstGeom prst="round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grpSp>
      <p:sp>
        <p:nvSpPr>
          <p:cNvPr id="43" name="Rounded Rectangle 42"/>
          <p:cNvSpPr/>
          <p:nvPr/>
        </p:nvSpPr>
        <p:spPr>
          <a:xfrm>
            <a:off x="6536436" y="1590344"/>
            <a:ext cx="1676400" cy="1184910"/>
          </a:xfrm>
          <a:prstGeom prst="round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
        <p:nvSpPr>
          <p:cNvPr id="31" name="Rounded Rectangle 30"/>
          <p:cNvSpPr/>
          <p:nvPr/>
        </p:nvSpPr>
        <p:spPr>
          <a:xfrm>
            <a:off x="3750564" y="1821231"/>
            <a:ext cx="1905000" cy="704468"/>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sp>
        <p:nvSpPr>
          <p:cNvPr id="47" name="Rounded Rectangle 46"/>
          <p:cNvSpPr/>
          <p:nvPr/>
        </p:nvSpPr>
        <p:spPr>
          <a:xfrm>
            <a:off x="6422136" y="1546515"/>
            <a:ext cx="1905000" cy="1280160"/>
          </a:xfrm>
          <a:prstGeom prst="round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dirty="0" smtClean="0">
                <a:solidFill>
                  <a:prstClr val="white"/>
                </a:solidFill>
              </a:rPr>
              <a:t>System Operations</a:t>
            </a:r>
          </a:p>
          <a:p>
            <a:pPr algn="ctr"/>
            <a:r>
              <a:rPr lang="en-US" dirty="0" smtClean="0">
                <a:solidFill>
                  <a:prstClr val="white"/>
                </a:solidFill>
              </a:rPr>
              <a:t>(ERCOT ISO)</a:t>
            </a:r>
            <a:endParaRPr lang="en-US" dirty="0">
              <a:solidFill>
                <a:prstClr val="white"/>
              </a:solidFill>
            </a:endParaRPr>
          </a:p>
        </p:txBody>
      </p:sp>
      <p:grpSp>
        <p:nvGrpSpPr>
          <p:cNvPr id="9" name="Group 8"/>
          <p:cNvGrpSpPr/>
          <p:nvPr/>
        </p:nvGrpSpPr>
        <p:grpSpPr>
          <a:xfrm>
            <a:off x="522530" y="2011680"/>
            <a:ext cx="2785873" cy="3589021"/>
            <a:chOff x="522530" y="2011680"/>
            <a:chExt cx="2785873" cy="3589021"/>
          </a:xfrm>
        </p:grpSpPr>
        <p:cxnSp>
          <p:nvCxnSpPr>
            <p:cNvPr id="54" name="Elbow Connector 53"/>
            <p:cNvCxnSpPr/>
            <p:nvPr/>
          </p:nvCxnSpPr>
          <p:spPr>
            <a:xfrm rot="16200000" flipH="1">
              <a:off x="2026556" y="4318855"/>
              <a:ext cx="936187" cy="1627506"/>
            </a:xfrm>
            <a:prstGeom prst="bentConnector2">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Elbow Connector 54"/>
            <p:cNvCxnSpPr>
              <a:endCxn id="58" idx="0"/>
            </p:cNvCxnSpPr>
            <p:nvPr/>
          </p:nvCxnSpPr>
          <p:spPr>
            <a:xfrm rot="10800000" flipV="1">
              <a:off x="1295199" y="2011680"/>
              <a:ext cx="1987041" cy="502920"/>
            </a:xfrm>
            <a:prstGeom prst="bentConnector2">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p:nvPr/>
          </p:nvCxnSpPr>
          <p:spPr>
            <a:xfrm rot="5400000">
              <a:off x="1872538" y="2503291"/>
              <a:ext cx="1752600" cy="1066800"/>
            </a:xfrm>
            <a:prstGeom prst="bentConnector3">
              <a:avLst>
                <a:gd name="adj1" fmla="val 75"/>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789229" y="3947160"/>
              <a:ext cx="1731010" cy="817245"/>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algn="ctr"/>
              <a:r>
                <a:rPr lang="en-US" dirty="0" smtClean="0"/>
                <a:t>Retail Electric Providers</a:t>
              </a:r>
              <a:endParaRPr lang="en-US" dirty="0"/>
            </a:p>
          </p:txBody>
        </p:sp>
        <p:sp>
          <p:nvSpPr>
            <p:cNvPr id="58" name="Rounded Rectangle 57"/>
            <p:cNvSpPr/>
            <p:nvPr/>
          </p:nvSpPr>
          <p:spPr>
            <a:xfrm>
              <a:off x="522530" y="2514600"/>
              <a:ext cx="1545336" cy="817245"/>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algn="ctr"/>
              <a:r>
                <a:rPr lang="en-US" dirty="0" smtClean="0"/>
                <a:t>Wholesale</a:t>
              </a:r>
            </a:p>
            <a:p>
              <a:pPr algn="ctr"/>
              <a:r>
                <a:rPr lang="en-US" dirty="0" smtClean="0"/>
                <a:t>Marketers</a:t>
              </a:r>
              <a:endParaRPr lang="en-US" dirty="0"/>
            </a:p>
          </p:txBody>
        </p:sp>
        <p:cxnSp>
          <p:nvCxnSpPr>
            <p:cNvPr id="59" name="Elbow Connector 58"/>
            <p:cNvCxnSpPr/>
            <p:nvPr/>
          </p:nvCxnSpPr>
          <p:spPr>
            <a:xfrm rot="10800000" flipV="1">
              <a:off x="2547924" y="4213099"/>
              <a:ext cx="731520" cy="5169"/>
            </a:xfrm>
            <a:prstGeom prst="bentConnector3">
              <a:avLst>
                <a:gd name="adj1" fmla="val 50000"/>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5791560" y="4264181"/>
            <a:ext cx="2829910" cy="630138"/>
            <a:chOff x="5791560" y="4264181"/>
            <a:chExt cx="2829910" cy="630138"/>
          </a:xfrm>
        </p:grpSpPr>
        <p:sp>
          <p:nvSpPr>
            <p:cNvPr id="62" name="TextBox 61"/>
            <p:cNvSpPr txBox="1"/>
            <p:nvPr/>
          </p:nvSpPr>
          <p:spPr>
            <a:xfrm>
              <a:off x="6259270" y="4264181"/>
              <a:ext cx="1981200" cy="307777"/>
            </a:xfrm>
            <a:prstGeom prst="rect">
              <a:avLst/>
            </a:prstGeom>
            <a:noFill/>
          </p:spPr>
          <p:txBody>
            <a:bodyPr wrap="square" rtlCol="0">
              <a:spAutoFit/>
            </a:bodyPr>
            <a:lstStyle/>
            <a:p>
              <a:r>
                <a:rPr lang="en-US" sz="1400" dirty="0" smtClean="0">
                  <a:solidFill>
                    <a:schemeClr val="bg1"/>
                  </a:solidFill>
                </a:rPr>
                <a:t>Physical Power Flow</a:t>
              </a:r>
              <a:endParaRPr lang="en-US" sz="1400" dirty="0">
                <a:solidFill>
                  <a:schemeClr val="bg1"/>
                </a:solidFill>
              </a:endParaRPr>
            </a:p>
          </p:txBody>
        </p:sp>
        <p:sp>
          <p:nvSpPr>
            <p:cNvPr id="63" name="TextBox 62"/>
            <p:cNvSpPr txBox="1"/>
            <p:nvPr/>
          </p:nvSpPr>
          <p:spPr>
            <a:xfrm>
              <a:off x="6259270" y="4586542"/>
              <a:ext cx="2362200" cy="307777"/>
            </a:xfrm>
            <a:prstGeom prst="rect">
              <a:avLst/>
            </a:prstGeom>
            <a:noFill/>
          </p:spPr>
          <p:txBody>
            <a:bodyPr wrap="square" rtlCol="0">
              <a:spAutoFit/>
            </a:bodyPr>
            <a:lstStyle/>
            <a:p>
              <a:r>
                <a:rPr lang="en-US" sz="1400" dirty="0" smtClean="0">
                  <a:solidFill>
                    <a:schemeClr val="bg1"/>
                  </a:solidFill>
                </a:rPr>
                <a:t>Scheduling and Dispatch</a:t>
              </a:r>
              <a:endParaRPr lang="en-US" sz="1400" dirty="0">
                <a:solidFill>
                  <a:schemeClr val="bg1"/>
                </a:solidFill>
              </a:endParaRPr>
            </a:p>
          </p:txBody>
        </p:sp>
        <p:cxnSp>
          <p:nvCxnSpPr>
            <p:cNvPr id="64" name="Straight Arrow Connector 63"/>
            <p:cNvCxnSpPr>
              <a:stCxn id="62" idx="1"/>
            </p:cNvCxnSpPr>
            <p:nvPr/>
          </p:nvCxnSpPr>
          <p:spPr>
            <a:xfrm flipH="1" flipV="1">
              <a:off x="5791560" y="4416581"/>
              <a:ext cx="467710" cy="148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63" idx="1"/>
            </p:cNvCxnSpPr>
            <p:nvPr/>
          </p:nvCxnSpPr>
          <p:spPr>
            <a:xfrm flipH="1">
              <a:off x="5802070" y="4740431"/>
              <a:ext cx="457200"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802070" y="4894838"/>
            <a:ext cx="2819400" cy="307777"/>
            <a:chOff x="5802070" y="4894838"/>
            <a:chExt cx="2819400" cy="307777"/>
          </a:xfrm>
        </p:grpSpPr>
        <p:sp>
          <p:nvSpPr>
            <p:cNvPr id="66" name="TextBox 65"/>
            <p:cNvSpPr txBox="1"/>
            <p:nvPr/>
          </p:nvSpPr>
          <p:spPr>
            <a:xfrm>
              <a:off x="6259270" y="4894838"/>
              <a:ext cx="2362200" cy="307777"/>
            </a:xfrm>
            <a:prstGeom prst="rect">
              <a:avLst/>
            </a:prstGeom>
            <a:noFill/>
          </p:spPr>
          <p:txBody>
            <a:bodyPr wrap="square" rtlCol="0">
              <a:spAutoFit/>
            </a:bodyPr>
            <a:lstStyle/>
            <a:p>
              <a:r>
                <a:rPr lang="en-US" sz="1400" dirty="0" smtClean="0">
                  <a:solidFill>
                    <a:schemeClr val="bg1"/>
                  </a:solidFill>
                </a:rPr>
                <a:t>Financial Relationships</a:t>
              </a:r>
              <a:endParaRPr lang="en-US" sz="1400" dirty="0">
                <a:solidFill>
                  <a:schemeClr val="bg1"/>
                </a:solidFill>
              </a:endParaRPr>
            </a:p>
          </p:txBody>
        </p:sp>
        <p:cxnSp>
          <p:nvCxnSpPr>
            <p:cNvPr id="67" name="Straight Arrow Connector 66"/>
            <p:cNvCxnSpPr>
              <a:stCxn id="66" idx="1"/>
            </p:cNvCxnSpPr>
            <p:nvPr/>
          </p:nvCxnSpPr>
          <p:spPr>
            <a:xfrm flipH="1">
              <a:off x="5802070" y="5048727"/>
              <a:ext cx="457200" cy="0"/>
            </a:xfrm>
            <a:prstGeom prst="straightConnector1">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215952" y="943035"/>
            <a:ext cx="8680397" cy="5394960"/>
            <a:chOff x="215952" y="943035"/>
            <a:chExt cx="8680397" cy="5394960"/>
          </a:xfrm>
        </p:grpSpPr>
        <p:sp>
          <p:nvSpPr>
            <p:cNvPr id="70" name="Rectangle 69"/>
            <p:cNvSpPr/>
            <p:nvPr/>
          </p:nvSpPr>
          <p:spPr>
            <a:xfrm>
              <a:off x="215952" y="943035"/>
              <a:ext cx="8680397" cy="5394960"/>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p:cNvGrpSpPr/>
            <p:nvPr/>
          </p:nvGrpSpPr>
          <p:grpSpPr>
            <a:xfrm>
              <a:off x="5082220" y="2183367"/>
              <a:ext cx="2286000" cy="910353"/>
              <a:chOff x="5082220" y="2183367"/>
              <a:chExt cx="2286000" cy="910353"/>
            </a:xfrm>
          </p:grpSpPr>
          <p:cxnSp>
            <p:nvCxnSpPr>
              <p:cNvPr id="95" name="Elbow Connector 94"/>
              <p:cNvCxnSpPr/>
              <p:nvPr/>
            </p:nvCxnSpPr>
            <p:spPr>
              <a:xfrm rot="5400000">
                <a:off x="5996620" y="1722120"/>
                <a:ext cx="457200" cy="2286000"/>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H="1">
                <a:off x="5089956" y="2183367"/>
                <a:ext cx="1536192"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72" name="Rounded Rectangle 71"/>
            <p:cNvSpPr/>
            <p:nvPr/>
          </p:nvSpPr>
          <p:spPr>
            <a:xfrm>
              <a:off x="6422136" y="1546515"/>
              <a:ext cx="1905000" cy="1280160"/>
            </a:xfrm>
            <a:prstGeom prst="round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91440" bIns="91440" rtlCol="0" anchor="ctr">
              <a:spAutoFit/>
            </a:bodyPr>
            <a:lstStyle/>
            <a:p>
              <a:pPr algn="ctr"/>
              <a:r>
                <a:rPr lang="en-US" dirty="0" smtClean="0">
                  <a:solidFill>
                    <a:prstClr val="white"/>
                  </a:solidFill>
                </a:rPr>
                <a:t>System Operations</a:t>
              </a:r>
            </a:p>
            <a:p>
              <a:pPr algn="ctr"/>
              <a:r>
                <a:rPr lang="en-US" dirty="0" smtClean="0">
                  <a:solidFill>
                    <a:prstClr val="white"/>
                  </a:solidFill>
                </a:rPr>
                <a:t>(ERCOT ISO)</a:t>
              </a:r>
              <a:endParaRPr lang="en-US" dirty="0">
                <a:solidFill>
                  <a:prstClr val="white"/>
                </a:solidFill>
              </a:endParaRPr>
            </a:p>
          </p:txBody>
        </p:sp>
        <p:grpSp>
          <p:nvGrpSpPr>
            <p:cNvPr id="73" name="Group 72"/>
            <p:cNvGrpSpPr/>
            <p:nvPr/>
          </p:nvGrpSpPr>
          <p:grpSpPr>
            <a:xfrm>
              <a:off x="522530" y="2011680"/>
              <a:ext cx="2785873" cy="3589021"/>
              <a:chOff x="522530" y="2011680"/>
              <a:chExt cx="2785873" cy="3589021"/>
            </a:xfrm>
          </p:grpSpPr>
          <p:cxnSp>
            <p:nvCxnSpPr>
              <p:cNvPr id="89" name="Elbow Connector 88"/>
              <p:cNvCxnSpPr/>
              <p:nvPr/>
            </p:nvCxnSpPr>
            <p:spPr>
              <a:xfrm rot="16200000" flipH="1">
                <a:off x="2026556" y="4318855"/>
                <a:ext cx="936187" cy="1627506"/>
              </a:xfrm>
              <a:prstGeom prst="bentConnector2">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0" name="Elbow Connector 89"/>
              <p:cNvCxnSpPr>
                <a:endCxn id="93" idx="0"/>
              </p:cNvCxnSpPr>
              <p:nvPr/>
            </p:nvCxnSpPr>
            <p:spPr>
              <a:xfrm rot="10800000" flipV="1">
                <a:off x="1295199" y="2011680"/>
                <a:ext cx="1987041" cy="502920"/>
              </a:xfrm>
              <a:prstGeom prst="bentConnector2">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1" name="Elbow Connector 90"/>
              <p:cNvCxnSpPr/>
              <p:nvPr/>
            </p:nvCxnSpPr>
            <p:spPr>
              <a:xfrm rot="5400000">
                <a:off x="1872538" y="2503291"/>
                <a:ext cx="1752600" cy="1066800"/>
              </a:xfrm>
              <a:prstGeom prst="bentConnector3">
                <a:avLst>
                  <a:gd name="adj1" fmla="val 75"/>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2" name="Rounded Rectangle 91"/>
              <p:cNvSpPr/>
              <p:nvPr/>
            </p:nvSpPr>
            <p:spPr>
              <a:xfrm>
                <a:off x="789229" y="3947160"/>
                <a:ext cx="1731010" cy="817245"/>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algn="ctr"/>
                <a:r>
                  <a:rPr lang="en-US" dirty="0" smtClean="0"/>
                  <a:t>Retail Electric Providers</a:t>
                </a:r>
                <a:endParaRPr lang="en-US" dirty="0"/>
              </a:p>
            </p:txBody>
          </p:sp>
          <p:sp>
            <p:nvSpPr>
              <p:cNvPr id="93" name="Rounded Rectangle 92"/>
              <p:cNvSpPr/>
              <p:nvPr/>
            </p:nvSpPr>
            <p:spPr>
              <a:xfrm>
                <a:off x="522530" y="2514600"/>
                <a:ext cx="1545336" cy="817245"/>
              </a:xfrm>
              <a:prstGeom prst="roundRect">
                <a:avLst/>
              </a:prstGeom>
              <a:solidFill>
                <a:schemeClr val="accent5"/>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algn="ctr"/>
                <a:r>
                  <a:rPr lang="en-US" dirty="0" smtClean="0"/>
                  <a:t>Wholesale</a:t>
                </a:r>
              </a:p>
              <a:p>
                <a:pPr algn="ctr"/>
                <a:r>
                  <a:rPr lang="en-US" dirty="0" smtClean="0"/>
                  <a:t>Marketers</a:t>
                </a:r>
                <a:endParaRPr lang="en-US" dirty="0"/>
              </a:p>
            </p:txBody>
          </p:sp>
          <p:cxnSp>
            <p:nvCxnSpPr>
              <p:cNvPr id="94" name="Elbow Connector 93"/>
              <p:cNvCxnSpPr/>
              <p:nvPr/>
            </p:nvCxnSpPr>
            <p:spPr>
              <a:xfrm rot="10800000" flipV="1">
                <a:off x="2547924" y="4213099"/>
                <a:ext cx="731520" cy="5169"/>
              </a:xfrm>
              <a:prstGeom prst="bentConnector3">
                <a:avLst>
                  <a:gd name="adj1" fmla="val 50000"/>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oup 73"/>
            <p:cNvGrpSpPr/>
            <p:nvPr/>
          </p:nvGrpSpPr>
          <p:grpSpPr>
            <a:xfrm>
              <a:off x="5791560" y="4264181"/>
              <a:ext cx="2829910" cy="938434"/>
              <a:chOff x="5791560" y="4264181"/>
              <a:chExt cx="2829910" cy="938434"/>
            </a:xfrm>
          </p:grpSpPr>
          <p:sp>
            <p:nvSpPr>
              <p:cNvPr id="83" name="TextBox 82"/>
              <p:cNvSpPr txBox="1"/>
              <p:nvPr/>
            </p:nvSpPr>
            <p:spPr>
              <a:xfrm>
                <a:off x="6259270" y="4264181"/>
                <a:ext cx="1981200" cy="307777"/>
              </a:xfrm>
              <a:prstGeom prst="rect">
                <a:avLst/>
              </a:prstGeom>
              <a:noFill/>
            </p:spPr>
            <p:txBody>
              <a:bodyPr wrap="square" rtlCol="0">
                <a:spAutoFit/>
              </a:bodyPr>
              <a:lstStyle/>
              <a:p>
                <a:r>
                  <a:rPr lang="en-US" sz="1400" dirty="0" smtClean="0">
                    <a:solidFill>
                      <a:schemeClr val="bg1"/>
                    </a:solidFill>
                  </a:rPr>
                  <a:t>Physical Power Flow</a:t>
                </a:r>
                <a:endParaRPr lang="en-US" sz="1400" dirty="0">
                  <a:solidFill>
                    <a:schemeClr val="bg1"/>
                  </a:solidFill>
                </a:endParaRPr>
              </a:p>
            </p:txBody>
          </p:sp>
          <p:sp>
            <p:nvSpPr>
              <p:cNvPr id="84" name="TextBox 83"/>
              <p:cNvSpPr txBox="1"/>
              <p:nvPr/>
            </p:nvSpPr>
            <p:spPr>
              <a:xfrm>
                <a:off x="6259270" y="4586542"/>
                <a:ext cx="2362200" cy="307777"/>
              </a:xfrm>
              <a:prstGeom prst="rect">
                <a:avLst/>
              </a:prstGeom>
              <a:noFill/>
            </p:spPr>
            <p:txBody>
              <a:bodyPr wrap="square" rtlCol="0">
                <a:spAutoFit/>
              </a:bodyPr>
              <a:lstStyle/>
              <a:p>
                <a:r>
                  <a:rPr lang="en-US" sz="1400" dirty="0" smtClean="0">
                    <a:solidFill>
                      <a:schemeClr val="bg1"/>
                    </a:solidFill>
                  </a:rPr>
                  <a:t>Scheduling and Dispatch</a:t>
                </a:r>
                <a:endParaRPr lang="en-US" sz="1400" dirty="0">
                  <a:solidFill>
                    <a:schemeClr val="bg1"/>
                  </a:solidFill>
                </a:endParaRPr>
              </a:p>
            </p:txBody>
          </p:sp>
          <p:cxnSp>
            <p:nvCxnSpPr>
              <p:cNvPr id="85" name="Straight Arrow Connector 84"/>
              <p:cNvCxnSpPr>
                <a:stCxn id="83" idx="1"/>
              </p:cNvCxnSpPr>
              <p:nvPr/>
            </p:nvCxnSpPr>
            <p:spPr>
              <a:xfrm flipH="1" flipV="1">
                <a:off x="5791560" y="4416581"/>
                <a:ext cx="467710" cy="148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84" idx="1"/>
              </p:cNvCxnSpPr>
              <p:nvPr/>
            </p:nvCxnSpPr>
            <p:spPr>
              <a:xfrm flipH="1">
                <a:off x="5802070" y="4740431"/>
                <a:ext cx="457200"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6259270" y="4894838"/>
                <a:ext cx="2362200" cy="307777"/>
              </a:xfrm>
              <a:prstGeom prst="rect">
                <a:avLst/>
              </a:prstGeom>
              <a:noFill/>
            </p:spPr>
            <p:txBody>
              <a:bodyPr wrap="square" rtlCol="0">
                <a:spAutoFit/>
              </a:bodyPr>
              <a:lstStyle/>
              <a:p>
                <a:r>
                  <a:rPr lang="en-US" sz="1400" dirty="0" smtClean="0">
                    <a:solidFill>
                      <a:schemeClr val="bg1"/>
                    </a:solidFill>
                  </a:rPr>
                  <a:t>Financial Relationships</a:t>
                </a:r>
                <a:endParaRPr lang="en-US" sz="1400" dirty="0">
                  <a:solidFill>
                    <a:schemeClr val="bg1"/>
                  </a:solidFill>
                </a:endParaRPr>
              </a:p>
            </p:txBody>
          </p:sp>
          <p:cxnSp>
            <p:nvCxnSpPr>
              <p:cNvPr id="88" name="Straight Arrow Connector 87"/>
              <p:cNvCxnSpPr>
                <a:stCxn id="87" idx="1"/>
              </p:cNvCxnSpPr>
              <p:nvPr/>
            </p:nvCxnSpPr>
            <p:spPr>
              <a:xfrm flipH="1">
                <a:off x="5802070" y="5048727"/>
                <a:ext cx="457200" cy="0"/>
              </a:xfrm>
              <a:prstGeom prst="straightConnector1">
                <a:avLst/>
              </a:prstGeom>
              <a:ln w="38100">
                <a:solidFill>
                  <a:schemeClr val="accent5"/>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3321939" y="1916099"/>
              <a:ext cx="1752600" cy="3867150"/>
              <a:chOff x="1464564" y="1916099"/>
              <a:chExt cx="1752600" cy="3867150"/>
            </a:xfrm>
          </p:grpSpPr>
          <p:cxnSp>
            <p:nvCxnSpPr>
              <p:cNvPr id="76" name="Straight Arrow Connector 75"/>
              <p:cNvCxnSpPr>
                <a:stCxn id="79" idx="2"/>
                <a:endCxn id="80" idx="0"/>
              </p:cNvCxnSpPr>
              <p:nvPr/>
            </p:nvCxnSpPr>
            <p:spPr>
              <a:xfrm>
                <a:off x="2340864" y="2449499"/>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80" idx="2"/>
                <a:endCxn id="81" idx="0"/>
              </p:cNvCxnSpPr>
              <p:nvPr/>
            </p:nvCxnSpPr>
            <p:spPr>
              <a:xfrm>
                <a:off x="2340864" y="3440099"/>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1" idx="2"/>
                <a:endCxn id="82" idx="0"/>
              </p:cNvCxnSpPr>
              <p:nvPr/>
            </p:nvCxnSpPr>
            <p:spPr>
              <a:xfrm>
                <a:off x="2340864" y="4430699"/>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1464564" y="19160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80" name="Rounded Rectangle 79"/>
              <p:cNvSpPr/>
              <p:nvPr/>
            </p:nvSpPr>
            <p:spPr>
              <a:xfrm>
                <a:off x="1464564" y="29066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81" name="Rounded Rectangle 80"/>
              <p:cNvSpPr/>
              <p:nvPr/>
            </p:nvSpPr>
            <p:spPr>
              <a:xfrm>
                <a:off x="1464564" y="38972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
            <p:nvSpPr>
              <p:cNvPr id="82" name="Rounded Rectangle 81"/>
              <p:cNvSpPr/>
              <p:nvPr/>
            </p:nvSpPr>
            <p:spPr>
              <a:xfrm>
                <a:off x="1464564" y="5249849"/>
                <a:ext cx="1752600" cy="533400"/>
              </a:xfrm>
              <a:prstGeom prst="round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grpSp>
      </p:grpSp>
    </p:spTree>
    <p:custDataLst>
      <p:tags r:id="rId1"/>
    </p:custDataLst>
    <p:extLst>
      <p:ext uri="{BB962C8B-B14F-4D97-AF65-F5344CB8AC3E}">
        <p14:creationId xmlns:p14="http://schemas.microsoft.com/office/powerpoint/2010/main" val="162347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grpId="0" nodeType="clickEffect">
                                  <p:stCondLst>
                                    <p:cond delay="0"/>
                                  </p:stCondLst>
                                  <p:childTnLst>
                                    <p:animMotion origin="layout" path="M 2.77778E-7 1.85185E-6 L 0.29253 1.85185E-6 " pathEditMode="relative" rAng="0" ptsTypes="AA">
                                      <p:cBhvr>
                                        <p:cTn id="18" dur="2000" fill="hold"/>
                                        <p:tgtEl>
                                          <p:spTgt spid="31"/>
                                        </p:tgtEl>
                                        <p:attrNameLst>
                                          <p:attrName>ppt_x</p:attrName>
                                          <p:attrName>ppt_y</p:attrName>
                                        </p:attrNameLst>
                                      </p:cBhvr>
                                      <p:rCtr x="14618" y="0"/>
                                    </p:animMotion>
                                  </p:childTnLst>
                                </p:cTn>
                              </p:par>
                              <p:par>
                                <p:cTn id="19" presetID="63" presetClass="path" presetSubtype="0" accel="50000" decel="50000" fill="hold" nodeType="withEffect">
                                  <p:stCondLst>
                                    <p:cond delay="0"/>
                                  </p:stCondLst>
                                  <p:childTnLst>
                                    <p:animMotion origin="layout" path="M 3.61111E-6 -2.59259E-6 L 0.2033 -2.59259E-6 " pathEditMode="relative" rAng="0" ptsTypes="AA">
                                      <p:cBhvr>
                                        <p:cTn id="20" dur="2000" fill="hold"/>
                                        <p:tgtEl>
                                          <p:spTgt spid="6"/>
                                        </p:tgtEl>
                                        <p:attrNameLst>
                                          <p:attrName>ppt_x</p:attrName>
                                          <p:attrName>ppt_y</p:attrName>
                                        </p:attrNameLst>
                                      </p:cBhvr>
                                      <p:rCtr x="10156" y="0"/>
                                    </p:animMotion>
                                  </p:childTnLst>
                                </p:cTn>
                              </p:par>
                            </p:childTnLst>
                          </p:cTn>
                        </p:par>
                        <p:par>
                          <p:cTn id="21" fill="hold">
                            <p:stCondLst>
                              <p:cond delay="2000"/>
                            </p:stCondLst>
                            <p:childTnLst>
                              <p:par>
                                <p:cTn id="22" presetID="16" presetClass="entr" presetSubtype="42"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outHorizontal)">
                                      <p:cBhvr>
                                        <p:cTn id="24" dur="500"/>
                                        <p:tgtEl>
                                          <p:spTgt spid="47"/>
                                        </p:tgtEl>
                                      </p:cBhvr>
                                    </p:animEffect>
                                  </p:childTnLst>
                                </p:cTn>
                              </p:par>
                              <p:par>
                                <p:cTn id="25" presetID="10" presetClass="exit" presetSubtype="0" fill="hold" grpId="1" nodeType="withEffect">
                                  <p:stCondLst>
                                    <p:cond delay="0"/>
                                  </p:stCondLst>
                                  <p:childTnLst>
                                    <p:animEffect transition="out" filter="fade">
                                      <p:cBhvr>
                                        <p:cTn id="26" dur="500"/>
                                        <p:tgtEl>
                                          <p:spTgt spid="31"/>
                                        </p:tgtEl>
                                      </p:cBhvr>
                                    </p:animEffect>
                                    <p:set>
                                      <p:cBhvr>
                                        <p:cTn id="27" dur="1" fill="hold">
                                          <p:stCondLst>
                                            <p:cond delay="499"/>
                                          </p:stCondLst>
                                        </p:cTn>
                                        <p:tgtEl>
                                          <p:spTgt spid="31"/>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43"/>
                                        </p:tgtEl>
                                      </p:cBhvr>
                                    </p:animEffect>
                                    <p:set>
                                      <p:cBhvr>
                                        <p:cTn id="30" dur="1" fill="hold">
                                          <p:stCondLst>
                                            <p:cond delay="499"/>
                                          </p:stCondLst>
                                        </p:cTn>
                                        <p:tgtEl>
                                          <p:spTgt spid="43"/>
                                        </p:tgtEl>
                                        <p:attrNameLst>
                                          <p:attrName>style.visibility</p:attrName>
                                        </p:attrNameLst>
                                      </p:cBhvr>
                                      <p:to>
                                        <p:strVal val="hidden"/>
                                      </p:to>
                                    </p:se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10"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1" grpId="0" animBg="1"/>
      <p:bldP spid="31" grpId="1" animBg="1"/>
      <p:bldP spid="4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952" y="4055156"/>
            <a:ext cx="2856094" cy="2250256"/>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Issue Resolution</a:t>
            </a:r>
            <a:endParaRPr lang="en-US" dirty="0"/>
          </a:p>
        </p:txBody>
      </p:sp>
      <p:sp>
        <p:nvSpPr>
          <p:cNvPr id="11" name="Hexagon 10"/>
          <p:cNvSpPr/>
          <p:nvPr/>
        </p:nvSpPr>
        <p:spPr>
          <a:xfrm>
            <a:off x="1433666" y="2543175"/>
            <a:ext cx="6276669" cy="759641"/>
          </a:xfrm>
          <a:prstGeom prst="hexagon">
            <a:avLst>
              <a:gd name="adj" fmla="val 43887"/>
              <a:gd name="vf" fmla="val 115470"/>
            </a:avLst>
          </a:prstGeom>
          <a:solidFill>
            <a:schemeClr val="tx2">
              <a:lumMod val="75000"/>
              <a:lumOff val="2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charset="0"/>
                <a:cs typeface="Arial" charset="0"/>
              </a:rPr>
              <a:t>The </a:t>
            </a:r>
            <a:r>
              <a:rPr lang="en-US" sz="2400" b="1" dirty="0" smtClean="0">
                <a:latin typeface="Arial" charset="0"/>
                <a:cs typeface="Arial" charset="0"/>
              </a:rPr>
              <a:t>Market </a:t>
            </a:r>
            <a:r>
              <a:rPr lang="en-US" sz="2400" b="1" dirty="0">
                <a:latin typeface="Arial" charset="0"/>
                <a:cs typeface="Arial" charset="0"/>
              </a:rPr>
              <a:t>issue resolution </a:t>
            </a:r>
            <a:r>
              <a:rPr lang="en-US" sz="2400" b="1" dirty="0" smtClean="0">
                <a:latin typeface="Arial" charset="0"/>
                <a:cs typeface="Arial" charset="0"/>
              </a:rPr>
              <a:t>tool</a:t>
            </a:r>
            <a:endParaRPr lang="en-US" sz="2400" b="1" dirty="0">
              <a:latin typeface="Arial" charset="0"/>
              <a:cs typeface="Arial"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69" y="3868276"/>
            <a:ext cx="2306985" cy="2468880"/>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245" y="3868276"/>
            <a:ext cx="2306987" cy="2468880"/>
          </a:xfrm>
          <a:prstGeom prst="rect">
            <a:avLst/>
          </a:prstGeom>
          <a:effectLst>
            <a:outerShdw blurRad="50800" dist="38100" dir="2700000" algn="tl" rotWithShape="0">
              <a:prstClr val="black">
                <a:alpha val="40000"/>
              </a:prstClr>
            </a:outerShdw>
          </a:effectLst>
        </p:spPr>
      </p:pic>
      <p:sp>
        <p:nvSpPr>
          <p:cNvPr id="10" name="Text Placeholder 2"/>
          <p:cNvSpPr txBox="1">
            <a:spLocks/>
          </p:cNvSpPr>
          <p:nvPr/>
        </p:nvSpPr>
        <p:spPr>
          <a:xfrm>
            <a:off x="182880" y="914400"/>
            <a:ext cx="8649017" cy="428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4"/>
                </a:solidFill>
              </a:rPr>
              <a:t>Market Participants turn to …</a:t>
            </a:r>
          </a:p>
        </p:txBody>
      </p:sp>
      <p:sp>
        <p:nvSpPr>
          <p:cNvPr id="8" name="TextBox 7"/>
          <p:cNvSpPr txBox="1"/>
          <p:nvPr/>
        </p:nvSpPr>
        <p:spPr>
          <a:xfrm>
            <a:off x="2600916" y="1546398"/>
            <a:ext cx="3942169" cy="92333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lang="en-US" sz="5400" dirty="0" err="1" smtClean="0">
                <a:solidFill>
                  <a:schemeClr val="bg1"/>
                </a:solidFill>
                <a:latin typeface="Articulate Extrabold" panose="02000503050000020004" pitchFamily="2" charset="0"/>
              </a:rPr>
              <a:t>MarkeTrak</a:t>
            </a:r>
            <a:endParaRPr lang="en-US" sz="5400" dirty="0">
              <a:solidFill>
                <a:schemeClr val="bg1"/>
              </a:solidFill>
              <a:latin typeface="Articulate Extrabold" panose="02000503050000020004" pitchFamily="2" charset="0"/>
            </a:endParaRPr>
          </a:p>
        </p:txBody>
      </p:sp>
    </p:spTree>
    <p:custDataLst>
      <p:tags r:id="rId1"/>
    </p:custDataLst>
    <p:extLst>
      <p:ext uri="{BB962C8B-B14F-4D97-AF65-F5344CB8AC3E}">
        <p14:creationId xmlns:p14="http://schemas.microsoft.com/office/powerpoint/2010/main" val="9309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1"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42" presetClass="path" presetSubtype="0" accel="50000" decel="50000" fill="hold" grpId="0" nodeType="withEffect">
                                  <p:stCondLst>
                                    <p:cond delay="0"/>
                                  </p:stCondLst>
                                  <p:childTnLst>
                                    <p:animMotion origin="layout" path="M 0 -4.07407E-6 L 0 0.4294 " pathEditMode="relative" rAng="0" ptsTypes="AA">
                                      <p:cBhvr>
                                        <p:cTn id="22" dur="2000" spd="-100000" fill="hold"/>
                                        <p:tgtEl>
                                          <p:spTgt spid="8"/>
                                        </p:tgtEl>
                                        <p:attrNameLst>
                                          <p:attrName>ppt_x</p:attrName>
                                          <p:attrName>ppt_y</p:attrName>
                                        </p:attrNameLst>
                                      </p:cBhvr>
                                      <p:rCtr x="0" y="21458"/>
                                    </p:animMotion>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8" grpId="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 Resolution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887" y="1005840"/>
            <a:ext cx="8658225" cy="4781550"/>
          </a:xfrm>
          <a:prstGeom prst="rect">
            <a:avLst/>
          </a:prstGeom>
          <a:effectLst>
            <a:outerShdw blurRad="50800" dist="38100" dir="2700000" algn="tl" rotWithShape="0">
              <a:prstClr val="black">
                <a:alpha val="40000"/>
              </a:prstClr>
            </a:outerShdw>
          </a:effectLst>
        </p:spPr>
      </p:pic>
      <p:sp>
        <p:nvSpPr>
          <p:cNvPr id="6" name="Rectangle 5"/>
          <p:cNvSpPr/>
          <p:nvPr/>
        </p:nvSpPr>
        <p:spPr>
          <a:xfrm>
            <a:off x="3233854" y="5304672"/>
            <a:ext cx="2185433" cy="29260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8717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 Resolution</a:t>
            </a:r>
          </a:p>
        </p:txBody>
      </p:sp>
      <p:sp>
        <p:nvSpPr>
          <p:cNvPr id="4" name="Content Placeholder 2"/>
          <p:cNvSpPr txBox="1">
            <a:spLocks/>
          </p:cNvSpPr>
          <p:nvPr/>
        </p:nvSpPr>
        <p:spPr>
          <a:xfrm>
            <a:off x="548640" y="1645920"/>
            <a:ext cx="8325016" cy="17373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400" dirty="0" smtClean="0"/>
              <a:t>Facilitate resolution of issues between Market Participants</a:t>
            </a:r>
          </a:p>
          <a:p>
            <a:pPr lvl="1">
              <a:lnSpc>
                <a:spcPct val="100000"/>
              </a:lnSpc>
              <a:spcBef>
                <a:spcPts val="1200"/>
              </a:spcBef>
            </a:pPr>
            <a:r>
              <a:rPr lang="en-US" sz="2000" dirty="0" smtClean="0"/>
              <a:t>Discovery and visibility</a:t>
            </a:r>
          </a:p>
          <a:p>
            <a:pPr lvl="1">
              <a:lnSpc>
                <a:spcPct val="100000"/>
              </a:lnSpc>
              <a:spcBef>
                <a:spcPts val="0"/>
              </a:spcBef>
            </a:pPr>
            <a:r>
              <a:rPr lang="en-US" sz="2000" dirty="0" smtClean="0"/>
              <a:t>Tracking and status</a:t>
            </a:r>
          </a:p>
          <a:p>
            <a:pPr>
              <a:lnSpc>
                <a:spcPct val="100000"/>
              </a:lnSpc>
              <a:spcBef>
                <a:spcPts val="1200"/>
              </a:spcBef>
            </a:pPr>
            <a:r>
              <a:rPr lang="en-US" sz="2400" dirty="0" smtClean="0"/>
              <a:t>Enable historical reporting of issues</a:t>
            </a:r>
            <a:endParaRPr lang="en-US" sz="2400" dirty="0"/>
          </a:p>
        </p:txBody>
      </p:sp>
      <p:sp>
        <p:nvSpPr>
          <p:cNvPr id="11"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4"/>
                </a:solidFill>
              </a:rPr>
              <a:t>Goals of </a:t>
            </a:r>
            <a:r>
              <a:rPr lang="en-US" sz="2400" b="1" dirty="0" err="1">
                <a:solidFill>
                  <a:schemeClr val="accent4"/>
                </a:solidFill>
              </a:rPr>
              <a:t>MarkeTrak</a:t>
            </a:r>
            <a:endParaRPr lang="en-US" sz="2400" b="1" dirty="0">
              <a:solidFill>
                <a:schemeClr val="accent4"/>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3952" y="4055156"/>
            <a:ext cx="2856094" cy="2250256"/>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69" y="3868276"/>
            <a:ext cx="2306985" cy="2468880"/>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0245" y="3868276"/>
            <a:ext cx="2306987" cy="246888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9423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 – Issues Resolution</a:t>
            </a:r>
            <a:endParaRPr lang="en-US" dirty="0"/>
          </a:p>
        </p:txBody>
      </p:sp>
      <p:sp>
        <p:nvSpPr>
          <p:cNvPr id="16" name="Text Placeholder 4"/>
          <p:cNvSpPr>
            <a:spLocks noGrp="1"/>
          </p:cNvSpPr>
          <p:nvPr>
            <p:ph type="body" sz="quarter" idx="4294967295"/>
          </p:nvPr>
        </p:nvSpPr>
        <p:spPr>
          <a:xfrm>
            <a:off x="182880" y="914400"/>
            <a:ext cx="7574099" cy="457200"/>
          </a:xfrm>
          <a:prstGeom prst="rect">
            <a:avLst/>
          </a:prstGeom>
        </p:spPr>
        <p:txBody>
          <a:bodyPr/>
          <a:lstStyle/>
          <a:p>
            <a:pPr marL="0" indent="0">
              <a:buNone/>
            </a:pPr>
            <a:r>
              <a:rPr lang="en-US" sz="2400" b="1" dirty="0">
                <a:solidFill>
                  <a:schemeClr val="accent4"/>
                </a:solidFill>
              </a:rPr>
              <a:t>What </a:t>
            </a:r>
            <a:r>
              <a:rPr lang="en-US" sz="2400" b="1" dirty="0" smtClean="0">
                <a:solidFill>
                  <a:schemeClr val="accent4"/>
                </a:solidFill>
              </a:rPr>
              <a:t>Happened</a:t>
            </a:r>
            <a:r>
              <a:rPr lang="en-US" sz="2400" b="1" dirty="0">
                <a:solidFill>
                  <a:schemeClr val="accent4"/>
                </a:solidFill>
              </a:rPr>
              <a:t>?</a:t>
            </a:r>
          </a:p>
        </p:txBody>
      </p:sp>
      <p:sp>
        <p:nvSpPr>
          <p:cNvPr id="4" name="Content Placeholder 2"/>
          <p:cNvSpPr txBox="1">
            <a:spLocks/>
          </p:cNvSpPr>
          <p:nvPr/>
        </p:nvSpPr>
        <p:spPr>
          <a:xfrm>
            <a:off x="548641" y="1645920"/>
            <a:ext cx="3092776" cy="2188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200"/>
              </a:spcBef>
            </a:pPr>
            <a:r>
              <a:rPr lang="en-US" sz="2400" dirty="0" smtClean="0"/>
              <a:t>Customer should be with CR #1</a:t>
            </a:r>
          </a:p>
          <a:p>
            <a:pPr>
              <a:lnSpc>
                <a:spcPct val="100000"/>
              </a:lnSpc>
              <a:spcBef>
                <a:spcPts val="1200"/>
              </a:spcBef>
            </a:pPr>
            <a:r>
              <a:rPr lang="en-US" sz="2400" dirty="0" smtClean="0"/>
              <a:t>Customer is now receiving bills from CR #2</a:t>
            </a:r>
            <a:endParaRPr lang="en-US" sz="2400" dirty="0"/>
          </a:p>
        </p:txBody>
      </p:sp>
      <p:sp>
        <p:nvSpPr>
          <p:cNvPr id="7" name="Rectangle 4"/>
          <p:cNvSpPr/>
          <p:nvPr/>
        </p:nvSpPr>
        <p:spPr>
          <a:xfrm>
            <a:off x="3492863" y="5584142"/>
            <a:ext cx="5134267" cy="656265"/>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 Arrow 2"/>
          <p:cNvSpPr/>
          <p:nvPr/>
        </p:nvSpPr>
        <p:spPr>
          <a:xfrm>
            <a:off x="6333615" y="3834608"/>
            <a:ext cx="755771" cy="1531711"/>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Up Arrow 10"/>
          <p:cNvSpPr/>
          <p:nvPr/>
        </p:nvSpPr>
        <p:spPr>
          <a:xfrm>
            <a:off x="7731489" y="3812568"/>
            <a:ext cx="243912" cy="1531711"/>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Up Arrow 2"/>
          <p:cNvSpPr/>
          <p:nvPr/>
        </p:nvSpPr>
        <p:spPr>
          <a:xfrm flipH="1">
            <a:off x="5368127" y="3847675"/>
            <a:ext cx="755771" cy="1531711"/>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noFill/>
          <a:ln w="19050">
            <a:solidFill>
              <a:schemeClr val="accent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Up Arrow 13"/>
          <p:cNvSpPr/>
          <p:nvPr/>
        </p:nvSpPr>
        <p:spPr>
          <a:xfrm>
            <a:off x="4350233" y="3812568"/>
            <a:ext cx="243912" cy="1531712"/>
          </a:xfrm>
          <a:prstGeom prst="up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910" y="5296364"/>
            <a:ext cx="1204352" cy="884208"/>
          </a:xfrm>
          <a:prstGeom prst="rect">
            <a:avLst/>
          </a:prstGeom>
          <a:effec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0959" y="5296364"/>
            <a:ext cx="1204352" cy="884208"/>
          </a:xfrm>
          <a:prstGeom prst="rect">
            <a:avLst/>
          </a:prstGeom>
          <a:effec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1269" y="5296364"/>
            <a:ext cx="1204352" cy="884208"/>
          </a:xfrm>
          <a:prstGeom prst="rect">
            <a:avLst/>
          </a:prstGeom>
          <a:effectLst/>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1550" y="4419266"/>
            <a:ext cx="1794322" cy="1920240"/>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1351" y="1907292"/>
            <a:ext cx="1794322" cy="1920240"/>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9001" y="1907292"/>
            <a:ext cx="1794321" cy="192024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8569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ESIID – CR1</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1" y="1005840"/>
            <a:ext cx="8412478" cy="3207325"/>
          </a:xfrm>
          <a:prstGeom prst="rect">
            <a:avLst/>
          </a:prstGeom>
          <a:ln w="38100">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3657600"/>
            <a:ext cx="1763486" cy="1887239"/>
          </a:xfrm>
          <a:prstGeom prst="rect">
            <a:avLst/>
          </a:prstGeom>
          <a:effectLst>
            <a:outerShdw blurRad="50800" dist="38100" dir="2700000" algn="tl" rotWithShape="0">
              <a:prstClr val="black">
                <a:alpha val="40000"/>
              </a:prstClr>
            </a:outerShdw>
          </a:effectLst>
        </p:spPr>
      </p:pic>
      <p:sp>
        <p:nvSpPr>
          <p:cNvPr id="6" name="Rectangle 5"/>
          <p:cNvSpPr/>
          <p:nvPr/>
        </p:nvSpPr>
        <p:spPr>
          <a:xfrm>
            <a:off x="6540408" y="2437647"/>
            <a:ext cx="1005840" cy="29260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1691" y="4868916"/>
            <a:ext cx="219075" cy="315468"/>
          </a:xfrm>
          <a:prstGeom prst="rect">
            <a:avLst/>
          </a:prstGeom>
        </p:spPr>
      </p:pic>
    </p:spTree>
    <p:custDataLst>
      <p:tags r:id="rId1"/>
    </p:custDataLst>
    <p:extLst>
      <p:ext uri="{BB962C8B-B14F-4D97-AF65-F5344CB8AC3E}">
        <p14:creationId xmlns:p14="http://schemas.microsoft.com/office/powerpoint/2010/main" val="6558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path" presetSubtype="0" accel="50000" decel="50000" fill="hold" nodeType="clickEffect">
                                  <p:stCondLst>
                                    <p:cond delay="0"/>
                                  </p:stCondLst>
                                  <p:childTnLst>
                                    <p:animMotion origin="layout" path="M 5.55556E-7 -3.7037E-7 L -0.05799 -0.08588 C -0.07083 -0.10208 -0.07795 -0.12847 -0.07795 -0.15671 C -0.07795 -0.18819 -0.07083 -0.21505 -0.05799 -0.23125 L 5.55556E-7 -0.31574 " pathEditMode="relative" rAng="0" ptsTypes="AAAAA">
                                      <p:cBhvr>
                                        <p:cTn id="20" dur="2000" fill="hold"/>
                                        <p:tgtEl>
                                          <p:spTgt spid="7"/>
                                        </p:tgtEl>
                                        <p:attrNameLst>
                                          <p:attrName>ppt_x</p:attrName>
                                          <p:attrName>ppt_y</p:attrName>
                                        </p:attrNameLst>
                                      </p:cBhvr>
                                      <p:rCtr x="-3906" y="-15787"/>
                                    </p:animMotion>
                                  </p:childTnLst>
                                </p:cTn>
                              </p:par>
                            </p:childTnLst>
                          </p:cTn>
                        </p:par>
                        <p:par>
                          <p:cTn id="21" fill="hold">
                            <p:stCondLst>
                              <p:cond delay="2000"/>
                            </p:stCondLst>
                            <p:childTnLst>
                              <p:par>
                                <p:cTn id="22" presetID="35" presetClass="emph" presetSubtype="0" fill="hold" nodeType="afterEffect">
                                  <p:stCondLst>
                                    <p:cond delay="200"/>
                                  </p:stCondLst>
                                  <p:childTnLst>
                                    <p:anim calcmode="discrete" valueType="str">
                                      <p:cBhvr>
                                        <p:cTn id="23"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4" fill="hold">
                            <p:stCondLst>
                              <p:cond delay="3200"/>
                            </p:stCondLst>
                            <p:childTnLst>
                              <p:par>
                                <p:cTn id="25" presetID="10" presetClass="exit" presetSubtype="0" fill="hold" nodeType="afterEffect">
                                  <p:stCondLst>
                                    <p:cond delay="75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Transactions – CR1</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05840"/>
            <a:ext cx="8412480" cy="3939397"/>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3931920"/>
            <a:ext cx="1763486" cy="1887239"/>
          </a:xfrm>
          <a:prstGeom prst="rect">
            <a:avLst/>
          </a:prstGeom>
          <a:effectLst>
            <a:outerShdw blurRad="50800" dist="38100" dir="2700000" algn="tl" rotWithShape="0">
              <a:prstClr val="black">
                <a:alpha val="40000"/>
              </a:prstClr>
            </a:outerShdw>
          </a:effectLst>
        </p:spPr>
      </p:pic>
      <p:sp>
        <p:nvSpPr>
          <p:cNvPr id="5" name="Rectangle 4"/>
          <p:cNvSpPr/>
          <p:nvPr/>
        </p:nvSpPr>
        <p:spPr>
          <a:xfrm>
            <a:off x="295819" y="1570872"/>
            <a:ext cx="2304506" cy="29260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8410" y="5310997"/>
            <a:ext cx="219075" cy="315468"/>
          </a:xfrm>
          <a:prstGeom prst="rect">
            <a:avLst/>
          </a:prstGeom>
        </p:spPr>
      </p:pic>
    </p:spTree>
    <p:custDataLst>
      <p:tags r:id="rId1"/>
    </p:custDataLst>
    <p:extLst>
      <p:ext uri="{BB962C8B-B14F-4D97-AF65-F5344CB8AC3E}">
        <p14:creationId xmlns:p14="http://schemas.microsoft.com/office/powerpoint/2010/main" val="174582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6" presetClass="path" presetSubtype="0" accel="50000" decel="50000" fill="hold" nodeType="clickEffect">
                                  <p:stCondLst>
                                    <p:cond delay="0"/>
                                  </p:stCondLst>
                                  <p:childTnLst>
                                    <p:animMotion origin="layout" path="M -3.05556E-6 -3.7037E-6 L -0.64427 -0.50717 " pathEditMode="relative" rAng="0" ptsTypes="AA">
                                      <p:cBhvr>
                                        <p:cTn id="11" dur="2000" fill="hold"/>
                                        <p:tgtEl>
                                          <p:spTgt spid="4"/>
                                        </p:tgtEl>
                                        <p:attrNameLst>
                                          <p:attrName>ppt_x</p:attrName>
                                          <p:attrName>ppt_y</p:attrName>
                                        </p:attrNameLst>
                                      </p:cBhvr>
                                      <p:rCtr x="-32222" y="-25370"/>
                                    </p:animMotion>
                                  </p:childTnLst>
                                </p:cTn>
                              </p:par>
                            </p:childTnLst>
                          </p:cTn>
                        </p:par>
                        <p:par>
                          <p:cTn id="12" fill="hold">
                            <p:stCondLst>
                              <p:cond delay="2000"/>
                            </p:stCondLst>
                            <p:childTnLst>
                              <p:par>
                                <p:cTn id="13" presetID="35" presetClass="emph" presetSubtype="0" fill="hold" nodeType="afterEffect">
                                  <p:stCondLst>
                                    <p:cond delay="250"/>
                                  </p:stCondLst>
                                  <p:childTnLst>
                                    <p:anim calcmode="discrete" valueType="str">
                                      <p:cBhvr>
                                        <p:cTn id="14" dur="1000" fill="hold"/>
                                        <p:tgtEl>
                                          <p:spTgt spid="4"/>
                                        </p:tgtEl>
                                        <p:attrNameLst>
                                          <p:attrName>style.visibility</p:attrName>
                                        </p:attrNameLst>
                                      </p:cBhvr>
                                      <p:tavLst>
                                        <p:tav tm="0">
                                          <p:val>
                                            <p:strVal val="hidden"/>
                                          </p:val>
                                        </p:tav>
                                        <p:tav tm="50000">
                                          <p:val>
                                            <p:strVal val="visible"/>
                                          </p:val>
                                        </p:tav>
                                      </p:tavLst>
                                    </p:anim>
                                  </p:childTnLst>
                                </p:cTn>
                              </p:par>
                            </p:childTnLst>
                          </p:cTn>
                        </p:par>
                        <p:par>
                          <p:cTn id="15" fill="hold">
                            <p:stCondLst>
                              <p:cond delay="3250"/>
                            </p:stCondLst>
                            <p:childTnLst>
                              <p:par>
                                <p:cTn id="16" presetID="10" presetClass="exit" presetSubtype="0" fill="hold" nodeType="afterEffect">
                                  <p:stCondLst>
                                    <p:cond delay="75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Transactions – CR1</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1" y="1005840"/>
            <a:ext cx="8412478" cy="4315891"/>
          </a:xfrm>
          <a:prstGeom prst="rect">
            <a:avLst/>
          </a:prstGeom>
          <a:ln w="38100">
            <a:solidFill>
              <a:schemeClr val="bg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4378111"/>
            <a:ext cx="1763486" cy="188723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89645368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 ESIID – CR2</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05840"/>
            <a:ext cx="8412479" cy="3199112"/>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3628880"/>
            <a:ext cx="1760143" cy="1883664"/>
          </a:xfrm>
          <a:prstGeom prst="rect">
            <a:avLst/>
          </a:prstGeom>
          <a:effectLst>
            <a:outerShdw blurRad="50800" dist="38100" dir="2700000" algn="tl" rotWithShape="0">
              <a:prstClr val="black">
                <a:alpha val="40000"/>
              </a:prstClr>
            </a:outerShdw>
          </a:effectLst>
        </p:spPr>
      </p:pic>
      <p:sp>
        <p:nvSpPr>
          <p:cNvPr id="5" name="Rectangle 4"/>
          <p:cNvSpPr/>
          <p:nvPr/>
        </p:nvSpPr>
        <p:spPr>
          <a:xfrm>
            <a:off x="6549933" y="2437647"/>
            <a:ext cx="1005840" cy="29260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9933" y="4784566"/>
            <a:ext cx="219075" cy="315468"/>
          </a:xfrm>
          <a:prstGeom prst="rect">
            <a:avLst/>
          </a:prstGeom>
        </p:spPr>
      </p:pic>
    </p:spTree>
    <p:custDataLst>
      <p:tags r:id="rId1"/>
    </p:custDataLst>
    <p:extLst>
      <p:ext uri="{BB962C8B-B14F-4D97-AF65-F5344CB8AC3E}">
        <p14:creationId xmlns:p14="http://schemas.microsoft.com/office/powerpoint/2010/main" val="148080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1" presetClass="path" presetSubtype="0" accel="50000" decel="50000" fill="hold" nodeType="clickEffect">
                                  <p:stCondLst>
                                    <p:cond delay="0"/>
                                  </p:stCondLst>
                                  <p:childTnLst>
                                    <p:animMotion origin="layout" path="M 1.38889E-6 -1.85185E-6 L -0.07222 -0.08171 C -0.08889 -0.09884 -0.09757 -0.12477 -0.09757 -0.15162 C -0.09757 -0.18241 -0.08889 -0.20671 -0.07222 -0.22384 L 1.38889E-6 -0.30555 " pathEditMode="relative" rAng="0" ptsTypes="AAAAA">
                                      <p:cBhvr>
                                        <p:cTn id="20" dur="2000" fill="hold"/>
                                        <p:tgtEl>
                                          <p:spTgt spid="7"/>
                                        </p:tgtEl>
                                        <p:attrNameLst>
                                          <p:attrName>ppt_x</p:attrName>
                                          <p:attrName>ppt_y</p:attrName>
                                        </p:attrNameLst>
                                      </p:cBhvr>
                                      <p:rCtr x="-4878" y="-15278"/>
                                    </p:animMotion>
                                  </p:childTnLst>
                                </p:cTn>
                              </p:par>
                            </p:childTnLst>
                          </p:cTn>
                        </p:par>
                        <p:par>
                          <p:cTn id="21" fill="hold">
                            <p:stCondLst>
                              <p:cond delay="2000"/>
                            </p:stCondLst>
                            <p:childTnLst>
                              <p:par>
                                <p:cTn id="22" presetID="35" presetClass="emph" presetSubtype="0" fill="hold" nodeType="afterEffect">
                                  <p:stCondLst>
                                    <p:cond delay="250"/>
                                  </p:stCondLst>
                                  <p:childTnLst>
                                    <p:anim calcmode="discrete" valueType="str">
                                      <p:cBhvr>
                                        <p:cTn id="23" dur="1000" fill="hold"/>
                                        <p:tgtEl>
                                          <p:spTgt spid="7"/>
                                        </p:tgtEl>
                                        <p:attrNameLst>
                                          <p:attrName>style.visibility</p:attrName>
                                        </p:attrNameLst>
                                      </p:cBhvr>
                                      <p:tavLst>
                                        <p:tav tm="0">
                                          <p:val>
                                            <p:strVal val="hidden"/>
                                          </p:val>
                                        </p:tav>
                                        <p:tav tm="50000">
                                          <p:val>
                                            <p:strVal val="visible"/>
                                          </p:val>
                                        </p:tav>
                                      </p:tavLst>
                                    </p:anim>
                                  </p:childTnLst>
                                </p:cTn>
                              </p:par>
                            </p:childTnLst>
                          </p:cTn>
                        </p:par>
                        <p:par>
                          <p:cTn id="24" fill="hold">
                            <p:stCondLst>
                              <p:cond delay="3250"/>
                            </p:stCondLst>
                            <p:childTnLst>
                              <p:par>
                                <p:cTn id="25" presetID="10" presetClass="exit" presetSubtype="0" fill="hold" nodeType="afterEffect">
                                  <p:stCondLst>
                                    <p:cond delay="75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Transactions – CR2</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3" y="1005840"/>
            <a:ext cx="8412473" cy="3939397"/>
          </a:xfrm>
          <a:prstGeom prst="rect">
            <a:avLst/>
          </a:prstGeom>
          <a:ln w="38100">
            <a:solidFill>
              <a:schemeClr val="bg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3931920"/>
            <a:ext cx="1760143" cy="1883664"/>
          </a:xfrm>
          <a:prstGeom prst="rect">
            <a:avLst/>
          </a:prstGeom>
          <a:effectLst>
            <a:outerShdw blurRad="50800" dist="38100" dir="2700000" algn="tl" rotWithShape="0">
              <a:prstClr val="black">
                <a:alpha val="40000"/>
              </a:prstClr>
            </a:outerShdw>
          </a:effectLst>
        </p:spPr>
      </p:pic>
      <p:sp>
        <p:nvSpPr>
          <p:cNvPr id="7" name="Rectangle 6"/>
          <p:cNvSpPr/>
          <p:nvPr/>
        </p:nvSpPr>
        <p:spPr>
          <a:xfrm>
            <a:off x="295819" y="1570872"/>
            <a:ext cx="2304506" cy="29260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16710" y="5500116"/>
            <a:ext cx="219075" cy="315468"/>
          </a:xfrm>
          <a:prstGeom prst="rect">
            <a:avLst/>
          </a:prstGeom>
        </p:spPr>
      </p:pic>
    </p:spTree>
    <p:custDataLst>
      <p:tags r:id="rId1"/>
    </p:custDataLst>
    <p:extLst>
      <p:ext uri="{BB962C8B-B14F-4D97-AF65-F5344CB8AC3E}">
        <p14:creationId xmlns:p14="http://schemas.microsoft.com/office/powerpoint/2010/main" val="339439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44444E-6 -2.22222E-6 L -0.70591 -0.53472 " pathEditMode="relative" rAng="0" ptsTypes="AA">
                                      <p:cBhvr>
                                        <p:cTn id="6" dur="2000" fill="hold"/>
                                        <p:tgtEl>
                                          <p:spTgt spid="8"/>
                                        </p:tgtEl>
                                        <p:attrNameLst>
                                          <p:attrName>ppt_x</p:attrName>
                                          <p:attrName>ppt_y</p:attrName>
                                        </p:attrNameLst>
                                      </p:cBhvr>
                                      <p:rCtr x="-35903" y="-25671"/>
                                    </p:animMotion>
                                  </p:childTnLst>
                                </p:cTn>
                              </p:par>
                            </p:childTnLst>
                          </p:cTn>
                        </p:par>
                        <p:par>
                          <p:cTn id="7" fill="hold">
                            <p:stCondLst>
                              <p:cond delay="2000"/>
                            </p:stCondLst>
                            <p:childTnLst>
                              <p:par>
                                <p:cTn id="8" presetID="35" presetClass="emph" presetSubtype="0" fill="hold" nodeType="afterEffect">
                                  <p:stCondLst>
                                    <p:cond delay="250"/>
                                  </p:stCondLst>
                                  <p:childTnLst>
                                    <p:anim calcmode="discrete" valueType="str">
                                      <p:cBhvr>
                                        <p:cTn id="9" dur="1000" fill="hold"/>
                                        <p:tgtEl>
                                          <p:spTgt spid="8"/>
                                        </p:tgtEl>
                                        <p:attrNameLst>
                                          <p:attrName>style.visibility</p:attrName>
                                        </p:attrNameLst>
                                      </p:cBhvr>
                                      <p:tavLst>
                                        <p:tav tm="0">
                                          <p:val>
                                            <p:strVal val="hidden"/>
                                          </p:val>
                                        </p:tav>
                                        <p:tav tm="50000">
                                          <p:val>
                                            <p:strVal val="visible"/>
                                          </p:val>
                                        </p:tav>
                                      </p:tavLst>
                                    </p:anim>
                                  </p:childTnLst>
                                </p:cTn>
                              </p:par>
                            </p:childTnLst>
                          </p:cTn>
                        </p:par>
                        <p:par>
                          <p:cTn id="10" fill="hold">
                            <p:stCondLst>
                              <p:cond delay="3250"/>
                            </p:stCondLst>
                            <p:childTnLst>
                              <p:par>
                                <p:cTn id="11" presetID="10" presetClass="exit" presetSubtype="0" fill="hold" nodeType="afterEffect">
                                  <p:stCondLst>
                                    <p:cond delay="75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 Transactions – CR2</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 y="1005840"/>
            <a:ext cx="7863839" cy="5294384"/>
          </a:xfrm>
          <a:prstGeom prst="rect">
            <a:avLst/>
          </a:prstGeom>
          <a:ln w="38100">
            <a:solidFill>
              <a:schemeClr val="bg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4872441"/>
            <a:ext cx="1760143" cy="188366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600910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Participants</a:t>
            </a:r>
            <a:endParaRPr lang="en-US" dirty="0"/>
          </a:p>
        </p:txBody>
      </p:sp>
      <p:grpSp>
        <p:nvGrpSpPr>
          <p:cNvPr id="3" name="Group 2"/>
          <p:cNvGrpSpPr/>
          <p:nvPr/>
        </p:nvGrpSpPr>
        <p:grpSpPr>
          <a:xfrm>
            <a:off x="838736" y="3784348"/>
            <a:ext cx="2379964" cy="2435415"/>
            <a:chOff x="503447" y="3784348"/>
            <a:chExt cx="2379964" cy="2435415"/>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421" y="3784348"/>
              <a:ext cx="1580016" cy="1690896"/>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503447" y="5573432"/>
              <a:ext cx="2379964" cy="646331"/>
            </a:xfrm>
            <a:prstGeom prst="rect">
              <a:avLst/>
            </a:prstGeom>
            <a:noFill/>
          </p:spPr>
          <p:txBody>
            <a:bodyPr wrap="square" rtlCol="0">
              <a:spAutoFit/>
            </a:bodyPr>
            <a:lstStyle/>
            <a:p>
              <a:pPr algn="ctr"/>
              <a:r>
                <a:rPr lang="en-US" dirty="0" smtClean="0">
                  <a:solidFill>
                    <a:schemeClr val="bg1"/>
                  </a:solidFill>
                </a:rPr>
                <a:t>Qualified</a:t>
              </a:r>
            </a:p>
            <a:p>
              <a:pPr algn="ctr"/>
              <a:r>
                <a:rPr lang="en-US" dirty="0" smtClean="0">
                  <a:solidFill>
                    <a:schemeClr val="bg1"/>
                  </a:solidFill>
                </a:rPr>
                <a:t>Scheduling Entity</a:t>
              </a:r>
              <a:endParaRPr lang="en-US" dirty="0">
                <a:solidFill>
                  <a:schemeClr val="bg1"/>
                </a:solidFill>
              </a:endParaRPr>
            </a:p>
          </p:txBody>
        </p:sp>
      </p:grpSp>
      <p:grpSp>
        <p:nvGrpSpPr>
          <p:cNvPr id="14" name="Group 13"/>
          <p:cNvGrpSpPr/>
          <p:nvPr/>
        </p:nvGrpSpPr>
        <p:grpSpPr>
          <a:xfrm>
            <a:off x="4026049" y="3796501"/>
            <a:ext cx="1806159" cy="2423262"/>
            <a:chOff x="3405716" y="3796501"/>
            <a:chExt cx="1806159" cy="2423262"/>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8786" y="3796501"/>
              <a:ext cx="1580019" cy="1690897"/>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3405716" y="5573432"/>
              <a:ext cx="1806159" cy="646331"/>
            </a:xfrm>
            <a:prstGeom prst="rect">
              <a:avLst/>
            </a:prstGeom>
            <a:noFill/>
          </p:spPr>
          <p:txBody>
            <a:bodyPr wrap="square" rtlCol="0">
              <a:spAutoFit/>
            </a:bodyPr>
            <a:lstStyle/>
            <a:p>
              <a:pPr algn="ctr"/>
              <a:r>
                <a:rPr lang="en-US" dirty="0" smtClean="0">
                  <a:solidFill>
                    <a:schemeClr val="bg1"/>
                  </a:solidFill>
                </a:rPr>
                <a:t>Load Serving Entity</a:t>
              </a:r>
              <a:endParaRPr lang="en-US" dirty="0">
                <a:solidFill>
                  <a:schemeClr val="bg1"/>
                </a:solidFill>
              </a:endParaRPr>
            </a:p>
          </p:txBody>
        </p:sp>
      </p:grpSp>
      <p:grpSp>
        <p:nvGrpSpPr>
          <p:cNvPr id="15" name="Group 14"/>
          <p:cNvGrpSpPr/>
          <p:nvPr/>
        </p:nvGrpSpPr>
        <p:grpSpPr>
          <a:xfrm>
            <a:off x="6639557" y="3796501"/>
            <a:ext cx="1665707" cy="2435417"/>
            <a:chOff x="6304268" y="3796501"/>
            <a:chExt cx="1665707" cy="2435417"/>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7112" y="3796501"/>
              <a:ext cx="1580019" cy="1690897"/>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6304268" y="5585587"/>
              <a:ext cx="1665707" cy="646331"/>
            </a:xfrm>
            <a:prstGeom prst="rect">
              <a:avLst/>
            </a:prstGeom>
            <a:noFill/>
          </p:spPr>
          <p:txBody>
            <a:bodyPr wrap="square" rtlCol="0">
              <a:spAutoFit/>
            </a:bodyPr>
            <a:lstStyle/>
            <a:p>
              <a:pPr algn="ctr"/>
              <a:r>
                <a:rPr lang="en-US" dirty="0" smtClean="0">
                  <a:solidFill>
                    <a:schemeClr val="bg1"/>
                  </a:solidFill>
                </a:rPr>
                <a:t>Competitive Retailer</a:t>
              </a:r>
              <a:endParaRPr lang="en-US" dirty="0">
                <a:solidFill>
                  <a:schemeClr val="bg1"/>
                </a:solidFill>
              </a:endParaRPr>
            </a:p>
          </p:txBody>
        </p:sp>
      </p:grpSp>
      <p:grpSp>
        <p:nvGrpSpPr>
          <p:cNvPr id="18" name="Group 17"/>
          <p:cNvGrpSpPr/>
          <p:nvPr/>
        </p:nvGrpSpPr>
        <p:grpSpPr>
          <a:xfrm>
            <a:off x="4842814" y="1107137"/>
            <a:ext cx="2528376" cy="2437831"/>
            <a:chOff x="4540711" y="819756"/>
            <a:chExt cx="2528376" cy="2437831"/>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14543" y="819756"/>
              <a:ext cx="1580712" cy="1691640"/>
            </a:xfrm>
            <a:prstGeom prst="rect">
              <a:avLst/>
            </a:prstGeom>
            <a:effectLst>
              <a:outerShdw blurRad="50800" dist="38100" dir="2700000" algn="tl" rotWithShape="0">
                <a:prstClr val="black">
                  <a:alpha val="40000"/>
                </a:prstClr>
              </a:outerShdw>
            </a:effectLst>
          </p:spPr>
        </p:pic>
        <p:sp>
          <p:nvSpPr>
            <p:cNvPr id="10" name="TextBox 9"/>
            <p:cNvSpPr txBox="1"/>
            <p:nvPr/>
          </p:nvSpPr>
          <p:spPr>
            <a:xfrm>
              <a:off x="4540711" y="2611256"/>
              <a:ext cx="2528376" cy="646331"/>
            </a:xfrm>
            <a:prstGeom prst="rect">
              <a:avLst/>
            </a:prstGeom>
            <a:noFill/>
          </p:spPr>
          <p:txBody>
            <a:bodyPr wrap="square" rtlCol="0">
              <a:spAutoFit/>
            </a:bodyPr>
            <a:lstStyle/>
            <a:p>
              <a:pPr algn="ctr"/>
              <a:r>
                <a:rPr lang="en-US" dirty="0" smtClean="0">
                  <a:solidFill>
                    <a:schemeClr val="bg1"/>
                  </a:solidFill>
                </a:rPr>
                <a:t>Electric Reliability Council of Texas</a:t>
              </a:r>
              <a:endParaRPr lang="en-US" dirty="0">
                <a:solidFill>
                  <a:schemeClr val="bg1"/>
                </a:solidFill>
              </a:endParaRPr>
            </a:p>
          </p:txBody>
        </p:sp>
      </p:grpSp>
      <p:grpSp>
        <p:nvGrpSpPr>
          <p:cNvPr id="17" name="Group 16"/>
          <p:cNvGrpSpPr/>
          <p:nvPr/>
        </p:nvGrpSpPr>
        <p:grpSpPr>
          <a:xfrm>
            <a:off x="1772811" y="1167077"/>
            <a:ext cx="2642436" cy="2377891"/>
            <a:chOff x="1470708" y="879696"/>
            <a:chExt cx="2642436" cy="2377891"/>
          </a:xfrm>
        </p:grpSpPr>
        <p:sp>
          <p:nvSpPr>
            <p:cNvPr id="9" name="TextBox 8"/>
            <p:cNvSpPr txBox="1"/>
            <p:nvPr/>
          </p:nvSpPr>
          <p:spPr>
            <a:xfrm>
              <a:off x="1470708" y="2611256"/>
              <a:ext cx="2642436" cy="646331"/>
            </a:xfrm>
            <a:prstGeom prst="rect">
              <a:avLst/>
            </a:prstGeom>
            <a:noFill/>
          </p:spPr>
          <p:txBody>
            <a:bodyPr wrap="square" rtlCol="0">
              <a:spAutoFit/>
            </a:bodyPr>
            <a:lstStyle/>
            <a:p>
              <a:pPr algn="ctr"/>
              <a:r>
                <a:rPr lang="en-US" dirty="0" smtClean="0">
                  <a:solidFill>
                    <a:schemeClr val="bg1"/>
                  </a:solidFill>
                </a:rPr>
                <a:t>Public Utility Commission of Texas</a:t>
              </a:r>
              <a:endParaRPr lang="en-US" dirty="0">
                <a:solidFill>
                  <a:schemeClr val="bg1"/>
                </a:solidFill>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5521" y="879696"/>
              <a:ext cx="2032811" cy="1571760"/>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9343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Clues</a:t>
            </a:r>
            <a:endParaRPr lang="en-US" dirty="0"/>
          </a:p>
        </p:txBody>
      </p:sp>
      <p:pic>
        <p:nvPicPr>
          <p:cNvPr id="24" name="Picture 23"/>
          <p:cNvPicPr>
            <a:picLocks noChangeAspect="1"/>
          </p:cNvPicPr>
          <p:nvPr/>
        </p:nvPicPr>
        <p:blipFill rotWithShape="1">
          <a:blip r:embed="rId4">
            <a:duotone>
              <a:prstClr val="black"/>
              <a:schemeClr val="tx1">
                <a:lumMod val="50000"/>
                <a:tint val="45000"/>
                <a:satMod val="400000"/>
              </a:schemeClr>
            </a:duotone>
            <a:extLst>
              <a:ext uri="{28A0092B-C50C-407E-A947-70E740481C1C}">
                <a14:useLocalDpi xmlns:a14="http://schemas.microsoft.com/office/drawing/2010/main" val="0"/>
              </a:ext>
            </a:extLst>
          </a:blip>
          <a:srcRect b="43588"/>
          <a:stretch/>
        </p:blipFill>
        <p:spPr>
          <a:xfrm flipH="1">
            <a:off x="5445008" y="5324911"/>
            <a:ext cx="2028825" cy="1847414"/>
          </a:xfrm>
          <a:prstGeom prst="rect">
            <a:avLst/>
          </a:prstGeom>
        </p:spPr>
      </p:pic>
      <p:grpSp>
        <p:nvGrpSpPr>
          <p:cNvPr id="34" name="Group 33"/>
          <p:cNvGrpSpPr/>
          <p:nvPr/>
        </p:nvGrpSpPr>
        <p:grpSpPr>
          <a:xfrm>
            <a:off x="835711" y="995558"/>
            <a:ext cx="7472579" cy="640080"/>
            <a:chOff x="835711" y="995558"/>
            <a:chExt cx="7472579" cy="640080"/>
          </a:xfrm>
        </p:grpSpPr>
        <p:sp>
          <p:nvSpPr>
            <p:cNvPr id="7" name="Rectangle 6"/>
            <p:cNvSpPr/>
            <p:nvPr/>
          </p:nvSpPr>
          <p:spPr>
            <a:xfrm>
              <a:off x="1175970" y="1035563"/>
              <a:ext cx="7132320" cy="56007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b="1" dirty="0">
                  <a:solidFill>
                    <a:schemeClr val="accent1"/>
                  </a:solidFill>
                </a:rPr>
                <a:t>Customer didn’t initiate the switch</a:t>
              </a:r>
            </a:p>
          </p:txBody>
        </p:sp>
        <p:sp>
          <p:nvSpPr>
            <p:cNvPr id="8" name="Oval 7"/>
            <p:cNvSpPr>
              <a:spLocks noChangeAspect="1"/>
            </p:cNvSpPr>
            <p:nvPr/>
          </p:nvSpPr>
          <p:spPr>
            <a:xfrm>
              <a:off x="835711" y="995558"/>
              <a:ext cx="640080" cy="640080"/>
            </a:xfrm>
            <a:prstGeom prst="ellipse">
              <a:avLst/>
            </a:prstGeom>
            <a:solidFill>
              <a:schemeClr val="accent1"/>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955161" y="1125551"/>
              <a:ext cx="365760" cy="365760"/>
            </a:xfrm>
            <a:prstGeom prst="rect">
              <a:avLst/>
            </a:prstGeom>
          </p:spPr>
        </p:pic>
      </p:grpSp>
      <p:grpSp>
        <p:nvGrpSpPr>
          <p:cNvPr id="35" name="Group 34"/>
          <p:cNvGrpSpPr/>
          <p:nvPr/>
        </p:nvGrpSpPr>
        <p:grpSpPr>
          <a:xfrm>
            <a:off x="835710" y="1857987"/>
            <a:ext cx="7472580" cy="640080"/>
            <a:chOff x="835710" y="1857987"/>
            <a:chExt cx="7472580" cy="640080"/>
          </a:xfrm>
        </p:grpSpPr>
        <p:sp>
          <p:nvSpPr>
            <p:cNvPr id="15" name="Rectangle 14"/>
            <p:cNvSpPr/>
            <p:nvPr/>
          </p:nvSpPr>
          <p:spPr>
            <a:xfrm>
              <a:off x="1175970" y="1897992"/>
              <a:ext cx="7132320" cy="56007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b="1" dirty="0">
                  <a:solidFill>
                    <a:schemeClr val="accent1"/>
                  </a:solidFill>
                </a:rPr>
                <a:t>CR1 sees they are not </a:t>
              </a:r>
              <a:r>
                <a:rPr lang="en-US" sz="2400" b="1" dirty="0" smtClean="0">
                  <a:solidFill>
                    <a:schemeClr val="accent1"/>
                  </a:solidFill>
                </a:rPr>
                <a:t>REP </a:t>
              </a:r>
              <a:r>
                <a:rPr lang="en-US" sz="2400" b="1" dirty="0">
                  <a:solidFill>
                    <a:schemeClr val="accent1"/>
                  </a:solidFill>
                </a:rPr>
                <a:t>of Record</a:t>
              </a:r>
            </a:p>
          </p:txBody>
        </p:sp>
        <p:sp>
          <p:nvSpPr>
            <p:cNvPr id="16" name="Oval 15"/>
            <p:cNvSpPr/>
            <p:nvPr/>
          </p:nvSpPr>
          <p:spPr>
            <a:xfrm>
              <a:off x="835710" y="1857987"/>
              <a:ext cx="640080" cy="640080"/>
            </a:xfrm>
            <a:prstGeom prst="ellipse">
              <a:avLst/>
            </a:prstGeom>
            <a:solidFill>
              <a:schemeClr val="accent1"/>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955161" y="1995147"/>
              <a:ext cx="365760" cy="365760"/>
            </a:xfrm>
            <a:prstGeom prst="rect">
              <a:avLst/>
            </a:prstGeom>
          </p:spPr>
        </p:pic>
      </p:grpSp>
      <p:grpSp>
        <p:nvGrpSpPr>
          <p:cNvPr id="36" name="Group 35"/>
          <p:cNvGrpSpPr/>
          <p:nvPr/>
        </p:nvGrpSpPr>
        <p:grpSpPr>
          <a:xfrm>
            <a:off x="835710" y="2720416"/>
            <a:ext cx="7472580" cy="640080"/>
            <a:chOff x="835710" y="2720416"/>
            <a:chExt cx="7472580" cy="640080"/>
          </a:xfrm>
        </p:grpSpPr>
        <p:sp>
          <p:nvSpPr>
            <p:cNvPr id="11" name="Rectangle 10"/>
            <p:cNvSpPr/>
            <p:nvPr/>
          </p:nvSpPr>
          <p:spPr>
            <a:xfrm>
              <a:off x="1175970" y="2760421"/>
              <a:ext cx="7132320" cy="56007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b="1" dirty="0">
                  <a:solidFill>
                    <a:schemeClr val="accent1"/>
                  </a:solidFill>
                </a:rPr>
                <a:t>CR1 doesn’t know </a:t>
              </a:r>
              <a:r>
                <a:rPr lang="en-US" sz="2400" b="1" dirty="0" smtClean="0">
                  <a:solidFill>
                    <a:schemeClr val="accent1"/>
                  </a:solidFill>
                </a:rPr>
                <a:t>who the other REP is</a:t>
              </a:r>
              <a:endParaRPr lang="en-US" sz="2400" b="1" dirty="0">
                <a:solidFill>
                  <a:schemeClr val="accent1"/>
                </a:solidFill>
              </a:endParaRPr>
            </a:p>
          </p:txBody>
        </p:sp>
        <p:sp>
          <p:nvSpPr>
            <p:cNvPr id="12" name="Oval 11"/>
            <p:cNvSpPr/>
            <p:nvPr/>
          </p:nvSpPr>
          <p:spPr>
            <a:xfrm>
              <a:off x="835710" y="2720416"/>
              <a:ext cx="640080" cy="640080"/>
            </a:xfrm>
            <a:prstGeom prst="ellipse">
              <a:avLst/>
            </a:prstGeom>
            <a:solidFill>
              <a:schemeClr val="accent1"/>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955161" y="2853545"/>
              <a:ext cx="365760" cy="365760"/>
            </a:xfrm>
            <a:prstGeom prst="rect">
              <a:avLst/>
            </a:prstGeom>
          </p:spPr>
        </p:pic>
      </p:grpSp>
      <p:grpSp>
        <p:nvGrpSpPr>
          <p:cNvPr id="37" name="Group 36"/>
          <p:cNvGrpSpPr/>
          <p:nvPr/>
        </p:nvGrpSpPr>
        <p:grpSpPr>
          <a:xfrm>
            <a:off x="835710" y="3582845"/>
            <a:ext cx="7472580" cy="640081"/>
            <a:chOff x="835710" y="3582845"/>
            <a:chExt cx="7472580" cy="640081"/>
          </a:xfrm>
        </p:grpSpPr>
        <p:sp>
          <p:nvSpPr>
            <p:cNvPr id="19" name="Rectangle 18"/>
            <p:cNvSpPr>
              <a:spLocks/>
            </p:cNvSpPr>
            <p:nvPr/>
          </p:nvSpPr>
          <p:spPr>
            <a:xfrm>
              <a:off x="1175970" y="3622850"/>
              <a:ext cx="7132320" cy="557784"/>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b="1" dirty="0">
                  <a:solidFill>
                    <a:schemeClr val="accent1"/>
                  </a:solidFill>
                </a:rPr>
                <a:t>CR2 sees they are </a:t>
              </a:r>
              <a:r>
                <a:rPr lang="en-US" sz="2400" b="1" dirty="0" smtClean="0">
                  <a:solidFill>
                    <a:schemeClr val="accent1"/>
                  </a:solidFill>
                </a:rPr>
                <a:t>REP </a:t>
              </a:r>
              <a:r>
                <a:rPr lang="en-US" sz="2400" b="1" dirty="0">
                  <a:solidFill>
                    <a:schemeClr val="accent1"/>
                  </a:solidFill>
                </a:rPr>
                <a:t>of Record</a:t>
              </a:r>
            </a:p>
          </p:txBody>
        </p:sp>
        <p:sp>
          <p:nvSpPr>
            <p:cNvPr id="20" name="Oval 19"/>
            <p:cNvSpPr/>
            <p:nvPr/>
          </p:nvSpPr>
          <p:spPr>
            <a:xfrm>
              <a:off x="835710" y="3582845"/>
              <a:ext cx="640080" cy="640081"/>
            </a:xfrm>
            <a:prstGeom prst="ellipse">
              <a:avLst/>
            </a:prstGeom>
            <a:solidFill>
              <a:schemeClr val="accent1"/>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955161" y="3718862"/>
              <a:ext cx="365760" cy="365760"/>
            </a:xfrm>
            <a:prstGeom prst="rect">
              <a:avLst/>
            </a:prstGeom>
          </p:spPr>
        </p:pic>
      </p:grpSp>
      <p:grpSp>
        <p:nvGrpSpPr>
          <p:cNvPr id="38" name="Group 37"/>
          <p:cNvGrpSpPr/>
          <p:nvPr/>
        </p:nvGrpSpPr>
        <p:grpSpPr>
          <a:xfrm>
            <a:off x="835711" y="4445275"/>
            <a:ext cx="7472579" cy="640080"/>
            <a:chOff x="835711" y="4445275"/>
            <a:chExt cx="7472579" cy="640080"/>
          </a:xfrm>
        </p:grpSpPr>
        <p:sp>
          <p:nvSpPr>
            <p:cNvPr id="22" name="Rectangle 21"/>
            <p:cNvSpPr/>
            <p:nvPr/>
          </p:nvSpPr>
          <p:spPr>
            <a:xfrm>
              <a:off x="1175970" y="4485280"/>
              <a:ext cx="7132320" cy="56007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400" b="1" dirty="0" smtClean="0">
                  <a:solidFill>
                    <a:schemeClr val="accent1"/>
                  </a:solidFill>
                </a:rPr>
                <a:t>CR2 submitted switch for Aug 28, 2019</a:t>
              </a:r>
              <a:endParaRPr lang="en-US" sz="2400" b="1" dirty="0">
                <a:solidFill>
                  <a:schemeClr val="accent1"/>
                </a:solidFill>
              </a:endParaRPr>
            </a:p>
          </p:txBody>
        </p:sp>
        <p:sp>
          <p:nvSpPr>
            <p:cNvPr id="23" name="Oval 22"/>
            <p:cNvSpPr/>
            <p:nvPr/>
          </p:nvSpPr>
          <p:spPr>
            <a:xfrm>
              <a:off x="835711" y="4445275"/>
              <a:ext cx="640080" cy="640080"/>
            </a:xfrm>
            <a:prstGeom prst="ellipse">
              <a:avLst/>
            </a:prstGeom>
            <a:solidFill>
              <a:schemeClr val="accent1"/>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955161" y="4582435"/>
              <a:ext cx="365760" cy="365760"/>
            </a:xfrm>
            <a:prstGeom prst="rect">
              <a:avLst/>
            </a:prstGeom>
          </p:spPr>
        </p:pic>
      </p:grpSp>
      <p:sp>
        <p:nvSpPr>
          <p:cNvPr id="4" name="Rectangle 3"/>
          <p:cNvSpPr/>
          <p:nvPr/>
        </p:nvSpPr>
        <p:spPr>
          <a:xfrm>
            <a:off x="1595241" y="1113899"/>
            <a:ext cx="6531120" cy="365760"/>
          </a:xfrm>
          <a:prstGeom prst="rect">
            <a:avLst/>
          </a:prstGeom>
          <a:solidFill>
            <a:srgbClr val="C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595241" y="2040599"/>
            <a:ext cx="6531120" cy="365760"/>
          </a:xfrm>
          <a:prstGeom prst="rect">
            <a:avLst/>
          </a:prstGeom>
          <a:solidFill>
            <a:srgbClr val="C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626480" y="2872623"/>
            <a:ext cx="6531120" cy="365760"/>
          </a:xfrm>
          <a:prstGeom prst="rect">
            <a:avLst/>
          </a:prstGeom>
          <a:solidFill>
            <a:srgbClr val="C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26480" y="3748474"/>
            <a:ext cx="6531120" cy="365760"/>
          </a:xfrm>
          <a:prstGeom prst="rect">
            <a:avLst/>
          </a:prstGeom>
          <a:solidFill>
            <a:srgbClr val="C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1626480" y="4582435"/>
            <a:ext cx="6531120" cy="365760"/>
          </a:xfrm>
          <a:prstGeom prst="rect">
            <a:avLst/>
          </a:prstGeom>
          <a:solidFill>
            <a:srgbClr val="C1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2224254" y="5485616"/>
            <a:ext cx="3220754" cy="954107"/>
          </a:xfrm>
          <a:prstGeom prst="rect">
            <a:avLst/>
          </a:prstGeom>
          <a:noFill/>
        </p:spPr>
        <p:txBody>
          <a:bodyPr wrap="none" rtlCol="0">
            <a:spAutoFit/>
          </a:bodyPr>
          <a:lstStyle/>
          <a:p>
            <a:pPr algn="ctr"/>
            <a:r>
              <a:rPr lang="en-US" sz="2800" b="1" dirty="0" smtClean="0">
                <a:solidFill>
                  <a:schemeClr val="accent4"/>
                </a:solidFill>
              </a:rPr>
              <a:t> What Happened?</a:t>
            </a:r>
            <a:endParaRPr lang="en-US" sz="2800" b="1" dirty="0">
              <a:solidFill>
                <a:schemeClr val="accent4"/>
              </a:solidFill>
            </a:endParaRPr>
          </a:p>
          <a:p>
            <a:pPr algn="ctr"/>
            <a:r>
              <a:rPr lang="en-US" sz="2800" b="1" dirty="0" smtClean="0">
                <a:solidFill>
                  <a:schemeClr val="accent4"/>
                </a:solidFill>
              </a:rPr>
              <a:t>How Is It Fixed</a:t>
            </a:r>
            <a:r>
              <a:rPr lang="en-US" sz="2800" b="1" dirty="0">
                <a:solidFill>
                  <a:schemeClr val="accent4"/>
                </a:solidFill>
              </a:rPr>
              <a:t>?</a:t>
            </a:r>
          </a:p>
        </p:txBody>
      </p:sp>
    </p:spTree>
    <p:custDataLst>
      <p:tags r:id="rId1"/>
    </p:custDataLst>
    <p:extLst>
      <p:ext uri="{BB962C8B-B14F-4D97-AF65-F5344CB8AC3E}">
        <p14:creationId xmlns:p14="http://schemas.microsoft.com/office/powerpoint/2010/main" val="3770951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left)">
                                      <p:cBhvr>
                                        <p:cTn id="29" dur="500"/>
                                        <p:tgtEl>
                                          <p:spTgt spid="3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wipe(left)">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xEl>
                                              <p:pRg st="0" end="0"/>
                                            </p:txEl>
                                          </p:spTgt>
                                        </p:tgtEl>
                                        <p:attrNameLst>
                                          <p:attrName>style.visibility</p:attrName>
                                        </p:attrNameLst>
                                      </p:cBhvr>
                                      <p:to>
                                        <p:strVal val="visible"/>
                                      </p:to>
                                    </p:set>
                                    <p:animEffect transition="in" filter="fade">
                                      <p:cBhvr>
                                        <p:cTn id="47" dur="500"/>
                                        <p:tgtEl>
                                          <p:spTgt spid="41">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1">
                                            <p:txEl>
                                              <p:pRg st="1" end="1"/>
                                            </p:txEl>
                                          </p:spTgt>
                                        </p:tgtEl>
                                        <p:attrNameLst>
                                          <p:attrName>style.visibility</p:attrName>
                                        </p:attrNameLst>
                                      </p:cBhvr>
                                      <p:to>
                                        <p:strVal val="visible"/>
                                      </p:to>
                                    </p:set>
                                    <p:animEffect transition="in" filter="fade">
                                      <p:cBhvr>
                                        <p:cTn id="50"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P spid="28" grpId="0" animBg="1"/>
      <p:bldP spid="39" grpId="0" animBg="1"/>
      <p:bldP spid="4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MarkeTrak</a:t>
            </a:r>
            <a:r>
              <a:rPr lang="en-US" dirty="0" smtClean="0"/>
              <a:t> </a:t>
            </a:r>
            <a:r>
              <a:rPr lang="en-US" dirty="0"/>
              <a:t>Issue Submission – CR2</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35" y="1005840"/>
            <a:ext cx="8067675" cy="5168705"/>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9723" y="4815291"/>
            <a:ext cx="1760143" cy="1883664"/>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0905" y="4815291"/>
            <a:ext cx="1763486" cy="1887239"/>
          </a:xfrm>
          <a:prstGeom prst="rect">
            <a:avLst/>
          </a:prstGeom>
          <a:effectLst>
            <a:outerShdw blurRad="50800" dist="38100" dir="2700000" algn="tl" rotWithShape="0">
              <a:prstClr val="black">
                <a:alpha val="40000"/>
              </a:prstClr>
            </a:outerShdw>
          </a:effectLst>
        </p:spPr>
      </p:pic>
      <p:sp>
        <p:nvSpPr>
          <p:cNvPr id="7" name="Rectangle 6"/>
          <p:cNvSpPr/>
          <p:nvPr/>
        </p:nvSpPr>
        <p:spPr>
          <a:xfrm>
            <a:off x="2472554" y="5047497"/>
            <a:ext cx="1920240" cy="111556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21"/>
          <p:cNvSpPr>
            <a:spLocks noChangeArrowheads="1"/>
          </p:cNvSpPr>
          <p:nvPr/>
        </p:nvSpPr>
        <p:spPr bwMode="auto">
          <a:xfrm>
            <a:off x="5060905" y="3026980"/>
            <a:ext cx="2922025" cy="1005090"/>
          </a:xfrm>
          <a:prstGeom prst="roundRect">
            <a:avLst>
              <a:gd name="adj" fmla="val 24959"/>
            </a:avLst>
          </a:prstGeom>
          <a:gradFill>
            <a:gsLst>
              <a:gs pos="0">
                <a:schemeClr val="bg1">
                  <a:lumMod val="95000"/>
                </a:schemeClr>
              </a:gs>
              <a:gs pos="100000">
                <a:schemeClr val="tx1">
                  <a:lumMod val="40000"/>
                  <a:lumOff val="60000"/>
                </a:schemeClr>
              </a:gs>
            </a:gsLst>
          </a:gradFill>
          <a:ln w="15875">
            <a:solidFill>
              <a:schemeClr val="tx1"/>
            </a:solidFill>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182880" tIns="182880" rIns="182880" bIns="182880" anchor="ctr">
            <a:noAutofit/>
          </a:bodyPr>
          <a:lstStyle/>
          <a:p>
            <a:pPr algn="ctr">
              <a:defRPr/>
            </a:pPr>
            <a:r>
              <a:rPr lang="en-US" sz="2000" dirty="0" smtClean="0">
                <a:solidFill>
                  <a:schemeClr val="tx1">
                    <a:lumMod val="75000"/>
                  </a:schemeClr>
                </a:solidFill>
              </a:rPr>
              <a:t>See ERCOT courses on </a:t>
            </a:r>
            <a:r>
              <a:rPr lang="en-US" sz="2000" dirty="0" err="1" smtClean="0">
                <a:solidFill>
                  <a:schemeClr val="tx1">
                    <a:lumMod val="75000"/>
                  </a:schemeClr>
                </a:solidFill>
              </a:rPr>
              <a:t>MarkeTrak</a:t>
            </a:r>
            <a:endParaRPr lang="en-US" sz="2000" dirty="0">
              <a:solidFill>
                <a:schemeClr val="tx1">
                  <a:lumMod val="75000"/>
                </a:schemeClr>
              </a:solidFill>
            </a:endParaRPr>
          </a:p>
        </p:txBody>
      </p:sp>
    </p:spTree>
    <p:custDataLst>
      <p:tags r:id="rId1"/>
    </p:custDataLst>
    <p:extLst>
      <p:ext uri="{BB962C8B-B14F-4D97-AF65-F5344CB8AC3E}">
        <p14:creationId xmlns:p14="http://schemas.microsoft.com/office/powerpoint/2010/main" val="187719163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nSpc>
                <a:spcPct val="100000"/>
              </a:lnSpc>
              <a:spcBef>
                <a:spcPts val="600"/>
              </a:spcBef>
            </a:pPr>
            <a:r>
              <a:rPr lang="en-US" dirty="0"/>
              <a:t>Course Conclusion</a:t>
            </a:r>
          </a:p>
        </p:txBody>
      </p:sp>
    </p:spTree>
    <p:custDataLst>
      <p:tags r:id="rId1"/>
    </p:custDataLst>
    <p:extLst>
      <p:ext uri="{BB962C8B-B14F-4D97-AF65-F5344CB8AC3E}">
        <p14:creationId xmlns:p14="http://schemas.microsoft.com/office/powerpoint/2010/main" val="241314647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Recommended Courses</a:t>
            </a:r>
            <a:endParaRPr lang="en-US" dirty="0"/>
          </a:p>
        </p:txBody>
      </p:sp>
      <p:sp>
        <p:nvSpPr>
          <p:cNvPr id="4" name="Text Placeholder 5"/>
          <p:cNvSpPr txBox="1">
            <a:spLocks/>
          </p:cNvSpPr>
          <p:nvPr/>
        </p:nvSpPr>
        <p:spPr>
          <a:xfrm>
            <a:off x="182880" y="3200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accent4"/>
                </a:solidFill>
              </a:rPr>
              <a:t>For more info, see …</a:t>
            </a:r>
            <a:endParaRPr lang="en-US" sz="2400" b="1" dirty="0">
              <a:solidFill>
                <a:schemeClr val="accent4"/>
              </a:solidFill>
            </a:endParaRPr>
          </a:p>
        </p:txBody>
      </p:sp>
      <p:sp>
        <p:nvSpPr>
          <p:cNvPr id="5" name="Content Placeholder 2"/>
          <p:cNvSpPr txBox="1">
            <a:spLocks/>
          </p:cNvSpPr>
          <p:nvPr/>
        </p:nvSpPr>
        <p:spPr>
          <a:xfrm>
            <a:off x="548640" y="3935967"/>
            <a:ext cx="6842760" cy="18158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err="1"/>
              <a:t>TxSET</a:t>
            </a:r>
            <a:r>
              <a:rPr lang="en-US" sz="2400" dirty="0"/>
              <a:t> </a:t>
            </a:r>
            <a:r>
              <a:rPr lang="en-US" sz="2400" dirty="0" smtClean="0"/>
              <a:t>– ILT</a:t>
            </a:r>
            <a:endParaRPr lang="en-US" sz="2400" dirty="0"/>
          </a:p>
          <a:p>
            <a:pPr marL="274320" indent="-274320">
              <a:lnSpc>
                <a:spcPct val="100000"/>
              </a:lnSpc>
              <a:spcBef>
                <a:spcPts val="0"/>
              </a:spcBef>
              <a:spcAft>
                <a:spcPts val="2400"/>
              </a:spcAft>
            </a:pPr>
            <a:r>
              <a:rPr lang="en-US" sz="2400" dirty="0" err="1" smtClean="0"/>
              <a:t>MarkeTrak</a:t>
            </a:r>
            <a:r>
              <a:rPr lang="en-US" sz="2400" dirty="0" smtClean="0"/>
              <a:t> – WBT</a:t>
            </a:r>
            <a:endParaRPr lang="en-US" sz="2400" dirty="0"/>
          </a:p>
          <a:p>
            <a:pPr marL="274320" indent="-274320">
              <a:lnSpc>
                <a:spcPct val="100000"/>
              </a:lnSpc>
              <a:spcBef>
                <a:spcPts val="0"/>
              </a:spcBef>
              <a:spcAft>
                <a:spcPts val="2400"/>
              </a:spcAft>
            </a:pPr>
            <a:r>
              <a:rPr lang="en-US" sz="2400" dirty="0"/>
              <a:t>LSE 201 – ILT and </a:t>
            </a:r>
            <a:r>
              <a:rPr lang="en-US" sz="2400" dirty="0" smtClean="0"/>
              <a:t>WBT</a:t>
            </a:r>
          </a:p>
        </p:txBody>
      </p:sp>
      <p:sp>
        <p:nvSpPr>
          <p:cNvPr id="6"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accent4"/>
                </a:solidFill>
              </a:rPr>
              <a:t>Pre-requisites</a:t>
            </a:r>
            <a:endParaRPr lang="en-US" sz="2400" b="1" dirty="0">
              <a:solidFill>
                <a:schemeClr val="accent4"/>
              </a:solidFill>
            </a:endParaRPr>
          </a:p>
        </p:txBody>
      </p:sp>
      <p:sp>
        <p:nvSpPr>
          <p:cNvPr id="7" name="Content Placeholder 2"/>
          <p:cNvSpPr txBox="1">
            <a:spLocks/>
          </p:cNvSpPr>
          <p:nvPr/>
        </p:nvSpPr>
        <p:spPr>
          <a:xfrm>
            <a:off x="548640" y="1645920"/>
            <a:ext cx="6842760" cy="113877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smtClean="0"/>
              <a:t>ERCOT Foundations – WBT</a:t>
            </a:r>
            <a:endParaRPr lang="en-US" sz="2400" dirty="0"/>
          </a:p>
          <a:p>
            <a:pPr marL="274320" indent="-274320">
              <a:lnSpc>
                <a:spcPct val="100000"/>
              </a:lnSpc>
              <a:spcBef>
                <a:spcPts val="0"/>
              </a:spcBef>
              <a:spcAft>
                <a:spcPts val="2400"/>
              </a:spcAft>
            </a:pPr>
            <a:r>
              <a:rPr lang="en-US" sz="2400" dirty="0" smtClean="0"/>
              <a:t>Market Participant Relationships – WBT</a:t>
            </a:r>
          </a:p>
        </p:txBody>
      </p:sp>
    </p:spTree>
    <p:custDataLst>
      <p:tags r:id="rId1"/>
    </p:custDataLst>
    <p:extLst>
      <p:ext uri="{BB962C8B-B14F-4D97-AF65-F5344CB8AC3E}">
        <p14:creationId xmlns:p14="http://schemas.microsoft.com/office/powerpoint/2010/main" val="3960855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Next </a:t>
            </a:r>
            <a:r>
              <a:rPr lang="en-US" dirty="0" smtClean="0"/>
              <a:t>Steps</a:t>
            </a:r>
            <a:endParaRPr lang="en-US" dirty="0"/>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38" y="1005840"/>
            <a:ext cx="8620125" cy="534186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548255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Additional Resources</a:t>
            </a:r>
          </a:p>
        </p:txBody>
      </p:sp>
      <p:sp>
        <p:nvSpPr>
          <p:cNvPr id="5" name="Content Placeholder 4"/>
          <p:cNvSpPr>
            <a:spLocks noGrp="1"/>
          </p:cNvSpPr>
          <p:nvPr>
            <p:ph idx="1"/>
          </p:nvPr>
        </p:nvSpPr>
        <p:spPr>
          <a:xfrm>
            <a:off x="298175" y="981022"/>
            <a:ext cx="8535987" cy="5578475"/>
          </a:xfrm>
          <a:prstGeom prst="rect">
            <a:avLst/>
          </a:prstGeom>
        </p:spPr>
        <p:txBody>
          <a:bodyPr/>
          <a:lstStyle/>
          <a:p>
            <a:pPr>
              <a:lnSpc>
                <a:spcPct val="100000"/>
              </a:lnSpc>
              <a:spcBef>
                <a:spcPts val="1800"/>
              </a:spcBef>
            </a:pPr>
            <a:r>
              <a:rPr lang="en-US" sz="2400" dirty="0">
                <a:solidFill>
                  <a:schemeClr val="bg1"/>
                </a:solidFill>
              </a:rPr>
              <a:t>ERCOT Client Services</a:t>
            </a:r>
            <a:r>
              <a:rPr lang="en-US" sz="2400" dirty="0"/>
              <a:t/>
            </a:r>
            <a:br>
              <a:rPr lang="en-US" sz="2400" dirty="0"/>
            </a:br>
            <a:r>
              <a:rPr lang="en-US" sz="2400" dirty="0">
                <a:solidFill>
                  <a:schemeClr val="tx2">
                    <a:lumMod val="25000"/>
                    <a:lumOff val="75000"/>
                  </a:schemeClr>
                </a:solidFill>
                <a:hlinkClick r:id="rId4"/>
              </a:rPr>
              <a:t>Clientservices@ercot.com</a:t>
            </a:r>
            <a:r>
              <a:rPr lang="en-US" sz="2400" dirty="0">
                <a:solidFill>
                  <a:schemeClr val="tx2">
                    <a:lumMod val="25000"/>
                    <a:lumOff val="75000"/>
                  </a:schemeClr>
                </a:solidFill>
              </a:rPr>
              <a:t> </a:t>
            </a:r>
          </a:p>
          <a:p>
            <a:pPr>
              <a:lnSpc>
                <a:spcPct val="100000"/>
              </a:lnSpc>
              <a:spcBef>
                <a:spcPts val="2400"/>
              </a:spcBef>
            </a:pPr>
            <a:r>
              <a:rPr lang="en-US" sz="2400" dirty="0">
                <a:solidFill>
                  <a:schemeClr val="bg1"/>
                </a:solidFill>
              </a:rPr>
              <a:t>ERCOT Mailing Lists</a:t>
            </a:r>
            <a:r>
              <a:rPr lang="en-US" sz="2400" dirty="0"/>
              <a:t/>
            </a:r>
            <a:br>
              <a:rPr lang="en-US" sz="2400" dirty="0"/>
            </a:br>
            <a:r>
              <a:rPr lang="en-US" sz="2400" dirty="0">
                <a:solidFill>
                  <a:schemeClr val="bg1"/>
                </a:solidFill>
                <a:hlinkClick r:id="rId5"/>
              </a:rPr>
              <a:t>http://lists.ercot.com/</a:t>
            </a:r>
            <a:endParaRPr lang="en-US" sz="2400" dirty="0">
              <a:solidFill>
                <a:schemeClr val="bg1"/>
              </a:solidFill>
            </a:endParaRPr>
          </a:p>
          <a:p>
            <a:pPr>
              <a:lnSpc>
                <a:spcPct val="100000"/>
              </a:lnSpc>
              <a:spcBef>
                <a:spcPts val="2400"/>
              </a:spcBef>
            </a:pPr>
            <a:r>
              <a:rPr lang="en-US" sz="2400" dirty="0">
                <a:solidFill>
                  <a:schemeClr val="bg1"/>
                </a:solidFill>
              </a:rPr>
              <a:t>ERCOT Nodal Market Protocols</a:t>
            </a:r>
            <a:r>
              <a:rPr lang="en-US" sz="2400" dirty="0"/>
              <a:t/>
            </a:r>
            <a:br>
              <a:rPr lang="en-US" sz="2400" dirty="0"/>
            </a:br>
            <a:r>
              <a:rPr lang="en-US" sz="2400" dirty="0">
                <a:hlinkClick r:id="rId6"/>
              </a:rPr>
              <a:t>http://www.ercot.com/mktrules/nprotocols/ </a:t>
            </a:r>
            <a:endParaRPr lang="en-US" sz="2400" dirty="0" smtClean="0"/>
          </a:p>
          <a:p>
            <a:pPr>
              <a:lnSpc>
                <a:spcPct val="100000"/>
              </a:lnSpc>
              <a:spcBef>
                <a:spcPts val="2400"/>
              </a:spcBef>
            </a:pPr>
            <a:r>
              <a:rPr lang="en-US" sz="2400" dirty="0" smtClean="0">
                <a:solidFill>
                  <a:schemeClr val="bg1"/>
                </a:solidFill>
              </a:rPr>
              <a:t>ERCOT </a:t>
            </a:r>
            <a:r>
              <a:rPr lang="en-US" sz="2400" dirty="0">
                <a:solidFill>
                  <a:schemeClr val="bg1"/>
                </a:solidFill>
              </a:rPr>
              <a:t>Training</a:t>
            </a:r>
            <a:r>
              <a:rPr lang="en-US" sz="2400" dirty="0"/>
              <a:t/>
            </a:r>
            <a:br>
              <a:rPr lang="en-US" sz="2400" dirty="0"/>
            </a:br>
            <a:r>
              <a:rPr lang="en-US" sz="2400" dirty="0">
                <a:solidFill>
                  <a:schemeClr val="bg1"/>
                </a:solidFill>
                <a:hlinkClick r:id="rId7"/>
              </a:rPr>
              <a:t>http://www.ercot.com/services/training/ </a:t>
            </a:r>
            <a:endParaRPr lang="en-US" sz="2400" dirty="0">
              <a:solidFill>
                <a:schemeClr val="bg1"/>
              </a:solidFill>
            </a:endParaRPr>
          </a:p>
          <a:p>
            <a:pPr>
              <a:lnSpc>
                <a:spcPct val="100000"/>
              </a:lnSpc>
              <a:spcBef>
                <a:spcPts val="2400"/>
              </a:spcBef>
            </a:pPr>
            <a:r>
              <a:rPr lang="en-US" sz="2400" dirty="0">
                <a:solidFill>
                  <a:schemeClr val="bg1"/>
                </a:solidFill>
              </a:rPr>
              <a:t>Market Education Contact</a:t>
            </a:r>
            <a:r>
              <a:rPr lang="en-US" sz="2400" dirty="0"/>
              <a:t/>
            </a:r>
            <a:br>
              <a:rPr lang="en-US" sz="2400" dirty="0"/>
            </a:br>
            <a:r>
              <a:rPr lang="en-US" sz="2400" dirty="0">
                <a:hlinkClick r:id="rId8"/>
              </a:rPr>
              <a:t>Training@ercot.com</a:t>
            </a:r>
            <a:endParaRPr lang="en-US" sz="2400" dirty="0"/>
          </a:p>
        </p:txBody>
      </p:sp>
    </p:spTree>
    <p:custDataLst>
      <p:tags r:id="rId1"/>
    </p:custDataLst>
    <p:extLst>
      <p:ext uri="{BB962C8B-B14F-4D97-AF65-F5344CB8AC3E}">
        <p14:creationId xmlns:p14="http://schemas.microsoft.com/office/powerpoint/2010/main" val="2329195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Got Feedback</a:t>
            </a:r>
            <a:r>
              <a:rPr lang="en-US" dirty="0" smtClean="0"/>
              <a:t>?</a:t>
            </a:r>
            <a:endParaRPr lang="en-US" dirty="0"/>
          </a:p>
        </p:txBody>
      </p:sp>
      <p:sp>
        <p:nvSpPr>
          <p:cNvPr id="5" name="Text Placeholder 4"/>
          <p:cNvSpPr>
            <a:spLocks noGrp="1"/>
          </p:cNvSpPr>
          <p:nvPr>
            <p:ph idx="1"/>
          </p:nvPr>
        </p:nvSpPr>
        <p:spPr>
          <a:xfrm>
            <a:off x="301625" y="914400"/>
            <a:ext cx="8540750" cy="967740"/>
          </a:xfrm>
          <a:prstGeom prst="rect">
            <a:avLst/>
          </a:prstGeom>
        </p:spPr>
        <p:txBody>
          <a:bodyPr>
            <a:normAutofit/>
          </a:bodyPr>
          <a:lstStyle/>
          <a:p>
            <a:pPr marL="0" indent="0" algn="ctr">
              <a:buNone/>
            </a:pPr>
            <a:r>
              <a:rPr lang="en-US" i="1" dirty="0">
                <a:solidFill>
                  <a:schemeClr val="accent4"/>
                </a:solidFill>
              </a:rPr>
              <a:t>Scan this QR code to take the course survey</a:t>
            </a:r>
            <a:r>
              <a:rPr lang="en-US" i="1" dirty="0" smtClean="0">
                <a:solidFill>
                  <a:schemeClr val="accent4"/>
                </a:solidFill>
              </a:rPr>
              <a:t>!</a:t>
            </a:r>
          </a:p>
          <a:p>
            <a:pPr algn="ctr"/>
            <a:r>
              <a:rPr lang="en-US" sz="2000" i="1" dirty="0">
                <a:hlinkClick r:id="rId4"/>
              </a:rPr>
              <a:t>https://</a:t>
            </a:r>
            <a:r>
              <a:rPr lang="en-US" sz="2000" i="1" dirty="0" smtClean="0">
                <a:hlinkClick r:id="rId4"/>
              </a:rPr>
              <a:t>www.surveymonkey.com/r/ERCOTILT</a:t>
            </a:r>
            <a:endParaRPr lang="en-US" sz="2000" i="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1800" y="2377440"/>
            <a:ext cx="3200400" cy="3200400"/>
          </a:xfrm>
          <a:prstGeom prst="rect">
            <a:avLst/>
          </a:prstGeom>
          <a:ln w="101600">
            <a:solidFill>
              <a:schemeClr val="bg1"/>
            </a:solidFill>
          </a:ln>
        </p:spPr>
      </p:pic>
    </p:spTree>
    <p:custDataLst>
      <p:tags r:id="rId1"/>
    </p:custDataLst>
    <p:extLst>
      <p:ext uri="{BB962C8B-B14F-4D97-AF65-F5344CB8AC3E}">
        <p14:creationId xmlns:p14="http://schemas.microsoft.com/office/powerpoint/2010/main" val="39756176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6767982" y="3639810"/>
            <a:ext cx="471018" cy="65678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935205" y="2184822"/>
            <a:ext cx="444608" cy="444907"/>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822787" y="2166708"/>
            <a:ext cx="496626" cy="49696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941094" y="3639810"/>
            <a:ext cx="467032" cy="651221"/>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dirty="0" smtClean="0"/>
              <a:t>Load Serving Entities (LSEs)</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4038" y="2245945"/>
            <a:ext cx="1794323" cy="1920240"/>
          </a:xfrm>
          <a:prstGeom prst="rect">
            <a:avLst/>
          </a:prstGeom>
          <a:effectLst>
            <a:outerShdw blurRad="50800" dist="38100" dir="2700000" algn="tl" rotWithShape="0">
              <a:prstClr val="black">
                <a:alpha val="40000"/>
              </a:prstClr>
            </a:outerShdw>
          </a:effectLst>
        </p:spPr>
      </p:pic>
      <p:sp>
        <p:nvSpPr>
          <p:cNvPr id="9" name="Rounded Rectangle 8"/>
          <p:cNvSpPr/>
          <p:nvPr/>
        </p:nvSpPr>
        <p:spPr>
          <a:xfrm>
            <a:off x="3777745" y="4279277"/>
            <a:ext cx="2011680" cy="2194560"/>
          </a:xfrm>
          <a:prstGeom prst="roundRect">
            <a:avLst>
              <a:gd name="adj" fmla="val 11695"/>
            </a:avLst>
          </a:prstGeom>
          <a:solidFill>
            <a:schemeClr val="accent3">
              <a:lumMod val="75000"/>
            </a:schemeClr>
          </a:solidFill>
          <a:ln w="2540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lstStyle/>
          <a:p>
            <a:pPr algn="ctr"/>
            <a:r>
              <a:rPr lang="en-US" b="1" dirty="0" smtClean="0">
                <a:solidFill>
                  <a:schemeClr val="bg1"/>
                </a:solidFill>
              </a:rPr>
              <a:t>Opt-In</a:t>
            </a:r>
          </a:p>
          <a:p>
            <a:pPr>
              <a:spcBef>
                <a:spcPts val="800"/>
              </a:spcBef>
            </a:pPr>
            <a:r>
              <a:rPr lang="en-US" sz="1400" dirty="0"/>
              <a:t>An Electrical Cooperative or </a:t>
            </a:r>
            <a:r>
              <a:rPr lang="en-US" sz="1400" dirty="0" smtClean="0"/>
              <a:t>Municipally Owned </a:t>
            </a:r>
            <a:r>
              <a:rPr lang="en-US" sz="1400" dirty="0"/>
              <a:t>Utility who has chosen </a:t>
            </a:r>
            <a:r>
              <a:rPr lang="en-US" sz="1400" dirty="0" smtClean="0"/>
              <a:t>to </a:t>
            </a:r>
            <a:r>
              <a:rPr lang="en-US" sz="1400" dirty="0"/>
              <a:t>opt in to retail competition</a:t>
            </a:r>
            <a:r>
              <a:rPr lang="en-US" sz="1400" dirty="0" smtClean="0"/>
              <a:t>.</a:t>
            </a:r>
            <a:endParaRPr lang="en-US" sz="1400" dirty="0"/>
          </a:p>
        </p:txBody>
      </p:sp>
      <p:sp>
        <p:nvSpPr>
          <p:cNvPr id="11" name="Rounded Rectangle 10"/>
          <p:cNvSpPr/>
          <p:nvPr/>
        </p:nvSpPr>
        <p:spPr>
          <a:xfrm>
            <a:off x="6372974" y="4279277"/>
            <a:ext cx="2011680" cy="2194560"/>
          </a:xfrm>
          <a:prstGeom prst="roundRect">
            <a:avLst>
              <a:gd name="adj" fmla="val 11695"/>
            </a:avLst>
          </a:prstGeom>
          <a:solidFill>
            <a:schemeClr val="accent3">
              <a:lumMod val="75000"/>
            </a:schemeClr>
          </a:solidFill>
          <a:ln w="2540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rtlCol="0" anchor="t">
            <a:spAutoFit/>
          </a:bodyPr>
          <a:lstStyle/>
          <a:p>
            <a:pPr algn="ctr"/>
            <a:r>
              <a:rPr lang="en-US" b="1" dirty="0" smtClean="0">
                <a:solidFill>
                  <a:schemeClr val="bg1"/>
                </a:solidFill>
              </a:rPr>
              <a:t>REP</a:t>
            </a:r>
            <a:endParaRPr lang="en-US" b="1" dirty="0">
              <a:solidFill>
                <a:schemeClr val="bg1"/>
              </a:solidFill>
            </a:endParaRPr>
          </a:p>
          <a:p>
            <a:pPr>
              <a:spcBef>
                <a:spcPts val="800"/>
              </a:spcBef>
            </a:pPr>
            <a:r>
              <a:rPr lang="en-US" sz="1400" dirty="0" smtClean="0"/>
              <a:t>Entities </a:t>
            </a:r>
            <a:r>
              <a:rPr lang="en-US" sz="1400" dirty="0"/>
              <a:t>that sell electric energy to retail Customers in the areas of Texas where the sale of electricity is open to retail </a:t>
            </a:r>
            <a:r>
              <a:rPr lang="en-US" sz="1400" dirty="0" smtClean="0"/>
              <a:t>competition.</a:t>
            </a:r>
            <a:endParaRPr lang="en-US" sz="1400" dirty="0"/>
          </a:p>
        </p:txBody>
      </p:sp>
      <p:sp>
        <p:nvSpPr>
          <p:cNvPr id="14" name="Rectangle 13"/>
          <p:cNvSpPr/>
          <p:nvPr/>
        </p:nvSpPr>
        <p:spPr>
          <a:xfrm>
            <a:off x="850693" y="4228411"/>
            <a:ext cx="2530990" cy="954107"/>
          </a:xfrm>
          <a:prstGeom prst="rect">
            <a:avLst/>
          </a:prstGeom>
        </p:spPr>
        <p:txBody>
          <a:bodyPr wrap="square">
            <a:spAutoFit/>
          </a:bodyPr>
          <a:lstStyle/>
          <a:p>
            <a:pPr algn="ctr">
              <a:spcBef>
                <a:spcPts val="1200"/>
              </a:spcBef>
            </a:pPr>
            <a:r>
              <a:rPr lang="en-US" sz="1400" dirty="0">
                <a:solidFill>
                  <a:schemeClr val="bg1"/>
                </a:solidFill>
              </a:rPr>
              <a:t>An Electrical Cooperative or </a:t>
            </a:r>
            <a:r>
              <a:rPr lang="en-US" sz="1400" dirty="0" smtClean="0">
                <a:solidFill>
                  <a:schemeClr val="bg1"/>
                </a:solidFill>
              </a:rPr>
              <a:t>Municipally Owned </a:t>
            </a:r>
            <a:r>
              <a:rPr lang="en-US" sz="1400" dirty="0">
                <a:solidFill>
                  <a:schemeClr val="bg1"/>
                </a:solidFill>
              </a:rPr>
              <a:t>Utility who has chosen </a:t>
            </a:r>
            <a:r>
              <a:rPr lang="en-US" sz="1400" b="1" dirty="0">
                <a:solidFill>
                  <a:schemeClr val="bg1"/>
                </a:solidFill>
              </a:rPr>
              <a:t>NOT</a:t>
            </a:r>
            <a:r>
              <a:rPr lang="en-US" sz="1400" dirty="0">
                <a:solidFill>
                  <a:schemeClr val="bg1"/>
                </a:solidFill>
              </a:rPr>
              <a:t> to opt in to retail competition.</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9027" y="2245945"/>
            <a:ext cx="1794322" cy="192024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21097" y="966027"/>
            <a:ext cx="1794322" cy="1920239"/>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23508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22" presetClass="entr" presetSubtype="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up)">
                                      <p:cBhvr>
                                        <p:cTn id="32" dur="500"/>
                                        <p:tgtEl>
                                          <p:spTgt spid="18"/>
                                        </p:tgtEl>
                                      </p:cBhvr>
                                    </p:animEffect>
                                  </p:childTnLst>
                                </p:cTn>
                              </p:par>
                              <p:par>
                                <p:cTn id="33" presetID="22" presetClass="entr" presetSubtype="1"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261422" y="1284814"/>
            <a:ext cx="7386468" cy="5066997"/>
            <a:chOff x="1261422" y="1284814"/>
            <a:chExt cx="7386468" cy="5066997"/>
          </a:xfrm>
        </p:grpSpPr>
        <p:sp>
          <p:nvSpPr>
            <p:cNvPr id="13" name="Rounded Rectangle 12"/>
            <p:cNvSpPr/>
            <p:nvPr/>
          </p:nvSpPr>
          <p:spPr>
            <a:xfrm>
              <a:off x="1261422" y="1750628"/>
              <a:ext cx="7386468" cy="4601183"/>
            </a:xfrm>
            <a:prstGeom prst="roundRect">
              <a:avLst>
                <a:gd name="adj" fmla="val 9284"/>
              </a:avLst>
            </a:prstGeom>
            <a:solidFill>
              <a:schemeClr val="tx1">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p:cNvSpPr txBox="1"/>
            <p:nvPr/>
          </p:nvSpPr>
          <p:spPr>
            <a:xfrm>
              <a:off x="1261422" y="1284814"/>
              <a:ext cx="7386468" cy="400110"/>
            </a:xfrm>
            <a:prstGeom prst="rect">
              <a:avLst/>
            </a:prstGeom>
            <a:noFill/>
          </p:spPr>
          <p:txBody>
            <a:bodyPr wrap="square" rtlCol="0">
              <a:spAutoFit/>
            </a:bodyPr>
            <a:lstStyle/>
            <a:p>
              <a:pPr algn="ctr"/>
              <a:r>
                <a:rPr lang="en-US" sz="2000" b="1" dirty="0">
                  <a:solidFill>
                    <a:schemeClr val="accent4"/>
                  </a:solidFill>
                </a:rPr>
                <a:t>Retail Electric Provider or Opt-In </a:t>
              </a:r>
              <a:r>
                <a:rPr lang="en-US" sz="2000" b="1" dirty="0" smtClean="0">
                  <a:solidFill>
                    <a:schemeClr val="accent4"/>
                  </a:solidFill>
                </a:rPr>
                <a:t>Entity</a:t>
              </a:r>
              <a:endParaRPr lang="en-US" sz="2000" dirty="0">
                <a:solidFill>
                  <a:schemeClr val="accent4"/>
                </a:solidFill>
              </a:endParaRPr>
            </a:p>
          </p:txBody>
        </p:sp>
      </p:grpSp>
      <p:sp>
        <p:nvSpPr>
          <p:cNvPr id="3" name="Title 2"/>
          <p:cNvSpPr>
            <a:spLocks noGrp="1"/>
          </p:cNvSpPr>
          <p:nvPr>
            <p:ph type="title"/>
          </p:nvPr>
        </p:nvSpPr>
        <p:spPr/>
        <p:txBody>
          <a:bodyPr/>
          <a:lstStyle/>
          <a:p>
            <a:r>
              <a:rPr lang="en-US" dirty="0"/>
              <a:t>Competitive Retailer </a:t>
            </a:r>
            <a:r>
              <a:rPr lang="en-US" dirty="0" smtClean="0"/>
              <a:t>(CR) Responsibilities</a:t>
            </a:r>
            <a:endParaRPr lang="en-US" dirty="0"/>
          </a:p>
        </p:txBody>
      </p:sp>
      <p:grpSp>
        <p:nvGrpSpPr>
          <p:cNvPr id="4" name="Group 3"/>
          <p:cNvGrpSpPr/>
          <p:nvPr/>
        </p:nvGrpSpPr>
        <p:grpSpPr>
          <a:xfrm>
            <a:off x="1993862" y="2194560"/>
            <a:ext cx="1948440" cy="3682390"/>
            <a:chOff x="1993862" y="2194560"/>
            <a:chExt cx="1948440" cy="3682390"/>
          </a:xfrm>
        </p:grpSpPr>
        <p:sp>
          <p:nvSpPr>
            <p:cNvPr id="15" name="TextBox 14"/>
            <p:cNvSpPr txBox="1"/>
            <p:nvPr/>
          </p:nvSpPr>
          <p:spPr>
            <a:xfrm>
              <a:off x="2119132" y="5230619"/>
              <a:ext cx="1697901" cy="646331"/>
            </a:xfrm>
            <a:prstGeom prst="rect">
              <a:avLst/>
            </a:prstGeom>
            <a:noFill/>
          </p:spPr>
          <p:txBody>
            <a:bodyPr wrap="none" rtlCol="0">
              <a:spAutoFit/>
            </a:bodyPr>
            <a:lstStyle/>
            <a:p>
              <a:pPr algn="ctr"/>
              <a:r>
                <a:rPr lang="en-US" b="1" dirty="0" smtClean="0">
                  <a:solidFill>
                    <a:schemeClr val="tx1">
                      <a:lumMod val="75000"/>
                    </a:schemeClr>
                  </a:solidFill>
                </a:rPr>
                <a:t>Service Retail</a:t>
              </a:r>
            </a:p>
            <a:p>
              <a:pPr algn="ctr"/>
              <a:r>
                <a:rPr lang="en-US" b="1" dirty="0" smtClean="0">
                  <a:solidFill>
                    <a:schemeClr val="tx1">
                      <a:lumMod val="75000"/>
                    </a:schemeClr>
                  </a:solidFill>
                </a:rPr>
                <a:t>Customers</a:t>
              </a:r>
              <a:endParaRPr lang="en-US" b="1" dirty="0">
                <a:solidFill>
                  <a:schemeClr val="tx1">
                    <a:lumMod val="75000"/>
                  </a:schemeClr>
                </a:solidFill>
              </a:endParaRP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3862" y="2194560"/>
              <a:ext cx="1948440" cy="2922661"/>
            </a:xfrm>
            <a:prstGeom prst="roundRect">
              <a:avLst>
                <a:gd name="adj" fmla="val 8594"/>
              </a:avLst>
            </a:prstGeom>
            <a:solidFill>
              <a:srgbClr val="FFFFFF">
                <a:shade val="85000"/>
              </a:srgbClr>
            </a:solidFill>
            <a:ln w="3175">
              <a:noFill/>
            </a:ln>
            <a:effectLst>
              <a:outerShdw blurRad="50800" dist="38100" dir="2700000" algn="tl" rotWithShape="0">
                <a:prstClr val="black">
                  <a:alpha val="40000"/>
                </a:prstClr>
              </a:outerShdw>
            </a:effectLst>
          </p:spPr>
        </p:pic>
      </p:grpSp>
      <p:grpSp>
        <p:nvGrpSpPr>
          <p:cNvPr id="7" name="Group 6"/>
          <p:cNvGrpSpPr/>
          <p:nvPr/>
        </p:nvGrpSpPr>
        <p:grpSpPr>
          <a:xfrm>
            <a:off x="6265880" y="2194728"/>
            <a:ext cx="1953100" cy="3959221"/>
            <a:chOff x="6265880" y="2194728"/>
            <a:chExt cx="1953100" cy="3959221"/>
          </a:xfrm>
        </p:grpSpPr>
        <p:sp>
          <p:nvSpPr>
            <p:cNvPr id="19" name="TextBox 18"/>
            <p:cNvSpPr txBox="1"/>
            <p:nvPr/>
          </p:nvSpPr>
          <p:spPr>
            <a:xfrm>
              <a:off x="6444054" y="5230619"/>
              <a:ext cx="1596752" cy="923330"/>
            </a:xfrm>
            <a:prstGeom prst="rect">
              <a:avLst/>
            </a:prstGeom>
            <a:noFill/>
          </p:spPr>
          <p:txBody>
            <a:bodyPr wrap="square" rtlCol="0">
              <a:spAutoFit/>
            </a:bodyPr>
            <a:lstStyle/>
            <a:p>
              <a:pPr algn="ctr"/>
              <a:r>
                <a:rPr lang="en-US" b="1" dirty="0">
                  <a:solidFill>
                    <a:schemeClr val="tx1">
                      <a:lumMod val="75000"/>
                    </a:schemeClr>
                  </a:solidFill>
                </a:rPr>
                <a:t>Submit </a:t>
              </a:r>
              <a:r>
                <a:rPr lang="en-US" b="1" dirty="0" smtClean="0">
                  <a:solidFill>
                    <a:schemeClr val="tx1">
                      <a:lumMod val="75000"/>
                    </a:schemeClr>
                  </a:solidFill>
                </a:rPr>
                <a:t>Electronic Transactions</a:t>
              </a:r>
              <a:endParaRPr lang="en-US" b="1" dirty="0">
                <a:solidFill>
                  <a:schemeClr val="tx1">
                    <a:lumMod val="75000"/>
                  </a:schemeClr>
                </a:solidFill>
              </a:endParaRPr>
            </a:p>
          </p:txBody>
        </p: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5880" y="2194728"/>
              <a:ext cx="1953100" cy="29257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grpSp>
        <p:nvGrpSpPr>
          <p:cNvPr id="5" name="Group 4"/>
          <p:cNvGrpSpPr/>
          <p:nvPr/>
        </p:nvGrpSpPr>
        <p:grpSpPr>
          <a:xfrm>
            <a:off x="4130979" y="2194560"/>
            <a:ext cx="1950720" cy="3959389"/>
            <a:chOff x="4130979" y="2194560"/>
            <a:chExt cx="1950720" cy="3959389"/>
          </a:xfrm>
        </p:grpSpPr>
        <p:sp>
          <p:nvSpPr>
            <p:cNvPr id="16" name="TextBox 15"/>
            <p:cNvSpPr txBox="1"/>
            <p:nvPr/>
          </p:nvSpPr>
          <p:spPr>
            <a:xfrm>
              <a:off x="4293094" y="5230619"/>
              <a:ext cx="1596752" cy="923330"/>
            </a:xfrm>
            <a:prstGeom prst="rect">
              <a:avLst/>
            </a:prstGeom>
            <a:noFill/>
          </p:spPr>
          <p:txBody>
            <a:bodyPr wrap="square" rtlCol="0">
              <a:spAutoFit/>
            </a:bodyPr>
            <a:lstStyle/>
            <a:p>
              <a:pPr algn="ctr"/>
              <a:r>
                <a:rPr lang="en-US" b="1" dirty="0" smtClean="0">
                  <a:solidFill>
                    <a:schemeClr val="tx1">
                      <a:lumMod val="75000"/>
                    </a:schemeClr>
                  </a:solidFill>
                </a:rPr>
                <a:t>Negotiate Competitive</a:t>
              </a:r>
            </a:p>
            <a:p>
              <a:pPr algn="ctr"/>
              <a:r>
                <a:rPr lang="en-US" b="1" dirty="0" smtClean="0">
                  <a:solidFill>
                    <a:schemeClr val="tx1">
                      <a:lumMod val="75000"/>
                    </a:schemeClr>
                  </a:solidFill>
                </a:rPr>
                <a:t>Contracts</a:t>
              </a:r>
              <a:endParaRPr lang="en-US" b="1" dirty="0">
                <a:solidFill>
                  <a:schemeClr val="tx1">
                    <a:lumMod val="75000"/>
                  </a:schemeClr>
                </a:solidFil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0979" y="2194560"/>
              <a:ext cx="1950720" cy="292608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4320" y="914400"/>
            <a:ext cx="1965211" cy="210312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6989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lIns="274320"/>
          <a:lstStyle/>
          <a:p>
            <a:r>
              <a:rPr lang="en-US" dirty="0"/>
              <a:t>Competitive Retailer (CR) Responsibilities</a:t>
            </a:r>
          </a:p>
        </p:txBody>
      </p:sp>
      <p:sp>
        <p:nvSpPr>
          <p:cNvPr id="6" name="Text Placeholder 5"/>
          <p:cNvSpPr>
            <a:spLocks noGrp="1"/>
          </p:cNvSpPr>
          <p:nvPr>
            <p:ph type="body" sz="quarter" idx="10"/>
          </p:nvPr>
        </p:nvSpPr>
        <p:spPr>
          <a:xfrm>
            <a:off x="182880" y="914400"/>
            <a:ext cx="8649017" cy="461665"/>
          </a:xfrm>
        </p:spPr>
        <p:txBody>
          <a:bodyPr>
            <a:noAutofit/>
          </a:bodyPr>
          <a:lstStyle/>
          <a:p>
            <a:pPr marL="0" indent="0">
              <a:lnSpc>
                <a:spcPct val="100000"/>
              </a:lnSpc>
              <a:spcBef>
                <a:spcPts val="0"/>
              </a:spcBef>
              <a:buNone/>
            </a:pPr>
            <a:r>
              <a:rPr lang="en-US" sz="2400" b="1" dirty="0" smtClean="0">
                <a:solidFill>
                  <a:schemeClr val="accent4"/>
                </a:solidFill>
              </a:rPr>
              <a:t>Meet Financial Responsibilities</a:t>
            </a:r>
            <a:endParaRPr lang="en-US" sz="2400" b="1" dirty="0">
              <a:solidFill>
                <a:schemeClr val="accent4"/>
              </a:solidFill>
            </a:endParaRPr>
          </a:p>
        </p:txBody>
      </p:sp>
      <p:grpSp>
        <p:nvGrpSpPr>
          <p:cNvPr id="35" name="Group 34"/>
          <p:cNvGrpSpPr/>
          <p:nvPr/>
        </p:nvGrpSpPr>
        <p:grpSpPr>
          <a:xfrm>
            <a:off x="628526" y="1737360"/>
            <a:ext cx="7886948" cy="914400"/>
            <a:chOff x="628526" y="1778836"/>
            <a:chExt cx="7886948" cy="914400"/>
          </a:xfrm>
        </p:grpSpPr>
        <p:sp>
          <p:nvSpPr>
            <p:cNvPr id="7" name="Rectangle 6"/>
            <p:cNvSpPr/>
            <p:nvPr/>
          </p:nvSpPr>
          <p:spPr>
            <a:xfrm>
              <a:off x="1017394" y="1810840"/>
              <a:ext cx="7498080" cy="85039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400" b="1" dirty="0">
                  <a:solidFill>
                    <a:schemeClr val="accent3">
                      <a:lumMod val="75000"/>
                    </a:schemeClr>
                  </a:solidFill>
                </a:rPr>
                <a:t>Buy electricity at </a:t>
              </a:r>
              <a:r>
                <a:rPr lang="en-US" sz="2400" b="1" dirty="0" smtClean="0">
                  <a:solidFill>
                    <a:schemeClr val="accent3">
                      <a:lumMod val="75000"/>
                    </a:schemeClr>
                  </a:solidFill>
                </a:rPr>
                <a:t>wholesale</a:t>
              </a:r>
              <a:endParaRPr lang="en-US" sz="2400" b="1" dirty="0">
                <a:solidFill>
                  <a:schemeClr val="accent3">
                    <a:lumMod val="75000"/>
                  </a:schemeClr>
                </a:solidFill>
              </a:endParaRPr>
            </a:p>
          </p:txBody>
        </p:sp>
        <p:sp>
          <p:nvSpPr>
            <p:cNvPr id="5" name="Oval 4"/>
            <p:cNvSpPr/>
            <p:nvPr/>
          </p:nvSpPr>
          <p:spPr>
            <a:xfrm>
              <a:off x="628526" y="1778836"/>
              <a:ext cx="914400" cy="914400"/>
            </a:xfrm>
            <a:prstGeom prst="ellipse">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895234" y="1925653"/>
              <a:ext cx="380985" cy="663298"/>
            </a:xfrm>
            <a:prstGeom prst="rect">
              <a:avLst/>
            </a:prstGeom>
          </p:spPr>
        </p:pic>
      </p:grpSp>
      <p:grpSp>
        <p:nvGrpSpPr>
          <p:cNvPr id="36" name="Group 35"/>
          <p:cNvGrpSpPr/>
          <p:nvPr/>
        </p:nvGrpSpPr>
        <p:grpSpPr>
          <a:xfrm>
            <a:off x="628526" y="5212080"/>
            <a:ext cx="7886948" cy="914400"/>
            <a:chOff x="628526" y="5273863"/>
            <a:chExt cx="7886948" cy="914400"/>
          </a:xfrm>
        </p:grpSpPr>
        <p:sp>
          <p:nvSpPr>
            <p:cNvPr id="27" name="Rectangle 26"/>
            <p:cNvSpPr/>
            <p:nvPr/>
          </p:nvSpPr>
          <p:spPr>
            <a:xfrm>
              <a:off x="1017394" y="5305867"/>
              <a:ext cx="7498080" cy="85039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200" b="1" dirty="0">
                  <a:solidFill>
                    <a:schemeClr val="accent3">
                      <a:lumMod val="75000"/>
                    </a:schemeClr>
                  </a:solidFill>
                </a:rPr>
                <a:t>Invoice retail Customers for their </a:t>
              </a:r>
              <a:r>
                <a:rPr lang="en-US" sz="2200" b="1" dirty="0" smtClean="0">
                  <a:solidFill>
                    <a:schemeClr val="accent3">
                      <a:lumMod val="75000"/>
                    </a:schemeClr>
                  </a:solidFill>
                </a:rPr>
                <a:t>usage</a:t>
              </a:r>
              <a:endParaRPr lang="en-US" sz="2200" b="1" dirty="0">
                <a:solidFill>
                  <a:schemeClr val="accent3">
                    <a:lumMod val="75000"/>
                  </a:schemeClr>
                </a:solidFill>
              </a:endParaRPr>
            </a:p>
          </p:txBody>
        </p:sp>
        <p:sp>
          <p:nvSpPr>
            <p:cNvPr id="28" name="Oval 27"/>
            <p:cNvSpPr/>
            <p:nvPr/>
          </p:nvSpPr>
          <p:spPr>
            <a:xfrm>
              <a:off x="628526" y="5273863"/>
              <a:ext cx="914400" cy="914400"/>
            </a:xfrm>
            <a:prstGeom prst="ellipse">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846524" y="5410533"/>
              <a:ext cx="478404" cy="641061"/>
            </a:xfrm>
            <a:prstGeom prst="rect">
              <a:avLst/>
            </a:prstGeom>
          </p:spPr>
        </p:pic>
      </p:grpSp>
      <p:grpSp>
        <p:nvGrpSpPr>
          <p:cNvPr id="34" name="Group 33"/>
          <p:cNvGrpSpPr/>
          <p:nvPr/>
        </p:nvGrpSpPr>
        <p:grpSpPr>
          <a:xfrm>
            <a:off x="628526" y="2895600"/>
            <a:ext cx="7886948" cy="914400"/>
            <a:chOff x="628526" y="2943845"/>
            <a:chExt cx="7886948" cy="914400"/>
          </a:xfrm>
        </p:grpSpPr>
        <p:sp>
          <p:nvSpPr>
            <p:cNvPr id="21" name="Rectangle 20"/>
            <p:cNvSpPr/>
            <p:nvPr/>
          </p:nvSpPr>
          <p:spPr>
            <a:xfrm>
              <a:off x="1017394" y="2975849"/>
              <a:ext cx="7498080" cy="85039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400" b="1" dirty="0">
                  <a:solidFill>
                    <a:schemeClr val="accent3">
                      <a:lumMod val="75000"/>
                    </a:schemeClr>
                  </a:solidFill>
                </a:rPr>
                <a:t>Pay TDSPs for delivery costs</a:t>
              </a:r>
            </a:p>
          </p:txBody>
        </p:sp>
        <p:sp>
          <p:nvSpPr>
            <p:cNvPr id="22" name="Oval 21"/>
            <p:cNvSpPr/>
            <p:nvPr/>
          </p:nvSpPr>
          <p:spPr>
            <a:xfrm>
              <a:off x="628526" y="2943845"/>
              <a:ext cx="914400" cy="914400"/>
            </a:xfrm>
            <a:prstGeom prst="ellipse">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6"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891913" y="3058145"/>
              <a:ext cx="387627" cy="685800"/>
            </a:xfrm>
            <a:prstGeom prst="rect">
              <a:avLst/>
            </a:prstGeom>
          </p:spPr>
        </p:pic>
      </p:grpSp>
      <p:grpSp>
        <p:nvGrpSpPr>
          <p:cNvPr id="38" name="Group 37"/>
          <p:cNvGrpSpPr/>
          <p:nvPr/>
        </p:nvGrpSpPr>
        <p:grpSpPr>
          <a:xfrm>
            <a:off x="628526" y="4053840"/>
            <a:ext cx="7886948" cy="914400"/>
            <a:chOff x="628526" y="4053840"/>
            <a:chExt cx="7886948" cy="914400"/>
          </a:xfrm>
        </p:grpSpPr>
        <p:grpSp>
          <p:nvGrpSpPr>
            <p:cNvPr id="23" name="Group 22"/>
            <p:cNvGrpSpPr/>
            <p:nvPr/>
          </p:nvGrpSpPr>
          <p:grpSpPr>
            <a:xfrm>
              <a:off x="628526" y="4053840"/>
              <a:ext cx="7886948" cy="914400"/>
              <a:chOff x="521295" y="1857217"/>
              <a:chExt cx="7886948" cy="914400"/>
            </a:xfrm>
          </p:grpSpPr>
          <p:sp>
            <p:nvSpPr>
              <p:cNvPr id="24" name="Rectangle 23"/>
              <p:cNvSpPr/>
              <p:nvPr/>
            </p:nvSpPr>
            <p:spPr>
              <a:xfrm>
                <a:off x="910163" y="1889221"/>
                <a:ext cx="7498080" cy="85039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400" b="1" dirty="0">
                    <a:solidFill>
                      <a:schemeClr val="accent3">
                        <a:lumMod val="75000"/>
                      </a:schemeClr>
                    </a:solidFill>
                  </a:rPr>
                  <a:t>Pay and/or dispute invoices</a:t>
                </a:r>
              </a:p>
            </p:txBody>
          </p:sp>
          <p:sp>
            <p:nvSpPr>
              <p:cNvPr id="25" name="Oval 24"/>
              <p:cNvSpPr/>
              <p:nvPr/>
            </p:nvSpPr>
            <p:spPr>
              <a:xfrm>
                <a:off x="521295" y="1857217"/>
                <a:ext cx="914400" cy="914400"/>
              </a:xfrm>
              <a:prstGeom prst="ellipse">
                <a:avLst/>
              </a:prstGeom>
              <a:solidFill>
                <a:schemeClr val="accent3">
                  <a:lumMod val="75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7"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772975" y="4179747"/>
              <a:ext cx="623515" cy="623515"/>
            </a:xfrm>
            <a:prstGeom prst="rect">
              <a:avLst/>
            </a:prstGeom>
          </p:spPr>
        </p:pic>
      </p:grpSp>
    </p:spTree>
    <p:custDataLst>
      <p:tags r:id="rId1"/>
    </p:custDataLst>
    <p:extLst>
      <p:ext uri="{BB962C8B-B14F-4D97-AF65-F5344CB8AC3E}">
        <p14:creationId xmlns:p14="http://schemas.microsoft.com/office/powerpoint/2010/main" val="2612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left)">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Competitive Retailer (CR) Responsibilities</a:t>
            </a:r>
          </a:p>
        </p:txBody>
      </p:sp>
      <p:sp>
        <p:nvSpPr>
          <p:cNvPr id="4" name="Text Placeholder 4"/>
          <p:cNvSpPr>
            <a:spLocks noGrp="1"/>
          </p:cNvSpPr>
          <p:nvPr>
            <p:ph type="body" sz="quarter" idx="10"/>
          </p:nvPr>
        </p:nvSpPr>
        <p:spPr>
          <a:xfrm>
            <a:off x="182880" y="913233"/>
            <a:ext cx="8540496" cy="461665"/>
          </a:xfrm>
          <a:prstGeom prst="rect">
            <a:avLst/>
          </a:prstGeom>
        </p:spPr>
        <p:txBody>
          <a:bodyPr>
            <a:noAutofit/>
          </a:bodyPr>
          <a:lstStyle/>
          <a:p>
            <a:pPr marL="0" indent="0">
              <a:lnSpc>
                <a:spcPct val="100000"/>
              </a:lnSpc>
              <a:spcBef>
                <a:spcPts val="0"/>
              </a:spcBef>
              <a:buNone/>
            </a:pPr>
            <a:r>
              <a:rPr lang="en-US" sz="2400" b="1" dirty="0">
                <a:solidFill>
                  <a:schemeClr val="accent4"/>
                </a:solidFill>
              </a:rPr>
              <a:t>Investigate Customer Switching </a:t>
            </a:r>
            <a:r>
              <a:rPr lang="en-US" sz="2400" b="1" dirty="0" smtClean="0">
                <a:solidFill>
                  <a:schemeClr val="accent4"/>
                </a:solidFill>
              </a:rPr>
              <a:t>Issues</a:t>
            </a:r>
            <a:endParaRPr lang="en-US" sz="2400" b="1" dirty="0">
              <a:solidFill>
                <a:schemeClr val="accent4"/>
              </a:solidFill>
            </a:endParaRPr>
          </a:p>
        </p:txBody>
      </p:sp>
      <p:sp>
        <p:nvSpPr>
          <p:cNvPr id="5" name="Content Placeholder 3"/>
          <p:cNvSpPr txBox="1">
            <a:spLocks/>
          </p:cNvSpPr>
          <p:nvPr/>
        </p:nvSpPr>
        <p:spPr>
          <a:xfrm>
            <a:off x="182880" y="1463040"/>
            <a:ext cx="8540496" cy="8168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t>CRs work with TDSPs and other CRs to resolve inadvertent gains and losses.</a:t>
            </a:r>
            <a:endParaRPr lang="en-US" sz="2400" dirty="0"/>
          </a:p>
        </p:txBody>
      </p:sp>
      <p:sp>
        <p:nvSpPr>
          <p:cNvPr id="11" name="Up Arrow 2"/>
          <p:cNvSpPr/>
          <p:nvPr/>
        </p:nvSpPr>
        <p:spPr>
          <a:xfrm>
            <a:off x="4736420" y="4343431"/>
            <a:ext cx="871157" cy="1765563"/>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Up Arrow 11"/>
          <p:cNvSpPr/>
          <p:nvPr/>
        </p:nvSpPr>
        <p:spPr>
          <a:xfrm>
            <a:off x="6412624" y="4343431"/>
            <a:ext cx="281151" cy="1765563"/>
          </a:xfrm>
          <a:prstGeom prst="upArrow">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14"/>
          <p:cNvSpPr/>
          <p:nvPr/>
        </p:nvSpPr>
        <p:spPr>
          <a:xfrm>
            <a:off x="2450228" y="4343431"/>
            <a:ext cx="281151" cy="1765563"/>
          </a:xfrm>
          <a:prstGeom prst="upArrow">
            <a:avLst/>
          </a:pr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Up Arrow 2"/>
          <p:cNvSpPr/>
          <p:nvPr/>
        </p:nvSpPr>
        <p:spPr>
          <a:xfrm flipH="1">
            <a:off x="3616028" y="4343431"/>
            <a:ext cx="841665" cy="1765563"/>
          </a:xfrm>
          <a:custGeom>
            <a:avLst/>
            <a:gdLst>
              <a:gd name="connsiteX0" fmla="*/ 0 w 228600"/>
              <a:gd name="connsiteY0" fmla="*/ 114300 h 1443638"/>
              <a:gd name="connsiteX1" fmla="*/ 114300 w 228600"/>
              <a:gd name="connsiteY1" fmla="*/ 0 h 1443638"/>
              <a:gd name="connsiteX2" fmla="*/ 228600 w 228600"/>
              <a:gd name="connsiteY2" fmla="*/ 114300 h 1443638"/>
              <a:gd name="connsiteX3" fmla="*/ 162823 w 228600"/>
              <a:gd name="connsiteY3" fmla="*/ 114300 h 1443638"/>
              <a:gd name="connsiteX4" fmla="*/ 162823 w 228600"/>
              <a:gd name="connsiteY4" fmla="*/ 1443638 h 1443638"/>
              <a:gd name="connsiteX5" fmla="*/ 65777 w 228600"/>
              <a:gd name="connsiteY5" fmla="*/ 1443638 h 1443638"/>
              <a:gd name="connsiteX6" fmla="*/ 65777 w 228600"/>
              <a:gd name="connsiteY6" fmla="*/ 114300 h 1443638"/>
              <a:gd name="connsiteX7" fmla="*/ 0 w 228600"/>
              <a:gd name="connsiteY7"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96560 w 662337"/>
              <a:gd name="connsiteY4" fmla="*/ 1443638 h 1443638"/>
              <a:gd name="connsiteX5" fmla="*/ 499514 w 662337"/>
              <a:gd name="connsiteY5" fmla="*/ 1443638 h 1443638"/>
              <a:gd name="connsiteX6" fmla="*/ 0 w 662337"/>
              <a:gd name="connsiteY6" fmla="*/ 721814 h 1443638"/>
              <a:gd name="connsiteX7" fmla="*/ 499514 w 662337"/>
              <a:gd name="connsiteY7" fmla="*/ 114300 h 1443638"/>
              <a:gd name="connsiteX8" fmla="*/ 433737 w 662337"/>
              <a:gd name="connsiteY8"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179516 w 662337"/>
              <a:gd name="connsiteY4" fmla="*/ 766693 h 1443638"/>
              <a:gd name="connsiteX5" fmla="*/ 596560 w 662337"/>
              <a:gd name="connsiteY5" fmla="*/ 1443638 h 1443638"/>
              <a:gd name="connsiteX6" fmla="*/ 499514 w 662337"/>
              <a:gd name="connsiteY6" fmla="*/ 1443638 h 1443638"/>
              <a:gd name="connsiteX7" fmla="*/ 0 w 662337"/>
              <a:gd name="connsiteY7" fmla="*/ 721814 h 1443638"/>
              <a:gd name="connsiteX8" fmla="*/ 499514 w 662337"/>
              <a:gd name="connsiteY8" fmla="*/ 114300 h 1443638"/>
              <a:gd name="connsiteX9" fmla="*/ 433737 w 662337"/>
              <a:gd name="connsiteY9"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99514 w 662337"/>
              <a:gd name="connsiteY9" fmla="*/ 114300 h 1443638"/>
              <a:gd name="connsiteX10" fmla="*/ 433737 w 662337"/>
              <a:gd name="connsiteY10"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33737 w 662337"/>
              <a:gd name="connsiteY0" fmla="*/ 114300 h 1443638"/>
              <a:gd name="connsiteX1" fmla="*/ 548037 w 662337"/>
              <a:gd name="connsiteY1" fmla="*/ 0 h 1443638"/>
              <a:gd name="connsiteX2" fmla="*/ 662337 w 662337"/>
              <a:gd name="connsiteY2" fmla="*/ 114300 h 1443638"/>
              <a:gd name="connsiteX3" fmla="*/ 596560 w 662337"/>
              <a:gd name="connsiteY3" fmla="*/ 114300 h 1443638"/>
              <a:gd name="connsiteX4" fmla="*/ 527324 w 662337"/>
              <a:gd name="connsiteY4" fmla="*/ 716204 h 1443638"/>
              <a:gd name="connsiteX5" fmla="*/ 179516 w 662337"/>
              <a:gd name="connsiteY5" fmla="*/ 766693 h 1443638"/>
              <a:gd name="connsiteX6" fmla="*/ 596560 w 662337"/>
              <a:gd name="connsiteY6" fmla="*/ 1443638 h 1443638"/>
              <a:gd name="connsiteX7" fmla="*/ 499514 w 662337"/>
              <a:gd name="connsiteY7" fmla="*/ 1443638 h 1443638"/>
              <a:gd name="connsiteX8" fmla="*/ 0 w 662337"/>
              <a:gd name="connsiteY8" fmla="*/ 721814 h 1443638"/>
              <a:gd name="connsiteX9" fmla="*/ 482445 w 662337"/>
              <a:gd name="connsiteY9" fmla="*/ 581569 h 1443638"/>
              <a:gd name="connsiteX10" fmla="*/ 499514 w 662337"/>
              <a:gd name="connsiteY10" fmla="*/ 114300 h 1443638"/>
              <a:gd name="connsiteX11" fmla="*/ 433737 w 662337"/>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224395 w 707216"/>
              <a:gd name="connsiteY5" fmla="*/ 766693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72203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605861 w 707216"/>
              <a:gd name="connsiteY4" fmla="*/ 716204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7324 w 707216"/>
              <a:gd name="connsiteY9" fmla="*/ 581569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21715 w 707216"/>
              <a:gd name="connsiteY9" fmla="*/ 665717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78616 w 707216"/>
              <a:gd name="connsiteY0" fmla="*/ 114300 h 1443638"/>
              <a:gd name="connsiteX1" fmla="*/ 592916 w 707216"/>
              <a:gd name="connsiteY1" fmla="*/ 0 h 1443638"/>
              <a:gd name="connsiteX2" fmla="*/ 707216 w 707216"/>
              <a:gd name="connsiteY2" fmla="*/ 114300 h 1443638"/>
              <a:gd name="connsiteX3" fmla="*/ 641439 w 707216"/>
              <a:gd name="connsiteY3" fmla="*/ 114300 h 1443638"/>
              <a:gd name="connsiteX4" fmla="*/ 594641 w 707216"/>
              <a:gd name="connsiteY4" fmla="*/ 822790 h 1443638"/>
              <a:gd name="connsiteX5" fmla="*/ 185126 w 707216"/>
              <a:gd name="connsiteY5" fmla="*/ 822791 h 1443638"/>
              <a:gd name="connsiteX6" fmla="*/ 641439 w 707216"/>
              <a:gd name="connsiteY6" fmla="*/ 1443638 h 1443638"/>
              <a:gd name="connsiteX7" fmla="*/ 544393 w 707216"/>
              <a:gd name="connsiteY7" fmla="*/ 1443638 h 1443638"/>
              <a:gd name="connsiteX8" fmla="*/ 0 w 707216"/>
              <a:gd name="connsiteY8" fmla="*/ 727424 h 1443638"/>
              <a:gd name="connsiteX9" fmla="*/ 516105 w 707216"/>
              <a:gd name="connsiteY9" fmla="*/ 710596 h 1443638"/>
              <a:gd name="connsiteX10" fmla="*/ 544393 w 707216"/>
              <a:gd name="connsiteY10" fmla="*/ 114300 h 1443638"/>
              <a:gd name="connsiteX11" fmla="*/ 478616 w 707216"/>
              <a:gd name="connsiteY11" fmla="*/ 114300 h 144363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00281 w 712856"/>
              <a:gd name="connsiteY4" fmla="*/ 822790 h 1443638"/>
              <a:gd name="connsiteX5" fmla="*/ 190766 w 712856"/>
              <a:gd name="connsiteY5" fmla="*/ 822791 h 1443638"/>
              <a:gd name="connsiteX6" fmla="*/ 647079 w 712856"/>
              <a:gd name="connsiteY6" fmla="*/ 1443638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90766 w 712856"/>
              <a:gd name="connsiteY5" fmla="*/ 82279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00281 w 712856"/>
              <a:gd name="connsiteY4" fmla="*/ 822790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594671 w 712856"/>
              <a:gd name="connsiteY4" fmla="*/ 84522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64635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3638"/>
              <a:gd name="connsiteX1" fmla="*/ 598556 w 712856"/>
              <a:gd name="connsiteY1" fmla="*/ 0 h 1443638"/>
              <a:gd name="connsiteX2" fmla="*/ 712856 w 712856"/>
              <a:gd name="connsiteY2" fmla="*/ 114300 h 1443638"/>
              <a:gd name="connsiteX3" fmla="*/ 647079 w 712856"/>
              <a:gd name="connsiteY3" fmla="*/ 114300 h 1443638"/>
              <a:gd name="connsiteX4" fmla="*/ 617110 w 712856"/>
              <a:gd name="connsiteY4" fmla="*/ 839619 h 1443638"/>
              <a:gd name="connsiteX5" fmla="*/ 112228 w 712856"/>
              <a:gd name="connsiteY5" fmla="*/ 834011 h 1443638"/>
              <a:gd name="connsiteX6" fmla="*/ 114147 w 712856"/>
              <a:gd name="connsiteY6" fmla="*/ 1415589 h 1443638"/>
              <a:gd name="connsiteX7" fmla="*/ 271 w 712856"/>
              <a:gd name="connsiteY7" fmla="*/ 1443638 h 1443638"/>
              <a:gd name="connsiteX8" fmla="*/ 5640 w 712856"/>
              <a:gd name="connsiteY8" fmla="*/ 727424 h 1443638"/>
              <a:gd name="connsiteX9" fmla="*/ 521745 w 712856"/>
              <a:gd name="connsiteY9" fmla="*/ 710596 h 1443638"/>
              <a:gd name="connsiteX10" fmla="*/ 550033 w 712856"/>
              <a:gd name="connsiteY10" fmla="*/ 114300 h 1443638"/>
              <a:gd name="connsiteX11" fmla="*/ 484256 w 712856"/>
              <a:gd name="connsiteY11" fmla="*/ 114300 h 144363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54858"/>
              <a:gd name="connsiteX1" fmla="*/ 598556 w 712856"/>
              <a:gd name="connsiteY1" fmla="*/ 0 h 1454858"/>
              <a:gd name="connsiteX2" fmla="*/ 712856 w 712856"/>
              <a:gd name="connsiteY2" fmla="*/ 114300 h 1454858"/>
              <a:gd name="connsiteX3" fmla="*/ 647079 w 712856"/>
              <a:gd name="connsiteY3" fmla="*/ 114300 h 1454858"/>
              <a:gd name="connsiteX4" fmla="*/ 617110 w 712856"/>
              <a:gd name="connsiteY4" fmla="*/ 839619 h 1454858"/>
              <a:gd name="connsiteX5" fmla="*/ 112228 w 712856"/>
              <a:gd name="connsiteY5" fmla="*/ 834011 h 1454858"/>
              <a:gd name="connsiteX6" fmla="*/ 114147 w 712856"/>
              <a:gd name="connsiteY6" fmla="*/ 1454858 h 1454858"/>
              <a:gd name="connsiteX7" fmla="*/ 271 w 712856"/>
              <a:gd name="connsiteY7" fmla="*/ 1443638 h 1454858"/>
              <a:gd name="connsiteX8" fmla="*/ 5640 w 712856"/>
              <a:gd name="connsiteY8" fmla="*/ 727424 h 1454858"/>
              <a:gd name="connsiteX9" fmla="*/ 521745 w 712856"/>
              <a:gd name="connsiteY9" fmla="*/ 710596 h 1454858"/>
              <a:gd name="connsiteX10" fmla="*/ 550033 w 712856"/>
              <a:gd name="connsiteY10" fmla="*/ 114300 h 1454858"/>
              <a:gd name="connsiteX11" fmla="*/ 484256 w 712856"/>
              <a:gd name="connsiteY11" fmla="*/ 114300 h 1454858"/>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14147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7079 w 712856"/>
              <a:gd name="connsiteY3" fmla="*/ 114300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50057 w 712856"/>
              <a:gd name="connsiteY3" fmla="*/ 147063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41121 w 712856"/>
              <a:gd name="connsiteY3" fmla="*/ 138127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21745 w 712856"/>
              <a:gd name="connsiteY9" fmla="*/ 710596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12228 w 712856"/>
              <a:gd name="connsiteY5" fmla="*/ 834011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97336 w 712856"/>
              <a:gd name="connsiteY5" fmla="*/ 831033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62863 w 712856"/>
              <a:gd name="connsiteY5" fmla="*/ 848904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445923"/>
              <a:gd name="connsiteX1" fmla="*/ 598556 w 712856"/>
              <a:gd name="connsiteY1" fmla="*/ 0 h 1445923"/>
              <a:gd name="connsiteX2" fmla="*/ 712856 w 712856"/>
              <a:gd name="connsiteY2" fmla="*/ 114300 h 1445923"/>
              <a:gd name="connsiteX3" fmla="*/ 638142 w 712856"/>
              <a:gd name="connsiteY3" fmla="*/ 123234 h 1445923"/>
              <a:gd name="connsiteX4" fmla="*/ 617110 w 712856"/>
              <a:gd name="connsiteY4" fmla="*/ 839619 h 1445923"/>
              <a:gd name="connsiteX5" fmla="*/ 106271 w 712856"/>
              <a:gd name="connsiteY5" fmla="*/ 842947 h 1445923"/>
              <a:gd name="connsiteX6" fmla="*/ 105211 w 712856"/>
              <a:gd name="connsiteY6" fmla="*/ 1445923 h 1445923"/>
              <a:gd name="connsiteX7" fmla="*/ 271 w 712856"/>
              <a:gd name="connsiteY7" fmla="*/ 1443638 h 1445923"/>
              <a:gd name="connsiteX8" fmla="*/ 5640 w 712856"/>
              <a:gd name="connsiteY8" fmla="*/ 727424 h 1445923"/>
              <a:gd name="connsiteX9" fmla="*/ 551530 w 712856"/>
              <a:gd name="connsiteY9" fmla="*/ 728467 h 1445923"/>
              <a:gd name="connsiteX10" fmla="*/ 550033 w 712856"/>
              <a:gd name="connsiteY10" fmla="*/ 114300 h 1445923"/>
              <a:gd name="connsiteX11" fmla="*/ 484256 w 712856"/>
              <a:gd name="connsiteY11" fmla="*/ 114300 h 1445923"/>
              <a:gd name="connsiteX0" fmla="*/ 484256 w 712856"/>
              <a:gd name="connsiteY0" fmla="*/ 114300 h 1550171"/>
              <a:gd name="connsiteX1" fmla="*/ 598556 w 712856"/>
              <a:gd name="connsiteY1" fmla="*/ 0 h 1550171"/>
              <a:gd name="connsiteX2" fmla="*/ 712856 w 712856"/>
              <a:gd name="connsiteY2" fmla="*/ 114300 h 1550171"/>
              <a:gd name="connsiteX3" fmla="*/ 638142 w 712856"/>
              <a:gd name="connsiteY3" fmla="*/ 123234 h 1550171"/>
              <a:gd name="connsiteX4" fmla="*/ 617110 w 712856"/>
              <a:gd name="connsiteY4" fmla="*/ 839619 h 1550171"/>
              <a:gd name="connsiteX5" fmla="*/ 106271 w 712856"/>
              <a:gd name="connsiteY5" fmla="*/ 842947 h 1550171"/>
              <a:gd name="connsiteX6" fmla="*/ 117125 w 712856"/>
              <a:gd name="connsiteY6" fmla="*/ 1550171 h 1550171"/>
              <a:gd name="connsiteX7" fmla="*/ 271 w 712856"/>
              <a:gd name="connsiteY7" fmla="*/ 1443638 h 1550171"/>
              <a:gd name="connsiteX8" fmla="*/ 5640 w 712856"/>
              <a:gd name="connsiteY8" fmla="*/ 727424 h 1550171"/>
              <a:gd name="connsiteX9" fmla="*/ 551530 w 712856"/>
              <a:gd name="connsiteY9" fmla="*/ 728467 h 1550171"/>
              <a:gd name="connsiteX10" fmla="*/ 550033 w 712856"/>
              <a:gd name="connsiteY10" fmla="*/ 114300 h 1550171"/>
              <a:gd name="connsiteX11" fmla="*/ 484256 w 712856"/>
              <a:gd name="connsiteY11" fmla="*/ 114300 h 1550171"/>
              <a:gd name="connsiteX0" fmla="*/ 484256 w 712856"/>
              <a:gd name="connsiteY0" fmla="*/ 114300 h 1550199"/>
              <a:gd name="connsiteX1" fmla="*/ 598556 w 712856"/>
              <a:gd name="connsiteY1" fmla="*/ 0 h 1550199"/>
              <a:gd name="connsiteX2" fmla="*/ 712856 w 712856"/>
              <a:gd name="connsiteY2" fmla="*/ 114300 h 1550199"/>
              <a:gd name="connsiteX3" fmla="*/ 638142 w 712856"/>
              <a:gd name="connsiteY3" fmla="*/ 123234 h 1550199"/>
              <a:gd name="connsiteX4" fmla="*/ 617110 w 712856"/>
              <a:gd name="connsiteY4" fmla="*/ 839619 h 1550199"/>
              <a:gd name="connsiteX5" fmla="*/ 106271 w 712856"/>
              <a:gd name="connsiteY5" fmla="*/ 842947 h 1550199"/>
              <a:gd name="connsiteX6" fmla="*/ 117125 w 712856"/>
              <a:gd name="connsiteY6" fmla="*/ 1550171 h 1550199"/>
              <a:gd name="connsiteX7" fmla="*/ 271 w 712856"/>
              <a:gd name="connsiteY7" fmla="*/ 1443638 h 1550199"/>
              <a:gd name="connsiteX8" fmla="*/ 5640 w 712856"/>
              <a:gd name="connsiteY8" fmla="*/ 727424 h 1550199"/>
              <a:gd name="connsiteX9" fmla="*/ 551530 w 712856"/>
              <a:gd name="connsiteY9" fmla="*/ 728467 h 1550199"/>
              <a:gd name="connsiteX10" fmla="*/ 550033 w 712856"/>
              <a:gd name="connsiteY10" fmla="*/ 114300 h 1550199"/>
              <a:gd name="connsiteX11" fmla="*/ 484256 w 712856"/>
              <a:gd name="connsiteY11" fmla="*/ 114300 h 1550199"/>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51530 w 712856"/>
              <a:gd name="connsiteY9" fmla="*/ 728467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17110 w 712856"/>
              <a:gd name="connsiteY4" fmla="*/ 839619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23234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3380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6236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28617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8142 w 712856"/>
              <a:gd name="connsiteY3" fmla="*/ 113709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8933"/>
              <a:gd name="connsiteX1" fmla="*/ 598556 w 712856"/>
              <a:gd name="connsiteY1" fmla="*/ 0 h 1448933"/>
              <a:gd name="connsiteX2" fmla="*/ 712856 w 712856"/>
              <a:gd name="connsiteY2" fmla="*/ 114300 h 1448933"/>
              <a:gd name="connsiteX3" fmla="*/ 630998 w 712856"/>
              <a:gd name="connsiteY3" fmla="*/ 116090 h 1448933"/>
              <a:gd name="connsiteX4" fmla="*/ 623067 w 712856"/>
              <a:gd name="connsiteY4" fmla="*/ 836641 h 1448933"/>
              <a:gd name="connsiteX5" fmla="*/ 106271 w 712856"/>
              <a:gd name="connsiteY5" fmla="*/ 842947 h 1448933"/>
              <a:gd name="connsiteX6" fmla="*/ 111168 w 712856"/>
              <a:gd name="connsiteY6" fmla="*/ 1448901 h 1448933"/>
              <a:gd name="connsiteX7" fmla="*/ 271 w 712856"/>
              <a:gd name="connsiteY7" fmla="*/ 1443638 h 1448933"/>
              <a:gd name="connsiteX8" fmla="*/ 5640 w 712856"/>
              <a:gd name="connsiteY8" fmla="*/ 727424 h 1448933"/>
              <a:gd name="connsiteX9" fmla="*/ 539616 w 712856"/>
              <a:gd name="connsiteY9" fmla="*/ 722510 h 1448933"/>
              <a:gd name="connsiteX10" fmla="*/ 550033 w 712856"/>
              <a:gd name="connsiteY10" fmla="*/ 114300 h 1448933"/>
              <a:gd name="connsiteX11" fmla="*/ 484256 w 712856"/>
              <a:gd name="connsiteY11" fmla="*/ 114300 h 1448933"/>
              <a:gd name="connsiteX0" fmla="*/ 484256 w 712856"/>
              <a:gd name="connsiteY0" fmla="*/ 114300 h 1443897"/>
              <a:gd name="connsiteX1" fmla="*/ 598556 w 712856"/>
              <a:gd name="connsiteY1" fmla="*/ 0 h 1443897"/>
              <a:gd name="connsiteX2" fmla="*/ 712856 w 712856"/>
              <a:gd name="connsiteY2" fmla="*/ 114300 h 1443897"/>
              <a:gd name="connsiteX3" fmla="*/ 630998 w 712856"/>
              <a:gd name="connsiteY3" fmla="*/ 116090 h 1443897"/>
              <a:gd name="connsiteX4" fmla="*/ 623067 w 712856"/>
              <a:gd name="connsiteY4" fmla="*/ 836641 h 1443897"/>
              <a:gd name="connsiteX5" fmla="*/ 106271 w 712856"/>
              <a:gd name="connsiteY5" fmla="*/ 842947 h 1443897"/>
              <a:gd name="connsiteX6" fmla="*/ 106406 w 712856"/>
              <a:gd name="connsiteY6" fmla="*/ 1439376 h 1443897"/>
              <a:gd name="connsiteX7" fmla="*/ 271 w 712856"/>
              <a:gd name="connsiteY7" fmla="*/ 1443638 h 1443897"/>
              <a:gd name="connsiteX8" fmla="*/ 5640 w 712856"/>
              <a:gd name="connsiteY8" fmla="*/ 727424 h 1443897"/>
              <a:gd name="connsiteX9" fmla="*/ 539616 w 712856"/>
              <a:gd name="connsiteY9" fmla="*/ 722510 h 1443897"/>
              <a:gd name="connsiteX10" fmla="*/ 550033 w 712856"/>
              <a:gd name="connsiteY10" fmla="*/ 114300 h 1443897"/>
              <a:gd name="connsiteX11" fmla="*/ 484256 w 712856"/>
              <a:gd name="connsiteY11" fmla="*/ 114300 h 1443897"/>
              <a:gd name="connsiteX0" fmla="*/ 484256 w 712856"/>
              <a:gd name="connsiteY0" fmla="*/ 114300 h 1451315"/>
              <a:gd name="connsiteX1" fmla="*/ 598556 w 712856"/>
              <a:gd name="connsiteY1" fmla="*/ 0 h 1451315"/>
              <a:gd name="connsiteX2" fmla="*/ 712856 w 712856"/>
              <a:gd name="connsiteY2" fmla="*/ 114300 h 1451315"/>
              <a:gd name="connsiteX3" fmla="*/ 630998 w 712856"/>
              <a:gd name="connsiteY3" fmla="*/ 116090 h 1451315"/>
              <a:gd name="connsiteX4" fmla="*/ 623067 w 712856"/>
              <a:gd name="connsiteY4" fmla="*/ 836641 h 1451315"/>
              <a:gd name="connsiteX5" fmla="*/ 106271 w 712856"/>
              <a:gd name="connsiteY5" fmla="*/ 842947 h 1451315"/>
              <a:gd name="connsiteX6" fmla="*/ 106406 w 712856"/>
              <a:gd name="connsiteY6" fmla="*/ 1451283 h 1451315"/>
              <a:gd name="connsiteX7" fmla="*/ 271 w 712856"/>
              <a:gd name="connsiteY7" fmla="*/ 1443638 h 1451315"/>
              <a:gd name="connsiteX8" fmla="*/ 5640 w 712856"/>
              <a:gd name="connsiteY8" fmla="*/ 727424 h 1451315"/>
              <a:gd name="connsiteX9" fmla="*/ 539616 w 712856"/>
              <a:gd name="connsiteY9" fmla="*/ 722510 h 1451315"/>
              <a:gd name="connsiteX10" fmla="*/ 550033 w 712856"/>
              <a:gd name="connsiteY10" fmla="*/ 114300 h 1451315"/>
              <a:gd name="connsiteX11" fmla="*/ 484256 w 712856"/>
              <a:gd name="connsiteY11" fmla="*/ 114300 h 1451315"/>
              <a:gd name="connsiteX0" fmla="*/ 479725 w 708325"/>
              <a:gd name="connsiteY0" fmla="*/ 114300 h 1451353"/>
              <a:gd name="connsiteX1" fmla="*/ 594025 w 708325"/>
              <a:gd name="connsiteY1" fmla="*/ 0 h 1451353"/>
              <a:gd name="connsiteX2" fmla="*/ 708325 w 708325"/>
              <a:gd name="connsiteY2" fmla="*/ 114300 h 1451353"/>
              <a:gd name="connsiteX3" fmla="*/ 626467 w 708325"/>
              <a:gd name="connsiteY3" fmla="*/ 116090 h 1451353"/>
              <a:gd name="connsiteX4" fmla="*/ 618536 w 708325"/>
              <a:gd name="connsiteY4" fmla="*/ 836641 h 1451353"/>
              <a:gd name="connsiteX5" fmla="*/ 101740 w 708325"/>
              <a:gd name="connsiteY5" fmla="*/ 842947 h 1451353"/>
              <a:gd name="connsiteX6" fmla="*/ 101875 w 708325"/>
              <a:gd name="connsiteY6" fmla="*/ 1451283 h 1451353"/>
              <a:gd name="connsiteX7" fmla="*/ 502 w 708325"/>
              <a:gd name="connsiteY7" fmla="*/ 1450782 h 1451353"/>
              <a:gd name="connsiteX8" fmla="*/ 1109 w 708325"/>
              <a:gd name="connsiteY8" fmla="*/ 727424 h 1451353"/>
              <a:gd name="connsiteX9" fmla="*/ 535085 w 708325"/>
              <a:gd name="connsiteY9" fmla="*/ 722510 h 1451353"/>
              <a:gd name="connsiteX10" fmla="*/ 545502 w 708325"/>
              <a:gd name="connsiteY10" fmla="*/ 114300 h 1451353"/>
              <a:gd name="connsiteX11" fmla="*/ 479725 w 708325"/>
              <a:gd name="connsiteY11" fmla="*/ 114300 h 145135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101875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60840"/>
              <a:gd name="connsiteX1" fmla="*/ 594025 w 708325"/>
              <a:gd name="connsiteY1" fmla="*/ 0 h 1460840"/>
              <a:gd name="connsiteX2" fmla="*/ 708325 w 708325"/>
              <a:gd name="connsiteY2" fmla="*/ 114300 h 1460840"/>
              <a:gd name="connsiteX3" fmla="*/ 626467 w 708325"/>
              <a:gd name="connsiteY3" fmla="*/ 116090 h 1460840"/>
              <a:gd name="connsiteX4" fmla="*/ 618536 w 708325"/>
              <a:gd name="connsiteY4" fmla="*/ 836641 h 1460840"/>
              <a:gd name="connsiteX5" fmla="*/ 101740 w 708325"/>
              <a:gd name="connsiteY5" fmla="*/ 842947 h 1460840"/>
              <a:gd name="connsiteX6" fmla="*/ 97112 w 708325"/>
              <a:gd name="connsiteY6" fmla="*/ 1460808 h 1460840"/>
              <a:gd name="connsiteX7" fmla="*/ 502 w 708325"/>
              <a:gd name="connsiteY7" fmla="*/ 1450782 h 1460840"/>
              <a:gd name="connsiteX8" fmla="*/ 1109 w 708325"/>
              <a:gd name="connsiteY8" fmla="*/ 727424 h 1460840"/>
              <a:gd name="connsiteX9" fmla="*/ 535085 w 708325"/>
              <a:gd name="connsiteY9" fmla="*/ 722510 h 1460840"/>
              <a:gd name="connsiteX10" fmla="*/ 545502 w 708325"/>
              <a:gd name="connsiteY10" fmla="*/ 114300 h 1460840"/>
              <a:gd name="connsiteX11" fmla="*/ 479725 w 708325"/>
              <a:gd name="connsiteY11" fmla="*/ 114300 h 1460840"/>
              <a:gd name="connsiteX0" fmla="*/ 479725 w 708325"/>
              <a:gd name="connsiteY0" fmla="*/ 114300 h 1452011"/>
              <a:gd name="connsiteX1" fmla="*/ 594025 w 708325"/>
              <a:gd name="connsiteY1" fmla="*/ 0 h 1452011"/>
              <a:gd name="connsiteX2" fmla="*/ 708325 w 708325"/>
              <a:gd name="connsiteY2" fmla="*/ 114300 h 1452011"/>
              <a:gd name="connsiteX3" fmla="*/ 626467 w 708325"/>
              <a:gd name="connsiteY3" fmla="*/ 116090 h 1452011"/>
              <a:gd name="connsiteX4" fmla="*/ 618536 w 708325"/>
              <a:gd name="connsiteY4" fmla="*/ 836641 h 1452011"/>
              <a:gd name="connsiteX5" fmla="*/ 101740 w 708325"/>
              <a:gd name="connsiteY5" fmla="*/ 842947 h 1452011"/>
              <a:gd name="connsiteX6" fmla="*/ 101875 w 708325"/>
              <a:gd name="connsiteY6" fmla="*/ 1448902 h 1452011"/>
              <a:gd name="connsiteX7" fmla="*/ 502 w 708325"/>
              <a:gd name="connsiteY7" fmla="*/ 1450782 h 1452011"/>
              <a:gd name="connsiteX8" fmla="*/ 1109 w 708325"/>
              <a:gd name="connsiteY8" fmla="*/ 727424 h 1452011"/>
              <a:gd name="connsiteX9" fmla="*/ 535085 w 708325"/>
              <a:gd name="connsiteY9" fmla="*/ 722510 h 1452011"/>
              <a:gd name="connsiteX10" fmla="*/ 545502 w 708325"/>
              <a:gd name="connsiteY10" fmla="*/ 114300 h 1452011"/>
              <a:gd name="connsiteX11" fmla="*/ 479725 w 708325"/>
              <a:gd name="connsiteY11" fmla="*/ 114300 h 1452011"/>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36641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42947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18536 w 708325"/>
              <a:gd name="connsiteY4" fmla="*/ 803303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101740 w 708325"/>
              <a:gd name="connsiteY5" fmla="*/ 814372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0280 h 1452383"/>
              <a:gd name="connsiteX9" fmla="*/ 535085 w 708325"/>
              <a:gd name="connsiteY9" fmla="*/ 722510 h 1452383"/>
              <a:gd name="connsiteX10" fmla="*/ 545502 w 708325"/>
              <a:gd name="connsiteY10" fmla="*/ 114300 h 1452383"/>
              <a:gd name="connsiteX11" fmla="*/ 479725 w 708325"/>
              <a:gd name="connsiteY11" fmla="*/ 114300 h 1452383"/>
              <a:gd name="connsiteX0" fmla="*/ 479725 w 708325"/>
              <a:gd name="connsiteY0" fmla="*/ 114300 h 1452383"/>
              <a:gd name="connsiteX1" fmla="*/ 594025 w 708325"/>
              <a:gd name="connsiteY1" fmla="*/ 0 h 1452383"/>
              <a:gd name="connsiteX2" fmla="*/ 708325 w 708325"/>
              <a:gd name="connsiteY2" fmla="*/ 114300 h 1452383"/>
              <a:gd name="connsiteX3" fmla="*/ 626467 w 708325"/>
              <a:gd name="connsiteY3" fmla="*/ 116090 h 1452383"/>
              <a:gd name="connsiteX4" fmla="*/ 620917 w 708325"/>
              <a:gd name="connsiteY4" fmla="*/ 819972 h 1452383"/>
              <a:gd name="connsiteX5" fmla="*/ 99358 w 708325"/>
              <a:gd name="connsiteY5" fmla="*/ 821515 h 1452383"/>
              <a:gd name="connsiteX6" fmla="*/ 94731 w 708325"/>
              <a:gd name="connsiteY6" fmla="*/ 1451283 h 1452383"/>
              <a:gd name="connsiteX7" fmla="*/ 502 w 708325"/>
              <a:gd name="connsiteY7" fmla="*/ 1450782 h 1452383"/>
              <a:gd name="connsiteX8" fmla="*/ 1109 w 708325"/>
              <a:gd name="connsiteY8" fmla="*/ 727424 h 1452383"/>
              <a:gd name="connsiteX9" fmla="*/ 535085 w 708325"/>
              <a:gd name="connsiteY9" fmla="*/ 722510 h 1452383"/>
              <a:gd name="connsiteX10" fmla="*/ 545502 w 708325"/>
              <a:gd name="connsiteY10" fmla="*/ 114300 h 1452383"/>
              <a:gd name="connsiteX11" fmla="*/ 479725 w 708325"/>
              <a:gd name="connsiteY11" fmla="*/ 114300 h 1452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8325" h="1452383">
                <a:moveTo>
                  <a:pt x="479725" y="114300"/>
                </a:moveTo>
                <a:lnTo>
                  <a:pt x="594025" y="0"/>
                </a:lnTo>
                <a:lnTo>
                  <a:pt x="708325" y="114300"/>
                </a:lnTo>
                <a:cubicBezTo>
                  <a:pt x="681833" y="114103"/>
                  <a:pt x="629146" y="121050"/>
                  <a:pt x="626467" y="116090"/>
                </a:cubicBezTo>
                <a:cubicBezTo>
                  <a:pt x="629857" y="119269"/>
                  <a:pt x="624349" y="100647"/>
                  <a:pt x="620917" y="819972"/>
                </a:cubicBezTo>
                <a:cubicBezTo>
                  <a:pt x="626275" y="812592"/>
                  <a:pt x="92593" y="818602"/>
                  <a:pt x="99358" y="821515"/>
                </a:cubicBezTo>
                <a:cubicBezTo>
                  <a:pt x="96391" y="817014"/>
                  <a:pt x="92983" y="1456497"/>
                  <a:pt x="94731" y="1451283"/>
                </a:cubicBezTo>
                <a:cubicBezTo>
                  <a:pt x="96485" y="1449529"/>
                  <a:pt x="-3014" y="1454917"/>
                  <a:pt x="502" y="1450782"/>
                </a:cubicBezTo>
                <a:cubicBezTo>
                  <a:pt x="-1448" y="1204564"/>
                  <a:pt x="3059" y="973642"/>
                  <a:pt x="1109" y="727424"/>
                </a:cubicBezTo>
                <a:lnTo>
                  <a:pt x="535085" y="722510"/>
                </a:lnTo>
                <a:lnTo>
                  <a:pt x="545502" y="114300"/>
                </a:lnTo>
                <a:lnTo>
                  <a:pt x="479725" y="114300"/>
                </a:lnTo>
                <a:close/>
              </a:path>
            </a:pathLst>
          </a:custGeom>
          <a:solidFill>
            <a:schemeClr val="accent4"/>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9829" y="5488221"/>
            <a:ext cx="1321947" cy="971060"/>
          </a:xfrm>
          <a:prstGeom prst="rect">
            <a:avLst/>
          </a:prstGeom>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3314" y="5488221"/>
            <a:ext cx="1321947" cy="971060"/>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225" y="5488221"/>
            <a:ext cx="1321947" cy="97106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974" y="2440411"/>
            <a:ext cx="1774746" cy="1899289"/>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4588" y="2440411"/>
            <a:ext cx="1778231" cy="190302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64431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xit" presetSubtype="1" fill="hold" grpId="0" nodeType="afterEffect">
                                  <p:stCondLst>
                                    <p:cond delay="500"/>
                                  </p:stCondLst>
                                  <p:childTnLst>
                                    <p:animEffect transition="out" filter="wipe(up)">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 and Qualification</a:t>
            </a:r>
            <a:endParaRPr lang="en-US" dirty="0"/>
          </a:p>
        </p:txBody>
      </p:sp>
      <p:sp>
        <p:nvSpPr>
          <p:cNvPr id="3" name="Text Placeholder 2"/>
          <p:cNvSpPr>
            <a:spLocks noGrp="1"/>
          </p:cNvSpPr>
          <p:nvPr>
            <p:ph type="body" sz="quarter" idx="10"/>
          </p:nvPr>
        </p:nvSpPr>
        <p:spPr>
          <a:xfrm>
            <a:off x="182880" y="914400"/>
            <a:ext cx="7316166" cy="424732"/>
          </a:xfrm>
        </p:spPr>
        <p:txBody>
          <a:bodyPr>
            <a:noAutofit/>
          </a:bodyPr>
          <a:lstStyle/>
          <a:p>
            <a:pPr marL="0" indent="0">
              <a:lnSpc>
                <a:spcPct val="100000"/>
              </a:lnSpc>
              <a:spcBef>
                <a:spcPts val="0"/>
              </a:spcBef>
              <a:buNone/>
            </a:pPr>
            <a:r>
              <a:rPr lang="en-US" sz="2400" b="1" dirty="0" smtClean="0">
                <a:solidFill>
                  <a:schemeClr val="accent4"/>
                </a:solidFill>
              </a:rPr>
              <a:t>A Competitive Retailer Must:</a:t>
            </a:r>
          </a:p>
        </p:txBody>
      </p:sp>
      <p:grpSp>
        <p:nvGrpSpPr>
          <p:cNvPr id="17" name="Group 16"/>
          <p:cNvGrpSpPr/>
          <p:nvPr/>
        </p:nvGrpSpPr>
        <p:grpSpPr>
          <a:xfrm>
            <a:off x="628526" y="1737360"/>
            <a:ext cx="7886948" cy="914400"/>
            <a:chOff x="628526" y="1691746"/>
            <a:chExt cx="7886948" cy="914400"/>
          </a:xfrm>
        </p:grpSpPr>
        <p:sp>
          <p:nvSpPr>
            <p:cNvPr id="5" name="Rectangle 4"/>
            <p:cNvSpPr/>
            <p:nvPr/>
          </p:nvSpPr>
          <p:spPr>
            <a:xfrm>
              <a:off x="1017394" y="1723750"/>
              <a:ext cx="7498080" cy="85039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400" b="1" dirty="0">
                  <a:solidFill>
                    <a:schemeClr val="accent1"/>
                  </a:solidFill>
                </a:rPr>
                <a:t>Register with the PUCT</a:t>
              </a:r>
            </a:p>
          </p:txBody>
        </p:sp>
        <p:sp>
          <p:nvSpPr>
            <p:cNvPr id="6" name="Oval 5"/>
            <p:cNvSpPr/>
            <p:nvPr/>
          </p:nvSpPr>
          <p:spPr>
            <a:xfrm>
              <a:off x="628526" y="1691746"/>
              <a:ext cx="914400" cy="9144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78348" y="1844703"/>
              <a:ext cx="622261" cy="514510"/>
            </a:xfrm>
            <a:prstGeom prst="rect">
              <a:avLst/>
            </a:prstGeom>
          </p:spPr>
        </p:pic>
      </p:grpSp>
      <p:grpSp>
        <p:nvGrpSpPr>
          <p:cNvPr id="19" name="Group 18"/>
          <p:cNvGrpSpPr/>
          <p:nvPr/>
        </p:nvGrpSpPr>
        <p:grpSpPr>
          <a:xfrm>
            <a:off x="628526" y="2895600"/>
            <a:ext cx="7886948" cy="914400"/>
            <a:chOff x="628526" y="2856755"/>
            <a:chExt cx="7886948" cy="914400"/>
          </a:xfrm>
        </p:grpSpPr>
        <p:sp>
          <p:nvSpPr>
            <p:cNvPr id="8" name="Rectangle 7"/>
            <p:cNvSpPr/>
            <p:nvPr/>
          </p:nvSpPr>
          <p:spPr>
            <a:xfrm>
              <a:off x="1017394" y="2888759"/>
              <a:ext cx="7498080" cy="85039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400" b="1" dirty="0">
                  <a:solidFill>
                    <a:schemeClr val="accent1"/>
                  </a:solidFill>
                </a:rPr>
                <a:t>Register with ERCOT</a:t>
              </a:r>
            </a:p>
          </p:txBody>
        </p:sp>
        <p:sp>
          <p:nvSpPr>
            <p:cNvPr id="9" name="Oval 8"/>
            <p:cNvSpPr/>
            <p:nvPr/>
          </p:nvSpPr>
          <p:spPr>
            <a:xfrm>
              <a:off x="628526" y="2856755"/>
              <a:ext cx="914400" cy="9144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842380" y="3000309"/>
              <a:ext cx="486693" cy="627293"/>
            </a:xfrm>
            <a:prstGeom prst="rect">
              <a:avLst/>
            </a:prstGeom>
          </p:spPr>
        </p:pic>
      </p:grpSp>
      <p:grpSp>
        <p:nvGrpSpPr>
          <p:cNvPr id="22" name="Group 21"/>
          <p:cNvGrpSpPr/>
          <p:nvPr/>
        </p:nvGrpSpPr>
        <p:grpSpPr>
          <a:xfrm>
            <a:off x="628526" y="4053840"/>
            <a:ext cx="7886948" cy="914400"/>
            <a:chOff x="628526" y="4021764"/>
            <a:chExt cx="7886948" cy="914400"/>
          </a:xfrm>
        </p:grpSpPr>
        <p:sp>
          <p:nvSpPr>
            <p:cNvPr id="11" name="Rectangle 10"/>
            <p:cNvSpPr/>
            <p:nvPr/>
          </p:nvSpPr>
          <p:spPr>
            <a:xfrm>
              <a:off x="1017394" y="4053768"/>
              <a:ext cx="7498080" cy="85039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400" b="1" dirty="0">
                  <a:solidFill>
                    <a:schemeClr val="accent1"/>
                  </a:solidFill>
                </a:rPr>
                <a:t>Complete </a:t>
              </a:r>
              <a:r>
                <a:rPr lang="en-US" sz="2400" b="1" dirty="0" smtClean="0">
                  <a:solidFill>
                    <a:schemeClr val="accent1"/>
                  </a:solidFill>
                </a:rPr>
                <a:t>Flight </a:t>
              </a:r>
              <a:r>
                <a:rPr lang="en-US" sz="2400" b="1" dirty="0">
                  <a:solidFill>
                    <a:schemeClr val="accent1"/>
                  </a:solidFill>
                </a:rPr>
                <a:t>Testing through </a:t>
              </a:r>
              <a:r>
                <a:rPr lang="en-US" sz="2400" b="1" dirty="0" err="1">
                  <a:solidFill>
                    <a:schemeClr val="accent1"/>
                  </a:solidFill>
                </a:rPr>
                <a:t>FlighTrak</a:t>
              </a:r>
              <a:endParaRPr lang="en-US" sz="2400" b="1" dirty="0">
                <a:solidFill>
                  <a:schemeClr val="accent1"/>
                </a:solidFill>
              </a:endParaRPr>
            </a:p>
          </p:txBody>
        </p:sp>
        <p:sp>
          <p:nvSpPr>
            <p:cNvPr id="12" name="Oval 11"/>
            <p:cNvSpPr/>
            <p:nvPr/>
          </p:nvSpPr>
          <p:spPr>
            <a:xfrm>
              <a:off x="628526" y="4021764"/>
              <a:ext cx="914400" cy="9144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68623" y="4205412"/>
              <a:ext cx="577193" cy="577193"/>
            </a:xfrm>
            <a:prstGeom prst="rect">
              <a:avLst/>
            </a:prstGeom>
          </p:spPr>
        </p:pic>
      </p:grpSp>
      <p:grpSp>
        <p:nvGrpSpPr>
          <p:cNvPr id="23" name="Group 22"/>
          <p:cNvGrpSpPr/>
          <p:nvPr/>
        </p:nvGrpSpPr>
        <p:grpSpPr>
          <a:xfrm>
            <a:off x="628526" y="5212080"/>
            <a:ext cx="7886948" cy="914400"/>
            <a:chOff x="628526" y="5186773"/>
            <a:chExt cx="7886948" cy="914400"/>
          </a:xfrm>
        </p:grpSpPr>
        <p:sp>
          <p:nvSpPr>
            <p:cNvPr id="14" name="Rectangle 13"/>
            <p:cNvSpPr/>
            <p:nvPr/>
          </p:nvSpPr>
          <p:spPr>
            <a:xfrm>
              <a:off x="1017394" y="5218777"/>
              <a:ext cx="7498080" cy="850392"/>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0" rtlCol="0" anchor="ctr"/>
            <a:lstStyle/>
            <a:p>
              <a:r>
                <a:rPr lang="en-US" sz="2200" b="1" dirty="0">
                  <a:solidFill>
                    <a:schemeClr val="accent1"/>
                  </a:solidFill>
                </a:rPr>
                <a:t>Be represented by a Qualified Scheduled </a:t>
              </a:r>
              <a:r>
                <a:rPr lang="en-US" sz="2200" b="1" dirty="0" smtClean="0">
                  <a:solidFill>
                    <a:schemeClr val="accent1"/>
                  </a:solidFill>
                </a:rPr>
                <a:t>Entity</a:t>
              </a:r>
              <a:endParaRPr lang="en-US" sz="2200" b="1" dirty="0">
                <a:solidFill>
                  <a:schemeClr val="accent1"/>
                </a:solidFill>
              </a:endParaRPr>
            </a:p>
          </p:txBody>
        </p:sp>
        <p:sp>
          <p:nvSpPr>
            <p:cNvPr id="15" name="Oval 14"/>
            <p:cNvSpPr/>
            <p:nvPr/>
          </p:nvSpPr>
          <p:spPr>
            <a:xfrm>
              <a:off x="628526" y="5186773"/>
              <a:ext cx="914400" cy="9144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7"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798022" y="5295571"/>
              <a:ext cx="555633" cy="621598"/>
            </a:xfrm>
            <a:prstGeom prst="rect">
              <a:avLst/>
            </a:prstGeom>
          </p:spPr>
        </p:pic>
      </p:grpSp>
    </p:spTree>
    <p:custDataLst>
      <p:tags r:id="rId1"/>
    </p:custDataLst>
    <p:extLst>
      <p:ext uri="{BB962C8B-B14F-4D97-AF65-F5344CB8AC3E}">
        <p14:creationId xmlns:p14="http://schemas.microsoft.com/office/powerpoint/2010/main" val="226607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ight Arrow 14"/>
          <p:cNvSpPr/>
          <p:nvPr/>
        </p:nvSpPr>
        <p:spPr>
          <a:xfrm rot="10800000">
            <a:off x="4993740" y="5095053"/>
            <a:ext cx="1170042" cy="457200"/>
          </a:xfrm>
          <a:prstGeom prst="rightArrow">
            <a:avLst/>
          </a:prstGeom>
          <a:solidFill>
            <a:schemeClr val="accent4"/>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QSE Representation</a:t>
            </a:r>
            <a:endParaRPr lang="en-US" dirty="0"/>
          </a:p>
        </p:txBody>
      </p:sp>
      <p:sp>
        <p:nvSpPr>
          <p:cNvPr id="3" name="Text Placeholder 2"/>
          <p:cNvSpPr>
            <a:spLocks noGrp="1"/>
          </p:cNvSpPr>
          <p:nvPr>
            <p:ph type="body" sz="quarter" idx="10"/>
          </p:nvPr>
        </p:nvSpPr>
        <p:spPr>
          <a:xfrm>
            <a:off x="182880" y="914400"/>
            <a:ext cx="8649017" cy="423995"/>
          </a:xfrm>
        </p:spPr>
        <p:txBody>
          <a:bodyPr/>
          <a:lstStyle/>
          <a:p>
            <a:pPr marL="0" indent="0">
              <a:buNone/>
            </a:pPr>
            <a:r>
              <a:rPr lang="en-US" sz="2400" b="1" dirty="0" smtClean="0">
                <a:solidFill>
                  <a:schemeClr val="accent4"/>
                </a:solidFill>
              </a:rPr>
              <a:t>Every CR Must Be Represented By a QSE</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640" y="4389120"/>
            <a:ext cx="1749129" cy="1871876"/>
          </a:xfrm>
          <a:prstGeom prst="rect">
            <a:avLst/>
          </a:prstGeom>
          <a:effectLst>
            <a:outerShdw blurRad="50800" dist="38100" dir="2700000" algn="tl" rotWithShape="0">
              <a:prstClr val="black">
                <a:alpha val="40000"/>
              </a:prstClr>
            </a:outerShdw>
          </a:effectLst>
        </p:spPr>
      </p:pic>
      <p:sp>
        <p:nvSpPr>
          <p:cNvPr id="11" name="Rectangle 10"/>
          <p:cNvSpPr/>
          <p:nvPr/>
        </p:nvSpPr>
        <p:spPr>
          <a:xfrm>
            <a:off x="548640" y="4996521"/>
            <a:ext cx="1958882" cy="461665"/>
          </a:xfrm>
          <a:prstGeom prst="rect">
            <a:avLst/>
          </a:prstGeom>
        </p:spPr>
        <p:txBody>
          <a:bodyPr wrap="square">
            <a:spAutoFit/>
          </a:bodyPr>
          <a:lstStyle/>
          <a:p>
            <a:pPr algn="ctr"/>
            <a:r>
              <a:rPr lang="en-US" sz="2400" dirty="0" smtClean="0">
                <a:solidFill>
                  <a:schemeClr val="bg1"/>
                </a:solidFill>
              </a:rPr>
              <a:t>Become </a:t>
            </a:r>
            <a:r>
              <a:rPr lang="en-US" sz="2400" dirty="0">
                <a:solidFill>
                  <a:schemeClr val="bg1"/>
                </a:solidFill>
              </a:rPr>
              <a:t>one</a:t>
            </a:r>
          </a:p>
        </p:txBody>
      </p:sp>
      <p:sp>
        <p:nvSpPr>
          <p:cNvPr id="12" name="Rectangle 11"/>
          <p:cNvSpPr/>
          <p:nvPr/>
        </p:nvSpPr>
        <p:spPr>
          <a:xfrm>
            <a:off x="1268067" y="3829854"/>
            <a:ext cx="640080" cy="457200"/>
          </a:xfrm>
          <a:prstGeom prst="rect">
            <a:avLst/>
          </a:prstGeom>
          <a:solidFill>
            <a:schemeClr val="accent1"/>
          </a:solidFill>
          <a:effectLst>
            <a:outerShdw blurRad="50800" dist="38100" dir="2700000" algn="tl" rotWithShape="0">
              <a:prstClr val="black">
                <a:alpha val="40000"/>
              </a:prstClr>
            </a:outerShdw>
          </a:effectLst>
        </p:spPr>
        <p:txBody>
          <a:bodyPr wrap="square" anchor="ctr">
            <a:spAutoFit/>
          </a:bodyPr>
          <a:lstStyle/>
          <a:p>
            <a:pPr algn="ctr"/>
            <a:r>
              <a:rPr lang="en-US" dirty="0" smtClean="0">
                <a:solidFill>
                  <a:schemeClr val="bg1"/>
                </a:solidFill>
              </a:rPr>
              <a:t>OR</a:t>
            </a:r>
            <a:endParaRPr lang="en-US" dirty="0">
              <a:solidFill>
                <a:schemeClr val="bg1"/>
              </a:solidFill>
            </a:endParaRPr>
          </a:p>
        </p:txBody>
      </p:sp>
      <p:grpSp>
        <p:nvGrpSpPr>
          <p:cNvPr id="17" name="Group 16"/>
          <p:cNvGrpSpPr/>
          <p:nvPr/>
        </p:nvGrpSpPr>
        <p:grpSpPr>
          <a:xfrm>
            <a:off x="548640" y="1867153"/>
            <a:ext cx="7771618" cy="1946936"/>
            <a:chOff x="548640" y="1867153"/>
            <a:chExt cx="7771618" cy="194693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4640" y="1942213"/>
              <a:ext cx="1749129" cy="1871876"/>
            </a:xfrm>
            <a:prstGeom prst="rect">
              <a:avLst/>
            </a:prstGeom>
            <a:effectLst>
              <a:outerShdw blurRad="50800" dist="38100" dir="2700000" algn="tl" rotWithShape="0">
                <a:prstClr val="black">
                  <a:alpha val="40000"/>
                </a:prstClr>
              </a:outerShdw>
            </a:effectLst>
          </p:spPr>
        </p:pic>
        <p:sp>
          <p:nvSpPr>
            <p:cNvPr id="8" name="Rectangle 7"/>
            <p:cNvSpPr/>
            <p:nvPr/>
          </p:nvSpPr>
          <p:spPr>
            <a:xfrm>
              <a:off x="548640" y="2570855"/>
              <a:ext cx="2012614" cy="461665"/>
            </a:xfrm>
            <a:prstGeom prst="rect">
              <a:avLst/>
            </a:prstGeom>
          </p:spPr>
          <p:txBody>
            <a:bodyPr wrap="square">
              <a:spAutoFit/>
            </a:bodyPr>
            <a:lstStyle/>
            <a:p>
              <a:pPr algn="ctr"/>
              <a:r>
                <a:rPr lang="en-US" sz="2400" dirty="0" smtClean="0">
                  <a:solidFill>
                    <a:schemeClr val="bg1"/>
                  </a:solidFill>
                </a:rPr>
                <a:t>Choose one</a:t>
              </a:r>
              <a:endParaRPr lang="en-US" sz="2400" dirty="0">
                <a:solidFill>
                  <a:schemeClr val="bg1"/>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754" y="1867153"/>
              <a:ext cx="1746504" cy="1869067"/>
            </a:xfrm>
            <a:prstGeom prst="rect">
              <a:avLst/>
            </a:prstGeom>
            <a:effectLst>
              <a:outerShdw blurRad="50800" dist="38100" dir="2700000" algn="tl" rotWithShape="0">
                <a:prstClr val="black">
                  <a:alpha val="40000"/>
                </a:prstClr>
              </a:outerShdw>
            </a:effectLst>
          </p:spPr>
        </p:pic>
      </p:gr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3754" y="4389120"/>
            <a:ext cx="1746504" cy="1869067"/>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4640" y="4389120"/>
            <a:ext cx="1746504" cy="1869069"/>
          </a:xfrm>
          <a:prstGeom prst="rect">
            <a:avLst/>
          </a:prstGeom>
          <a:effectLst>
            <a:outerShdw blurRad="50800" dist="38100" dir="2700000" algn="tl" rotWithShape="0">
              <a:prstClr val="black">
                <a:alpha val="40000"/>
              </a:prst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6558" y="2024598"/>
            <a:ext cx="1661019" cy="1468341"/>
          </a:xfrm>
          <a:prstGeom prst="rect">
            <a:avLst/>
          </a:prstGeom>
        </p:spPr>
      </p:pic>
    </p:spTree>
    <p:custDataLst>
      <p:tags r:id="rId1"/>
    </p:custDataLst>
    <p:extLst>
      <p:ext uri="{BB962C8B-B14F-4D97-AF65-F5344CB8AC3E}">
        <p14:creationId xmlns:p14="http://schemas.microsoft.com/office/powerpoint/2010/main" val="169355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1000"/>
                            </p:stCondLst>
                            <p:childTnLst>
                              <p:par>
                                <p:cTn id="33" presetID="42" presetClass="path" presetSubtype="0" accel="50000" decel="50000" fill="hold" nodeType="afterEffect">
                                  <p:stCondLst>
                                    <p:cond delay="0"/>
                                  </p:stCondLst>
                                  <p:childTnLst>
                                    <p:animMotion origin="layout" path="M 2.77778E-7 2.59259E-6 L -0.40694 0.00092 " pathEditMode="relative" rAng="0" ptsTypes="AA">
                                      <p:cBhvr>
                                        <p:cTn id="34" dur="2000" fill="hold"/>
                                        <p:tgtEl>
                                          <p:spTgt spid="13"/>
                                        </p:tgtEl>
                                        <p:attrNameLst>
                                          <p:attrName>ppt_x</p:attrName>
                                          <p:attrName>ppt_y</p:attrName>
                                        </p:attrNameLst>
                                      </p:cBhvr>
                                      <p:rCtr x="-20347" y="46"/>
                                    </p:animMotion>
                                  </p:childTnLst>
                                </p:cTn>
                              </p:par>
                            </p:childTnLst>
                          </p:cTn>
                        </p:par>
                        <p:par>
                          <p:cTn id="35" fill="hold">
                            <p:stCondLst>
                              <p:cond delay="3000"/>
                            </p:stCondLst>
                            <p:childTnLst>
                              <p:par>
                                <p:cTn id="36" presetID="1" presetClass="exit" presetSubtype="0" fill="hold" nodeType="after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par>
                          <p:cTn id="38" fill="hold">
                            <p:stCondLst>
                              <p:cond delay="3000"/>
                            </p:stCondLst>
                            <p:childTnLst>
                              <p:par>
                                <p:cTn id="39" presetID="16" presetClass="entr" presetSubtype="37"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outVertical)">
                                      <p:cBhvr>
                                        <p:cTn id="41" dur="500"/>
                                        <p:tgtEl>
                                          <p:spTgt spid="14"/>
                                        </p:tgtEl>
                                      </p:cBhvr>
                                    </p:animEffect>
                                  </p:childTnLst>
                                </p:cTn>
                              </p:par>
                            </p:childTnLst>
                          </p:cTn>
                        </p:par>
                        <p:par>
                          <p:cTn id="42" fill="hold">
                            <p:stCondLst>
                              <p:cond delay="3500"/>
                            </p:stCondLst>
                            <p:childTnLst>
                              <p:par>
                                <p:cTn id="43" presetID="1" presetClass="exit" presetSubtype="0" fill="hold" nodeType="afterEffect">
                                  <p:stCondLst>
                                    <p:cond delay="0"/>
                                  </p:stCondLst>
                                  <p:childTnLst>
                                    <p:set>
                                      <p:cBhvr>
                                        <p:cTn id="44" dur="1" fill="hold">
                                          <p:stCondLst>
                                            <p:cond delay="0"/>
                                          </p:stCondLst>
                                        </p:cTn>
                                        <p:tgtEl>
                                          <p:spTgt spid="1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TDSP Responsibilities</a:t>
            </a:r>
          </a:p>
        </p:txBody>
      </p:sp>
      <p:sp>
        <p:nvSpPr>
          <p:cNvPr id="3" name="Rounded Rectangle 2"/>
          <p:cNvSpPr/>
          <p:nvPr/>
        </p:nvSpPr>
        <p:spPr>
          <a:xfrm>
            <a:off x="1261422" y="1755648"/>
            <a:ext cx="7386468" cy="4601183"/>
          </a:xfrm>
          <a:prstGeom prst="roundRect">
            <a:avLst>
              <a:gd name="adj" fmla="val 9284"/>
            </a:avLst>
          </a:prstGeom>
          <a:solidFill>
            <a:schemeClr val="tx1">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986347" y="2194560"/>
            <a:ext cx="2830288" cy="3736335"/>
            <a:chOff x="1986347" y="2194560"/>
            <a:chExt cx="2830288" cy="3736335"/>
          </a:xfrm>
        </p:grpSpPr>
        <p:sp>
          <p:nvSpPr>
            <p:cNvPr id="4" name="TextBox 3"/>
            <p:cNvSpPr txBox="1"/>
            <p:nvPr/>
          </p:nvSpPr>
          <p:spPr>
            <a:xfrm>
              <a:off x="2094082" y="5099898"/>
              <a:ext cx="2614818" cy="830997"/>
            </a:xfrm>
            <a:prstGeom prst="rect">
              <a:avLst/>
            </a:prstGeom>
            <a:noFill/>
          </p:spPr>
          <p:txBody>
            <a:bodyPr wrap="none" rtlCol="0">
              <a:spAutoFit/>
            </a:bodyPr>
            <a:lstStyle/>
            <a:p>
              <a:pPr algn="ctr"/>
              <a:r>
                <a:rPr lang="en-US" sz="2400" b="1" dirty="0" smtClean="0">
                  <a:solidFill>
                    <a:schemeClr val="tx1">
                      <a:lumMod val="75000"/>
                    </a:schemeClr>
                  </a:solidFill>
                </a:rPr>
                <a:t>Physical System</a:t>
              </a:r>
            </a:p>
            <a:p>
              <a:pPr algn="ctr"/>
              <a:r>
                <a:rPr lang="en-US" sz="2400" b="1" dirty="0" smtClean="0">
                  <a:solidFill>
                    <a:schemeClr val="tx1">
                      <a:lumMod val="75000"/>
                    </a:schemeClr>
                  </a:solidFill>
                </a:rPr>
                <a:t>Operations</a:t>
              </a:r>
              <a:endParaRPr lang="en-US" sz="2400" b="1" dirty="0">
                <a:solidFill>
                  <a:schemeClr val="tx1">
                    <a:lumMod val="75000"/>
                  </a:schemeClr>
                </a:solidFill>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0025" r="11235"/>
            <a:stretch/>
          </p:blipFill>
          <p:spPr>
            <a:xfrm>
              <a:off x="1986347" y="2194560"/>
              <a:ext cx="2830288"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 y="914400"/>
            <a:ext cx="1965210" cy="2103120"/>
          </a:xfrm>
          <a:prstGeom prst="rect">
            <a:avLst/>
          </a:prstGeom>
          <a:effectLst>
            <a:outerShdw blurRad="50800" dist="38100" dir="2700000" algn="tl" rotWithShape="0">
              <a:prstClr val="black">
                <a:alpha val="40000"/>
              </a:prstClr>
            </a:outerShdw>
          </a:effectLst>
        </p:spPr>
      </p:pic>
      <p:grpSp>
        <p:nvGrpSpPr>
          <p:cNvPr id="15" name="Group 14"/>
          <p:cNvGrpSpPr/>
          <p:nvPr/>
        </p:nvGrpSpPr>
        <p:grpSpPr>
          <a:xfrm>
            <a:off x="5075151" y="2194560"/>
            <a:ext cx="2847815" cy="3740394"/>
            <a:chOff x="5075151" y="2194560"/>
            <a:chExt cx="2847815" cy="3740394"/>
          </a:xfrm>
        </p:grpSpPr>
        <p:sp>
          <p:nvSpPr>
            <p:cNvPr id="6" name="TextBox 5"/>
            <p:cNvSpPr txBox="1"/>
            <p:nvPr/>
          </p:nvSpPr>
          <p:spPr>
            <a:xfrm>
              <a:off x="5396833" y="5103957"/>
              <a:ext cx="2204450" cy="830997"/>
            </a:xfrm>
            <a:prstGeom prst="rect">
              <a:avLst/>
            </a:prstGeom>
            <a:noFill/>
          </p:spPr>
          <p:txBody>
            <a:bodyPr wrap="none" rtlCol="0">
              <a:spAutoFit/>
            </a:bodyPr>
            <a:lstStyle/>
            <a:p>
              <a:pPr algn="ctr"/>
              <a:r>
                <a:rPr lang="en-US" sz="2400" b="1" dirty="0" smtClean="0">
                  <a:solidFill>
                    <a:schemeClr val="tx1">
                      <a:lumMod val="75000"/>
                    </a:schemeClr>
                  </a:solidFill>
                </a:rPr>
                <a:t>Retail System</a:t>
              </a:r>
            </a:p>
            <a:p>
              <a:pPr algn="ctr"/>
              <a:r>
                <a:rPr lang="en-US" sz="2400" b="1" dirty="0" smtClean="0">
                  <a:solidFill>
                    <a:schemeClr val="tx1">
                      <a:lumMod val="75000"/>
                    </a:schemeClr>
                  </a:solidFill>
                </a:rPr>
                <a:t>Operations</a:t>
              </a:r>
              <a:endParaRPr lang="en-US" sz="2400" b="1" dirty="0">
                <a:solidFill>
                  <a:schemeClr val="tx1">
                    <a:lumMod val="75000"/>
                  </a:schemeClr>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2597" t="679" r="9314" b="833"/>
            <a:stretch/>
          </p:blipFill>
          <p:spPr>
            <a:xfrm>
              <a:off x="5075151" y="2194560"/>
              <a:ext cx="2847815" cy="274725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124444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1611" y="4399696"/>
            <a:ext cx="756904" cy="1077286"/>
          </a:xfrm>
          <a:prstGeom prst="rect">
            <a:avLst/>
          </a:prstGeom>
        </p:spPr>
      </p:pic>
      <p:sp>
        <p:nvSpPr>
          <p:cNvPr id="2" name="Title 1"/>
          <p:cNvSpPr>
            <a:spLocks noGrp="1"/>
          </p:cNvSpPr>
          <p:nvPr>
            <p:ph type="title"/>
          </p:nvPr>
        </p:nvSpPr>
        <p:spPr/>
        <p:txBody>
          <a:bodyPr/>
          <a:lstStyle/>
          <a:p>
            <a:r>
              <a:rPr lang="en-US" dirty="0"/>
              <a:t>TDSP Responsibilities</a:t>
            </a:r>
          </a:p>
        </p:txBody>
      </p:sp>
      <p:sp>
        <p:nvSpPr>
          <p:cNvPr id="4" name="Content Placeholder 3"/>
          <p:cNvSpPr txBox="1">
            <a:spLocks/>
          </p:cNvSpPr>
          <p:nvPr/>
        </p:nvSpPr>
        <p:spPr>
          <a:xfrm>
            <a:off x="548640" y="1645920"/>
            <a:ext cx="8164423" cy="15822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200"/>
              </a:spcAft>
            </a:pPr>
            <a:r>
              <a:rPr lang="en-US" sz="2400" dirty="0" smtClean="0"/>
              <a:t>Maintain reliable transmission and distribution system</a:t>
            </a:r>
          </a:p>
          <a:p>
            <a:pPr marL="274320" indent="-274320">
              <a:lnSpc>
                <a:spcPct val="100000"/>
              </a:lnSpc>
              <a:spcBef>
                <a:spcPts val="0"/>
              </a:spcBef>
              <a:spcAft>
                <a:spcPts val="1200"/>
              </a:spcAft>
            </a:pPr>
            <a:r>
              <a:rPr lang="en-US" sz="2400" dirty="0" smtClean="0"/>
              <a:t>Connect Customer Premise to ERCOT grid</a:t>
            </a:r>
          </a:p>
          <a:p>
            <a:pPr marL="274320" indent="-274320">
              <a:lnSpc>
                <a:spcPct val="100000"/>
              </a:lnSpc>
              <a:spcBef>
                <a:spcPts val="0"/>
              </a:spcBef>
              <a:spcAft>
                <a:spcPts val="1200"/>
              </a:spcAft>
            </a:pPr>
            <a:r>
              <a:rPr lang="en-US" sz="2400" dirty="0" smtClean="0"/>
              <a:t>Resolve power outages</a:t>
            </a:r>
            <a:endParaRPr lang="en-US" sz="2400" dirty="0"/>
          </a:p>
        </p:txBody>
      </p:sp>
      <p:sp>
        <p:nvSpPr>
          <p:cNvPr id="5"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chemeClr val="accent4"/>
                </a:solidFill>
              </a:rPr>
              <a:t>Physical System Operations</a:t>
            </a:r>
            <a:endParaRPr lang="en-US" sz="2400" b="1" dirty="0">
              <a:solidFill>
                <a:schemeClr val="accent4"/>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2593" y="4673943"/>
            <a:ext cx="2529347" cy="1857977"/>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6772" y="4281741"/>
            <a:ext cx="2184614" cy="2179813"/>
          </a:xfrm>
          <a:prstGeom prst="rect">
            <a:avLst/>
          </a:prstGeom>
        </p:spPr>
      </p:pic>
      <p:sp>
        <p:nvSpPr>
          <p:cNvPr id="12" name="Freeform 11"/>
          <p:cNvSpPr/>
          <p:nvPr/>
        </p:nvSpPr>
        <p:spPr>
          <a:xfrm>
            <a:off x="3989297" y="4360905"/>
            <a:ext cx="1631092" cy="1079157"/>
          </a:xfrm>
          <a:custGeom>
            <a:avLst/>
            <a:gdLst>
              <a:gd name="connsiteX0" fmla="*/ 0 w 1828800"/>
              <a:gd name="connsiteY0" fmla="*/ 0 h 1079157"/>
              <a:gd name="connsiteX1" fmla="*/ 387179 w 1828800"/>
              <a:gd name="connsiteY1" fmla="*/ 518984 h 1079157"/>
              <a:gd name="connsiteX2" fmla="*/ 1828800 w 1828800"/>
              <a:gd name="connsiteY2" fmla="*/ 1079157 h 1079157"/>
            </a:gdLst>
            <a:ahLst/>
            <a:cxnLst>
              <a:cxn ang="0">
                <a:pos x="connsiteX0" y="connsiteY0"/>
              </a:cxn>
              <a:cxn ang="0">
                <a:pos x="connsiteX1" y="connsiteY1"/>
              </a:cxn>
              <a:cxn ang="0">
                <a:pos x="connsiteX2" y="connsiteY2"/>
              </a:cxn>
            </a:cxnLst>
            <a:rect l="l" t="t" r="r" b="b"/>
            <a:pathLst>
              <a:path w="1828800" h="1079157">
                <a:moveTo>
                  <a:pt x="0" y="0"/>
                </a:moveTo>
                <a:cubicBezTo>
                  <a:pt x="41189" y="169562"/>
                  <a:pt x="82379" y="339125"/>
                  <a:pt x="387179" y="518984"/>
                </a:cubicBezTo>
                <a:cubicBezTo>
                  <a:pt x="691979" y="698843"/>
                  <a:pt x="1530865" y="970692"/>
                  <a:pt x="1828800" y="1079157"/>
                </a:cubicBezTo>
              </a:path>
            </a:pathLst>
          </a:custGeom>
          <a:no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7667" y="3557866"/>
            <a:ext cx="1536440" cy="933915"/>
          </a:xfrm>
          <a:prstGeom prst="rect">
            <a:avLst/>
          </a:prstGeom>
        </p:spPr>
      </p:pic>
    </p:spTree>
    <p:custDataLst>
      <p:tags r:id="rId1"/>
    </p:custDataLst>
    <p:extLst>
      <p:ext uri="{BB962C8B-B14F-4D97-AF65-F5344CB8AC3E}">
        <p14:creationId xmlns:p14="http://schemas.microsoft.com/office/powerpoint/2010/main" val="173928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500"/>
                                        <p:tgtEl>
                                          <p:spTgt spid="4">
                                            <p:txEl>
                                              <p:pRg st="2" end="2"/>
                                            </p:txEl>
                                          </p:spTgt>
                                        </p:tgtEl>
                                      </p:cBhvr>
                                    </p:animEffec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par>
                          <p:cTn id="33" fill="hold">
                            <p:stCondLst>
                              <p:cond delay="500"/>
                            </p:stCondLst>
                            <p:childTnLst>
                              <p:par>
                                <p:cTn id="34" presetID="42" presetClass="path" presetSubtype="0" accel="50000" decel="50000" fill="hold" nodeType="afterEffect">
                                  <p:stCondLst>
                                    <p:cond delay="0"/>
                                  </p:stCondLst>
                                  <p:childTnLst>
                                    <p:animMotion origin="layout" path="M -0.61632 0.02245 L 2.22222E-6 4.44444E-6 " pathEditMode="relative" rAng="0" ptsTypes="AA">
                                      <p:cBhvr>
                                        <p:cTn id="35" dur="2000" fill="hold"/>
                                        <p:tgtEl>
                                          <p:spTgt spid="13"/>
                                        </p:tgtEl>
                                        <p:attrNameLst>
                                          <p:attrName>ppt_x</p:attrName>
                                          <p:attrName>ppt_y</p:attrName>
                                        </p:attrNameLst>
                                      </p:cBhvr>
                                      <p:rCtr x="30816" y="-1134"/>
                                    </p:animMotion>
                                  </p:childTnLst>
                                </p:cTn>
                              </p:par>
                              <p:par>
                                <p:cTn id="36" presetID="6" presetClass="emph" presetSubtype="0" fill="hold" nodeType="withEffect">
                                  <p:stCondLst>
                                    <p:cond delay="0"/>
                                  </p:stCondLst>
                                  <p:childTnLst>
                                    <p:animScale>
                                      <p:cBhvr>
                                        <p:cTn id="37" dur="2000" fill="hold"/>
                                        <p:tgtEl>
                                          <p:spTgt spid="13"/>
                                        </p:tgtEl>
                                      </p:cBhvr>
                                      <p:by x="150000" y="150000"/>
                                    </p:animScale>
                                  </p:childTnLst>
                                </p:cTn>
                              </p:par>
                            </p:childTnLst>
                          </p:cTn>
                        </p:par>
                        <p:par>
                          <p:cTn id="38" fill="hold">
                            <p:stCondLst>
                              <p:cond delay="2500"/>
                            </p:stCondLst>
                            <p:childTnLst>
                              <p:par>
                                <p:cTn id="39" presetID="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par>
                          <p:cTn id="41" fill="hold">
                            <p:stCondLst>
                              <p:cond delay="2500"/>
                            </p:stCondLst>
                            <p:childTnLst>
                              <p:par>
                                <p:cTn id="42" presetID="26" presetClass="emph" presetSubtype="0" fill="hold" nodeType="afterEffect">
                                  <p:stCondLst>
                                    <p:cond delay="0"/>
                                  </p:stCondLst>
                                  <p:childTnLst>
                                    <p:animEffect transition="out" filter="fade">
                                      <p:cBhvr>
                                        <p:cTn id="43" dur="500" tmFilter="0, 0; .2, .5; .8, .5; 1, 0"/>
                                        <p:tgtEl>
                                          <p:spTgt spid="14"/>
                                        </p:tgtEl>
                                      </p:cBhvr>
                                    </p:animEffect>
                                    <p:animScale>
                                      <p:cBhvr>
                                        <p:cTn id="44" dur="250" autoRev="1" fill="hold"/>
                                        <p:tgtEl>
                                          <p:spTgt spid="14"/>
                                        </p:tgtEl>
                                      </p:cBhvr>
                                      <p:by x="105000" y="105000"/>
                                    </p:animScale>
                                  </p:childTnLst>
                                </p:cTn>
                              </p:par>
                            </p:childTnLst>
                          </p:cTn>
                        </p:par>
                        <p:par>
                          <p:cTn id="45" fill="hold">
                            <p:stCondLst>
                              <p:cond delay="3000"/>
                            </p:stCondLst>
                            <p:childTnLst>
                              <p:par>
                                <p:cTn id="46" presetID="26" presetClass="emph" presetSubtype="0" fill="hold" nodeType="afterEffect">
                                  <p:stCondLst>
                                    <p:cond delay="0"/>
                                  </p:stCondLst>
                                  <p:childTnLst>
                                    <p:animEffect transition="out" filter="fade">
                                      <p:cBhvr>
                                        <p:cTn id="47" dur="500" tmFilter="0, 0; .2, .5; .8, .5; 1, 0"/>
                                        <p:tgtEl>
                                          <p:spTgt spid="14"/>
                                        </p:tgtEl>
                                      </p:cBhvr>
                                    </p:animEffect>
                                    <p:animScale>
                                      <p:cBhvr>
                                        <p:cTn id="48" dur="250" autoRev="1" fill="hold"/>
                                        <p:tgtEl>
                                          <p:spTgt spid="14"/>
                                        </p:tgtEl>
                                      </p:cBhvr>
                                      <p:by x="105000" y="105000"/>
                                    </p:animScale>
                                  </p:childTnLst>
                                </p:cTn>
                              </p:par>
                            </p:childTnLst>
                          </p:cTn>
                        </p:par>
                        <p:par>
                          <p:cTn id="49" fill="hold">
                            <p:stCondLst>
                              <p:cond delay="3500"/>
                            </p:stCondLst>
                            <p:childTnLst>
                              <p:par>
                                <p:cTn id="50" presetID="1" presetClass="exit" presetSubtype="0" fill="hold" nodeType="after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par>
                          <p:cTn id="52" fill="hold">
                            <p:stCondLst>
                              <p:cond delay="3500"/>
                            </p:stCondLst>
                            <p:childTnLst>
                              <p:par>
                                <p:cTn id="53" presetID="10" presetClass="exit" presetSubtype="0" fill="hold" nodeType="after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Welcome</a:t>
            </a:r>
            <a:r>
              <a:rPr lang="en-US" dirty="0" smtClean="0"/>
              <a:t>!</a:t>
            </a:r>
            <a:endParaRPr lang="en-US" dirty="0"/>
          </a:p>
        </p:txBody>
      </p:sp>
      <p:sp>
        <p:nvSpPr>
          <p:cNvPr id="2" name="Rounded Rectangle 1"/>
          <p:cNvSpPr/>
          <p:nvPr/>
        </p:nvSpPr>
        <p:spPr>
          <a:xfrm>
            <a:off x="2475556" y="2344144"/>
            <a:ext cx="4269088" cy="2558332"/>
          </a:xfrm>
          <a:prstGeom prst="roundRect">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1"/>
                </a:solidFill>
                <a:latin typeface="Arial Rounded MT Bold" panose="020F0704030504030204" pitchFamily="34" charset="0"/>
              </a:rPr>
              <a:t>Greetings </a:t>
            </a:r>
            <a:br>
              <a:rPr lang="en-US" sz="3600" dirty="0" smtClean="0">
                <a:solidFill>
                  <a:schemeClr val="bg1"/>
                </a:solidFill>
                <a:latin typeface="Arial Rounded MT Bold" panose="020F0704030504030204" pitchFamily="34" charset="0"/>
              </a:rPr>
            </a:br>
            <a:r>
              <a:rPr lang="en-US" sz="3600" dirty="0" smtClean="0">
                <a:solidFill>
                  <a:schemeClr val="bg1"/>
                </a:solidFill>
                <a:latin typeface="Arial Rounded MT Bold" panose="020F0704030504030204" pitchFamily="34" charset="0"/>
              </a:rPr>
              <a:t>and </a:t>
            </a:r>
            <a:br>
              <a:rPr lang="en-US" sz="3600" dirty="0" smtClean="0">
                <a:solidFill>
                  <a:schemeClr val="bg1"/>
                </a:solidFill>
                <a:latin typeface="Arial Rounded MT Bold" panose="020F0704030504030204" pitchFamily="34" charset="0"/>
              </a:rPr>
            </a:br>
            <a:r>
              <a:rPr lang="en-US" sz="3600" dirty="0" smtClean="0">
                <a:solidFill>
                  <a:schemeClr val="bg1"/>
                </a:solidFill>
                <a:latin typeface="Arial Rounded MT Bold" panose="020F0704030504030204" pitchFamily="34" charset="0"/>
              </a:rPr>
              <a:t>Introductions</a:t>
            </a:r>
            <a:endParaRPr lang="en-US" sz="3600" dirty="0">
              <a:solidFill>
                <a:schemeClr val="bg1"/>
              </a:solidFill>
              <a:latin typeface="Arial Rounded MT Bold" panose="020F0704030504030204" pitchFamily="34" charset="0"/>
            </a:endParaRPr>
          </a:p>
        </p:txBody>
      </p:sp>
    </p:spTree>
    <p:custDataLst>
      <p:tags r:id="rId1"/>
    </p:custDataLst>
    <p:extLst>
      <p:ext uri="{BB962C8B-B14F-4D97-AF65-F5344CB8AC3E}">
        <p14:creationId xmlns:p14="http://schemas.microsoft.com/office/powerpoint/2010/main" val="3930109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068654" y="4695825"/>
            <a:ext cx="4675516" cy="987189"/>
          </a:xfrm>
          <a:custGeom>
            <a:avLst/>
            <a:gdLst>
              <a:gd name="connsiteX0" fmla="*/ 0 w 4648200"/>
              <a:gd name="connsiteY0" fmla="*/ 0 h 605017"/>
              <a:gd name="connsiteX1" fmla="*/ 4648200 w 4648200"/>
              <a:gd name="connsiteY1" fmla="*/ 0 h 605017"/>
              <a:gd name="connsiteX2" fmla="*/ 4648200 w 4648200"/>
              <a:gd name="connsiteY2" fmla="*/ 605017 h 605017"/>
              <a:gd name="connsiteX3" fmla="*/ 0 w 4648200"/>
              <a:gd name="connsiteY3" fmla="*/ 605017 h 605017"/>
              <a:gd name="connsiteX4" fmla="*/ 0 w 4648200"/>
              <a:gd name="connsiteY4" fmla="*/ 0 h 605017"/>
              <a:gd name="connsiteX0" fmla="*/ 118905 w 4767105"/>
              <a:gd name="connsiteY0" fmla="*/ 0 h 605017"/>
              <a:gd name="connsiteX1" fmla="*/ 4767105 w 4767105"/>
              <a:gd name="connsiteY1" fmla="*/ 0 h 605017"/>
              <a:gd name="connsiteX2" fmla="*/ 4767105 w 4767105"/>
              <a:gd name="connsiteY2" fmla="*/ 605017 h 605017"/>
              <a:gd name="connsiteX3" fmla="*/ 118905 w 4767105"/>
              <a:gd name="connsiteY3" fmla="*/ 605017 h 605017"/>
              <a:gd name="connsiteX4" fmla="*/ 0 w 4767105"/>
              <a:gd name="connsiteY4" fmla="*/ 327013 h 605017"/>
              <a:gd name="connsiteX5" fmla="*/ 118905 w 4767105"/>
              <a:gd name="connsiteY5" fmla="*/ 0 h 605017"/>
              <a:gd name="connsiteX0" fmla="*/ 251250 w 4899450"/>
              <a:gd name="connsiteY0" fmla="*/ 0 h 605017"/>
              <a:gd name="connsiteX1" fmla="*/ 4899450 w 4899450"/>
              <a:gd name="connsiteY1" fmla="*/ 0 h 605017"/>
              <a:gd name="connsiteX2" fmla="*/ 4899450 w 4899450"/>
              <a:gd name="connsiteY2" fmla="*/ 605017 h 605017"/>
              <a:gd name="connsiteX3" fmla="*/ 41 w 4899450"/>
              <a:gd name="connsiteY3" fmla="*/ 605017 h 605017"/>
              <a:gd name="connsiteX4" fmla="*/ 132345 w 4899450"/>
              <a:gd name="connsiteY4" fmla="*/ 327013 h 605017"/>
              <a:gd name="connsiteX5" fmla="*/ 251250 w 4899450"/>
              <a:gd name="connsiteY5" fmla="*/ 0 h 605017"/>
              <a:gd name="connsiteX0" fmla="*/ 251230 w 4899430"/>
              <a:gd name="connsiteY0" fmla="*/ 0 h 605017"/>
              <a:gd name="connsiteX1" fmla="*/ 4899430 w 4899430"/>
              <a:gd name="connsiteY1" fmla="*/ 0 h 605017"/>
              <a:gd name="connsiteX2" fmla="*/ 4899430 w 4899430"/>
              <a:gd name="connsiteY2" fmla="*/ 605017 h 605017"/>
              <a:gd name="connsiteX3" fmla="*/ 21 w 4899430"/>
              <a:gd name="connsiteY3" fmla="*/ 605017 h 605017"/>
              <a:gd name="connsiteX4" fmla="*/ 273002 w 4899430"/>
              <a:gd name="connsiteY4" fmla="*/ 337061 h 605017"/>
              <a:gd name="connsiteX5" fmla="*/ 251230 w 4899430"/>
              <a:gd name="connsiteY5" fmla="*/ 0 h 605017"/>
              <a:gd name="connsiteX0" fmla="*/ 251230 w 4899430"/>
              <a:gd name="connsiteY0" fmla="*/ 0 h 605017"/>
              <a:gd name="connsiteX1" fmla="*/ 4899430 w 4899430"/>
              <a:gd name="connsiteY1" fmla="*/ 0 h 605017"/>
              <a:gd name="connsiteX2" fmla="*/ 4774664 w 4899430"/>
              <a:gd name="connsiteY2" fmla="*/ 417448 h 605017"/>
              <a:gd name="connsiteX3" fmla="*/ 4899430 w 4899430"/>
              <a:gd name="connsiteY3" fmla="*/ 605017 h 605017"/>
              <a:gd name="connsiteX4" fmla="*/ 21 w 4899430"/>
              <a:gd name="connsiteY4" fmla="*/ 605017 h 605017"/>
              <a:gd name="connsiteX5" fmla="*/ 273002 w 4899430"/>
              <a:gd name="connsiteY5" fmla="*/ 337061 h 605017"/>
              <a:gd name="connsiteX6" fmla="*/ 251230 w 4899430"/>
              <a:gd name="connsiteY6" fmla="*/ 0 h 605017"/>
              <a:gd name="connsiteX0" fmla="*/ 251230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51230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23 w 4899430"/>
              <a:gd name="connsiteY0" fmla="*/ 10048 h 615065"/>
              <a:gd name="connsiteX1" fmla="*/ 4758753 w 4899430"/>
              <a:gd name="connsiteY1" fmla="*/ 0 h 615065"/>
              <a:gd name="connsiteX2" fmla="*/ 4774664 w 4899430"/>
              <a:gd name="connsiteY2" fmla="*/ 427496 h 615065"/>
              <a:gd name="connsiteX3" fmla="*/ 4899430 w 4899430"/>
              <a:gd name="connsiteY3" fmla="*/ 615065 h 615065"/>
              <a:gd name="connsiteX4" fmla="*/ 21 w 4899430"/>
              <a:gd name="connsiteY4" fmla="*/ 615065 h 615065"/>
              <a:gd name="connsiteX5" fmla="*/ 273002 w 4899430"/>
              <a:gd name="connsiteY5" fmla="*/ 347109 h 615065"/>
              <a:gd name="connsiteX6" fmla="*/ 291423 w 4899430"/>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72981 w 4899409"/>
              <a:gd name="connsiteY5" fmla="*/ 347109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83029 w 4899409"/>
              <a:gd name="connsiteY5" fmla="*/ 397351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93077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262932 w 4899409"/>
              <a:gd name="connsiteY5" fmla="*/ 417447 h 615065"/>
              <a:gd name="connsiteX6" fmla="*/ 291402 w 4899409"/>
              <a:gd name="connsiteY6" fmla="*/ 10048 h 615065"/>
              <a:gd name="connsiteX0" fmla="*/ 291402 w 4899409"/>
              <a:gd name="connsiteY0" fmla="*/ 10048 h 615065"/>
              <a:gd name="connsiteX1" fmla="*/ 4758732 w 4899409"/>
              <a:gd name="connsiteY1" fmla="*/ 0 h 615065"/>
              <a:gd name="connsiteX2" fmla="*/ 4774643 w 4899409"/>
              <a:gd name="connsiteY2" fmla="*/ 427496 h 615065"/>
              <a:gd name="connsiteX3" fmla="*/ 4899409 w 4899409"/>
              <a:gd name="connsiteY3" fmla="*/ 615065 h 615065"/>
              <a:gd name="connsiteX4" fmla="*/ 0 w 4899409"/>
              <a:gd name="connsiteY4" fmla="*/ 615065 h 615065"/>
              <a:gd name="connsiteX5" fmla="*/ 350396 w 4899409"/>
              <a:gd name="connsiteY5" fmla="*/ 393593 h 615065"/>
              <a:gd name="connsiteX6" fmla="*/ 291402 w 4899409"/>
              <a:gd name="connsiteY6" fmla="*/ 10048 h 615065"/>
              <a:gd name="connsiteX0" fmla="*/ 749452 w 5357459"/>
              <a:gd name="connsiteY0" fmla="*/ 10048 h 615065"/>
              <a:gd name="connsiteX1" fmla="*/ 5216782 w 5357459"/>
              <a:gd name="connsiteY1" fmla="*/ 0 h 615065"/>
              <a:gd name="connsiteX2" fmla="*/ 5232693 w 5357459"/>
              <a:gd name="connsiteY2" fmla="*/ 427496 h 615065"/>
              <a:gd name="connsiteX3" fmla="*/ 5357459 w 5357459"/>
              <a:gd name="connsiteY3" fmla="*/ 615065 h 615065"/>
              <a:gd name="connsiteX4" fmla="*/ 458050 w 5357459"/>
              <a:gd name="connsiteY4" fmla="*/ 615065 h 615065"/>
              <a:gd name="connsiteX5" fmla="*/ 749452 w 5357459"/>
              <a:gd name="connsiteY5"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639245 w 5247252"/>
              <a:gd name="connsiteY0" fmla="*/ 10048 h 615065"/>
              <a:gd name="connsiteX1" fmla="*/ 5106575 w 5247252"/>
              <a:gd name="connsiteY1" fmla="*/ 0 h 615065"/>
              <a:gd name="connsiteX2" fmla="*/ 5122486 w 5247252"/>
              <a:gd name="connsiteY2" fmla="*/ 427496 h 615065"/>
              <a:gd name="connsiteX3" fmla="*/ 5247252 w 5247252"/>
              <a:gd name="connsiteY3" fmla="*/ 615065 h 615065"/>
              <a:gd name="connsiteX4" fmla="*/ 347843 w 5247252"/>
              <a:gd name="connsiteY4" fmla="*/ 615065 h 615065"/>
              <a:gd name="connsiteX5" fmla="*/ 600378 w 5247252"/>
              <a:gd name="connsiteY5" fmla="*/ 414957 h 615065"/>
              <a:gd name="connsiteX6" fmla="*/ 639245 w 5247252"/>
              <a:gd name="connsiteY6" fmla="*/ 10048 h 615065"/>
              <a:gd name="connsiteX0" fmla="*/ 291402 w 4899409"/>
              <a:gd name="connsiteY0" fmla="*/ 10048 h 615164"/>
              <a:gd name="connsiteX1" fmla="*/ 4758732 w 4899409"/>
              <a:gd name="connsiteY1" fmla="*/ 0 h 615164"/>
              <a:gd name="connsiteX2" fmla="*/ 4774643 w 4899409"/>
              <a:gd name="connsiteY2" fmla="*/ 427496 h 615164"/>
              <a:gd name="connsiteX3" fmla="*/ 4899409 w 4899409"/>
              <a:gd name="connsiteY3" fmla="*/ 615065 h 615164"/>
              <a:gd name="connsiteX4" fmla="*/ 0 w 4899409"/>
              <a:gd name="connsiteY4" fmla="*/ 615065 h 615164"/>
              <a:gd name="connsiteX5" fmla="*/ 252535 w 4899409"/>
              <a:gd name="connsiteY5" fmla="*/ 414957 h 615164"/>
              <a:gd name="connsiteX6" fmla="*/ 291402 w 4899409"/>
              <a:gd name="connsiteY6" fmla="*/ 10048 h 615164"/>
              <a:gd name="connsiteX0" fmla="*/ 291402 w 4899409"/>
              <a:gd name="connsiteY0" fmla="*/ 10048 h 615113"/>
              <a:gd name="connsiteX1" fmla="*/ 4758732 w 4899409"/>
              <a:gd name="connsiteY1" fmla="*/ 0 h 615113"/>
              <a:gd name="connsiteX2" fmla="*/ 4774643 w 4899409"/>
              <a:gd name="connsiteY2" fmla="*/ 427496 h 615113"/>
              <a:gd name="connsiteX3" fmla="*/ 4899409 w 4899409"/>
              <a:gd name="connsiteY3" fmla="*/ 615065 h 615113"/>
              <a:gd name="connsiteX4" fmla="*/ 0 w 4899409"/>
              <a:gd name="connsiteY4" fmla="*/ 615065 h 615113"/>
              <a:gd name="connsiteX5" fmla="*/ 252535 w 4899409"/>
              <a:gd name="connsiteY5" fmla="*/ 414957 h 615113"/>
              <a:gd name="connsiteX6" fmla="*/ 291402 w 4899409"/>
              <a:gd name="connsiteY6" fmla="*/ 10048 h 615113"/>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9"/>
              <a:gd name="connsiteX1" fmla="*/ 4758732 w 4899409"/>
              <a:gd name="connsiteY1" fmla="*/ 0 h 615119"/>
              <a:gd name="connsiteX2" fmla="*/ 4774643 w 4899409"/>
              <a:gd name="connsiteY2" fmla="*/ 427496 h 615119"/>
              <a:gd name="connsiteX3" fmla="*/ 4899409 w 4899409"/>
              <a:gd name="connsiteY3" fmla="*/ 615065 h 615119"/>
              <a:gd name="connsiteX4" fmla="*/ 0 w 4899409"/>
              <a:gd name="connsiteY4" fmla="*/ 615065 h 615119"/>
              <a:gd name="connsiteX5" fmla="*/ 264462 w 4899409"/>
              <a:gd name="connsiteY5" fmla="*/ 438811 h 615119"/>
              <a:gd name="connsiteX6" fmla="*/ 291402 w 4899409"/>
              <a:gd name="connsiteY6" fmla="*/ 10048 h 615119"/>
              <a:gd name="connsiteX0" fmla="*/ 291402 w 4899409"/>
              <a:gd name="connsiteY0" fmla="*/ 10048 h 615116"/>
              <a:gd name="connsiteX1" fmla="*/ 4758732 w 4899409"/>
              <a:gd name="connsiteY1" fmla="*/ 0 h 615116"/>
              <a:gd name="connsiteX2" fmla="*/ 4774643 w 4899409"/>
              <a:gd name="connsiteY2" fmla="*/ 427496 h 615116"/>
              <a:gd name="connsiteX3" fmla="*/ 4899409 w 4899409"/>
              <a:gd name="connsiteY3" fmla="*/ 615065 h 615116"/>
              <a:gd name="connsiteX4" fmla="*/ 0 w 4899409"/>
              <a:gd name="connsiteY4" fmla="*/ 615065 h 615116"/>
              <a:gd name="connsiteX5" fmla="*/ 264462 w 4899409"/>
              <a:gd name="connsiteY5" fmla="*/ 426884 h 615116"/>
              <a:gd name="connsiteX6" fmla="*/ 291402 w 4899409"/>
              <a:gd name="connsiteY6" fmla="*/ 10048 h 615116"/>
              <a:gd name="connsiteX0" fmla="*/ 203937 w 4811944"/>
              <a:gd name="connsiteY0" fmla="*/ 10048 h 615065"/>
              <a:gd name="connsiteX1" fmla="*/ 4671267 w 4811944"/>
              <a:gd name="connsiteY1" fmla="*/ 0 h 615065"/>
              <a:gd name="connsiteX2" fmla="*/ 4687178 w 4811944"/>
              <a:gd name="connsiteY2" fmla="*/ 427496 h 615065"/>
              <a:gd name="connsiteX3" fmla="*/ 4811944 w 4811944"/>
              <a:gd name="connsiteY3" fmla="*/ 615065 h 615065"/>
              <a:gd name="connsiteX4" fmla="*/ 0 w 4811944"/>
              <a:gd name="connsiteY4" fmla="*/ 611089 h 615065"/>
              <a:gd name="connsiteX5" fmla="*/ 176997 w 4811944"/>
              <a:gd name="connsiteY5" fmla="*/ 426884 h 615065"/>
              <a:gd name="connsiteX6" fmla="*/ 203937 w 4811944"/>
              <a:gd name="connsiteY6" fmla="*/ 10048 h 6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944" h="615065">
                <a:moveTo>
                  <a:pt x="203937" y="10048"/>
                </a:moveTo>
                <a:lnTo>
                  <a:pt x="4671267" y="0"/>
                </a:lnTo>
                <a:cubicBezTo>
                  <a:pt x="4666522" y="105655"/>
                  <a:pt x="4691923" y="321841"/>
                  <a:pt x="4687178" y="427496"/>
                </a:cubicBezTo>
                <a:lnTo>
                  <a:pt x="4811944" y="615065"/>
                </a:lnTo>
                <a:lnTo>
                  <a:pt x="0" y="611089"/>
                </a:lnTo>
                <a:cubicBezTo>
                  <a:pt x="110" y="614843"/>
                  <a:pt x="168186" y="416402"/>
                  <a:pt x="176997" y="426884"/>
                </a:cubicBezTo>
                <a:cubicBezTo>
                  <a:pt x="173881" y="417487"/>
                  <a:pt x="195689" y="120290"/>
                  <a:pt x="203937" y="10048"/>
                </a:cubicBezTo>
                <a:close/>
              </a:path>
            </a:pathLst>
          </a:cu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Up Arrow 14"/>
          <p:cNvSpPr/>
          <p:nvPr/>
        </p:nvSpPr>
        <p:spPr>
          <a:xfrm>
            <a:off x="6690650" y="3664626"/>
            <a:ext cx="281151" cy="1449483"/>
          </a:xfrm>
          <a:prstGeom prst="upArrow">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Up Arrow 15"/>
          <p:cNvSpPr/>
          <p:nvPr/>
        </p:nvSpPr>
        <p:spPr>
          <a:xfrm>
            <a:off x="7954854" y="3664626"/>
            <a:ext cx="281151" cy="1449483"/>
          </a:xfrm>
          <a:prstGeom prst="upArrow">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Up Arrow 13"/>
          <p:cNvSpPr/>
          <p:nvPr/>
        </p:nvSpPr>
        <p:spPr>
          <a:xfrm>
            <a:off x="5003075" y="3664626"/>
            <a:ext cx="281151" cy="1449483"/>
          </a:xfrm>
          <a:prstGeom prst="upArrow">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dirty="0"/>
              <a:t>TDSP Responsibilities</a:t>
            </a:r>
          </a:p>
        </p:txBody>
      </p:sp>
      <p:sp>
        <p:nvSpPr>
          <p:cNvPr id="4" name="Text Placeholder 5"/>
          <p:cNvSpPr>
            <a:spLocks noGrp="1"/>
          </p:cNvSpPr>
          <p:nvPr>
            <p:ph type="body" sz="quarter" idx="10"/>
          </p:nvPr>
        </p:nvSpPr>
        <p:spPr>
          <a:xfrm>
            <a:off x="182880" y="914400"/>
            <a:ext cx="8540496" cy="457200"/>
          </a:xfrm>
          <a:prstGeom prst="rect">
            <a:avLst/>
          </a:prstGeom>
        </p:spPr>
        <p:txBody>
          <a:bodyPr/>
          <a:lstStyle/>
          <a:p>
            <a:pPr marL="0" indent="0">
              <a:buNone/>
            </a:pPr>
            <a:r>
              <a:rPr lang="en-US" sz="2400" b="1" dirty="0">
                <a:solidFill>
                  <a:schemeClr val="accent4"/>
                </a:solidFill>
              </a:rPr>
              <a:t>Retail System Operations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0798" y="1725952"/>
            <a:ext cx="1774746" cy="1899289"/>
          </a:xfrm>
          <a:prstGeom prst="rect">
            <a:avLst/>
          </a:prstGeom>
          <a:effectLst>
            <a:outerShdw blurRad="50800" dist="38100" dir="2700000" algn="tl" rotWithShape="0">
              <a:prstClr val="black">
                <a:alpha val="40000"/>
              </a:prst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4535" y="1722221"/>
            <a:ext cx="1778231" cy="1903020"/>
          </a:xfrm>
          <a:prstGeom prst="rect">
            <a:avLst/>
          </a:prstGeom>
          <a:effectLst>
            <a:outerShdw blurRad="50800" dist="38100" dir="2700000" algn="tl" rotWithShape="0">
              <a:prstClr val="black">
                <a:alpha val="40000"/>
              </a:prstClr>
            </a:outerShdw>
          </a:effectLst>
        </p:spPr>
      </p:pic>
      <p:pic>
        <p:nvPicPr>
          <p:cNvPr id="13"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7562796" y="4787451"/>
            <a:ext cx="1065266" cy="792471"/>
          </a:xfrm>
          <a:prstGeom prst="rect">
            <a:avLst/>
          </a:prstGeom>
          <a:noFill/>
          <a:ln w="9525">
            <a:noFill/>
            <a:miter lim="800000"/>
            <a:headEnd/>
            <a:tailEnd/>
          </a:ln>
          <a:effectLst>
            <a:outerShdw blurRad="50800" dist="50800" dir="13200000" algn="ctr" rotWithShape="0">
              <a:srgbClr val="000000">
                <a:alpha val="65000"/>
              </a:srgbClr>
            </a:outerShdw>
          </a:effectLst>
        </p:spPr>
      </p:pic>
      <p:sp>
        <p:nvSpPr>
          <p:cNvPr id="3" name="TextBox 2"/>
          <p:cNvSpPr txBox="1"/>
          <p:nvPr/>
        </p:nvSpPr>
        <p:spPr>
          <a:xfrm>
            <a:off x="548640" y="1828800"/>
            <a:ext cx="3746411" cy="3724096"/>
          </a:xfrm>
          <a:prstGeom prst="rect">
            <a:avLst/>
          </a:prstGeom>
          <a:noFill/>
        </p:spPr>
        <p:txBody>
          <a:bodyPr wrap="square" rtlCol="0">
            <a:spAutoFit/>
          </a:bodyPr>
          <a:lstStyle/>
          <a:p>
            <a:pPr marL="274320" indent="-274320">
              <a:spcAft>
                <a:spcPts val="2400"/>
              </a:spcAft>
              <a:buFont typeface="Arial" panose="020B0604020202020204" pitchFamily="34" charset="0"/>
              <a:buChar char="•"/>
            </a:pPr>
            <a:r>
              <a:rPr lang="en-US" sz="2200" dirty="0">
                <a:solidFill>
                  <a:schemeClr val="bg1"/>
                </a:solidFill>
              </a:rPr>
              <a:t>Create, Manage and Maintain ESI IDs</a:t>
            </a:r>
          </a:p>
          <a:p>
            <a:pPr marL="274320" indent="-274320">
              <a:spcAft>
                <a:spcPts val="2400"/>
              </a:spcAft>
              <a:buFont typeface="Arial" panose="020B0604020202020204" pitchFamily="34" charset="0"/>
              <a:buChar char="•"/>
            </a:pPr>
            <a:r>
              <a:rPr lang="en-US" sz="2200" dirty="0">
                <a:solidFill>
                  <a:schemeClr val="bg1"/>
                </a:solidFill>
              </a:rPr>
              <a:t>Facilitate Service Order Requests from </a:t>
            </a:r>
            <a:r>
              <a:rPr lang="en-US" sz="2200" dirty="0" smtClean="0">
                <a:solidFill>
                  <a:schemeClr val="bg1"/>
                </a:solidFill>
              </a:rPr>
              <a:t>CRs</a:t>
            </a:r>
            <a:endParaRPr lang="en-US" sz="2200" dirty="0">
              <a:solidFill>
                <a:schemeClr val="bg1"/>
              </a:solidFill>
            </a:endParaRPr>
          </a:p>
          <a:p>
            <a:pPr marL="274320" indent="-274320">
              <a:spcAft>
                <a:spcPts val="2400"/>
              </a:spcAft>
              <a:buFont typeface="Arial" panose="020B0604020202020204" pitchFamily="34" charset="0"/>
              <a:buChar char="•"/>
            </a:pPr>
            <a:r>
              <a:rPr lang="en-US" sz="2200" dirty="0">
                <a:solidFill>
                  <a:schemeClr val="bg1"/>
                </a:solidFill>
              </a:rPr>
              <a:t>Provide usage data for  Settlement billing</a:t>
            </a:r>
          </a:p>
          <a:p>
            <a:pPr marL="274320" indent="-274320">
              <a:spcAft>
                <a:spcPts val="2400"/>
              </a:spcAft>
              <a:buFont typeface="Arial" panose="020B0604020202020204" pitchFamily="34" charset="0"/>
              <a:buChar char="•"/>
            </a:pPr>
            <a:r>
              <a:rPr lang="en-US" sz="2200" dirty="0">
                <a:solidFill>
                  <a:schemeClr val="bg1"/>
                </a:solidFill>
              </a:rPr>
              <a:t>Investigate customer </a:t>
            </a:r>
            <a:r>
              <a:rPr lang="en-US" sz="2200" dirty="0" smtClean="0">
                <a:solidFill>
                  <a:schemeClr val="bg1"/>
                </a:solidFill>
              </a:rPr>
              <a:t>issues</a:t>
            </a:r>
            <a:endParaRPr lang="en-US" sz="2200" dirty="0"/>
          </a:p>
        </p:txBody>
      </p:sp>
      <p:pic>
        <p:nvPicPr>
          <p:cNvPr id="2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4755472" y="4813415"/>
            <a:ext cx="776355" cy="7703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443047" y="4813415"/>
            <a:ext cx="776355" cy="7703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4612251" y="4787451"/>
            <a:ext cx="1085271" cy="795559"/>
          </a:xfrm>
          <a:prstGeom prst="rect">
            <a:avLst/>
          </a:prstGeom>
          <a:ln>
            <a:noFill/>
          </a:ln>
          <a:effectLst>
            <a:outerShdw blurRad="50800" dist="50800" dir="13200000" algn="tl" rotWithShape="0">
              <a:srgbClr val="333333">
                <a:alpha val="65000"/>
              </a:srgbClr>
            </a:outerShdw>
          </a:effectLst>
        </p:spPr>
      </p:pic>
      <p:pic>
        <p:nvPicPr>
          <p:cNvPr id="12"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319891" y="4787451"/>
            <a:ext cx="1046876" cy="795559"/>
          </a:xfrm>
          <a:prstGeom prst="rect">
            <a:avLst/>
          </a:prstGeom>
          <a:noFill/>
          <a:ln w="9525">
            <a:noFill/>
            <a:miter lim="800000"/>
            <a:headEnd/>
            <a:tailEnd/>
          </a:ln>
          <a:effectLst>
            <a:outerShdw blurRad="50800" dist="50800" dir="13200000" algn="ctr" rotWithShape="0">
              <a:srgbClr val="000000">
                <a:alpha val="65000"/>
              </a:srgbClr>
            </a:outerShdw>
          </a:effectLst>
        </p:spPr>
      </p:pic>
    </p:spTree>
    <p:custDataLst>
      <p:tags r:id="rId1"/>
    </p:custDataLst>
    <p:extLst>
      <p:ext uri="{BB962C8B-B14F-4D97-AF65-F5344CB8AC3E}">
        <p14:creationId xmlns:p14="http://schemas.microsoft.com/office/powerpoint/2010/main" val="123006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par>
                          <p:cTn id="20" fill="hold">
                            <p:stCondLst>
                              <p:cond delay="500"/>
                            </p:stCondLst>
                            <p:childTnLst>
                              <p:par>
                                <p:cTn id="21" presetID="10" presetClass="exit" presetSubtype="0" fill="hold" grpId="0" nodeType="after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par>
                          <p:cTn id="24" fill="hold">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par>
                          <p:cTn id="36" fill="hold">
                            <p:stCondLst>
                              <p:cond delay="500"/>
                            </p:stCondLst>
                            <p:childTnLst>
                              <p:par>
                                <p:cTn id="37" presetID="10" presetClass="exit" presetSubtype="0" fill="hold" nodeType="after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animEffect transition="in" filter="fade">
                                      <p:cBhvr>
                                        <p:cTn id="51" dur="500"/>
                                        <p:tgtEl>
                                          <p:spTgt spid="3">
                                            <p:txEl>
                                              <p:pRg st="3" end="3"/>
                                            </p:txEl>
                                          </p:spTgt>
                                        </p:tgtEl>
                                      </p:cBhvr>
                                    </p:animEffect>
                                  </p:childTnLst>
                                </p:cTn>
                              </p:par>
                            </p:childTnLst>
                          </p:cTn>
                        </p:par>
                        <p:par>
                          <p:cTn id="52" fill="hold">
                            <p:stCondLst>
                              <p:cond delay="500"/>
                            </p:stCondLst>
                            <p:childTnLst>
                              <p:par>
                                <p:cTn id="53" presetID="10" presetClass="exit" presetSubtype="0" fill="hold" nodeType="afterEffect">
                                  <p:stCondLst>
                                    <p:cond delay="0"/>
                                  </p:stCondLst>
                                  <p:childTnLst>
                                    <p:animEffect transition="out" filter="fade">
                                      <p:cBhvr>
                                        <p:cTn id="54" dur="500"/>
                                        <p:tgtEl>
                                          <p:spTgt spid="13"/>
                                        </p:tgtEl>
                                      </p:cBhvr>
                                    </p:animEffect>
                                    <p:set>
                                      <p:cBhvr>
                                        <p:cTn id="55"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TDSP Responsibilities</a:t>
            </a:r>
            <a:endParaRPr lang="en-US" dirty="0"/>
          </a:p>
        </p:txBody>
      </p:sp>
      <p:sp>
        <p:nvSpPr>
          <p:cNvPr id="4" name="Text Placeholder 4"/>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chemeClr val="accent4"/>
                </a:solidFill>
              </a:rPr>
              <a:t>The Anatomy of an ESI ID</a:t>
            </a:r>
            <a:endParaRPr lang="en-US" sz="2400" b="1" dirty="0">
              <a:solidFill>
                <a:schemeClr val="accent4"/>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3143172897"/>
              </p:ext>
            </p:extLst>
          </p:nvPr>
        </p:nvGraphicFramePr>
        <p:xfrm>
          <a:off x="724711" y="2607411"/>
          <a:ext cx="7694578" cy="32735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72970"/>
                <a:gridCol w="5721608"/>
              </a:tblGrid>
              <a:tr h="530352">
                <a:tc>
                  <a:txBody>
                    <a:bodyPr/>
                    <a:lstStyle/>
                    <a:p>
                      <a:pPr algn="ctr"/>
                      <a:r>
                        <a:rPr lang="en-US" sz="2200" dirty="0" smtClean="0">
                          <a:latin typeface="Arial" panose="020B0604020202020204" pitchFamily="34" charset="0"/>
                          <a:cs typeface="Arial" panose="020B0604020202020204" pitchFamily="34" charset="0"/>
                        </a:rPr>
                        <a:t>Where</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182880"/>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731520">
                <a:tc>
                  <a:txBody>
                    <a:bodyPr/>
                    <a:lstStyle/>
                    <a:p>
                      <a:pPr algn="ctr"/>
                      <a:r>
                        <a:rPr lang="en-US" sz="2200" b="1" dirty="0" smtClean="0">
                          <a:latin typeface="Arial" panose="020B0604020202020204" pitchFamily="34" charset="0"/>
                          <a:cs typeface="Arial" panose="020B0604020202020204" pitchFamily="34" charset="0"/>
                        </a:rPr>
                        <a:t>10</a:t>
                      </a:r>
                      <a:endParaRPr lang="en-US" sz="2200" b="1"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rgbClr val="CBE3EB"/>
                    </a:solidFill>
                  </a:tcPr>
                </a:tc>
                <a:tc>
                  <a:txBody>
                    <a:bodyPr/>
                    <a:lstStyle/>
                    <a:p>
                      <a:pPr marL="182880" marR="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Electric industry prefix</a:t>
                      </a:r>
                    </a:p>
                  </a:txBody>
                  <a:tcPr marL="73152" marR="73152" marT="73152" marB="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BE3EB"/>
                    </a:solidFill>
                  </a:tcPr>
                </a:tc>
              </a:tr>
              <a:tr h="731520">
                <a:tc>
                  <a:txBody>
                    <a:bodyPr/>
                    <a:lstStyle/>
                    <a:p>
                      <a:pPr algn="ctr"/>
                      <a:r>
                        <a:rPr lang="en-US" sz="2200" b="1" dirty="0" err="1" smtClean="0">
                          <a:latin typeface="Arial" panose="020B0604020202020204" pitchFamily="34" charset="0"/>
                          <a:cs typeface="Arial" panose="020B0604020202020204" pitchFamily="34" charset="0"/>
                        </a:rPr>
                        <a:t>xxxxx</a:t>
                      </a:r>
                      <a:endParaRPr lang="en-US" sz="2200" b="1"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E7F2F5"/>
                    </a:solidFill>
                  </a:tcPr>
                </a:tc>
                <a:tc>
                  <a:txBody>
                    <a:bodyPr/>
                    <a:lstStyle/>
                    <a:p>
                      <a:pPr marL="182880"/>
                      <a:r>
                        <a:rPr lang="en-US" sz="2200" dirty="0" smtClean="0">
                          <a:latin typeface="Arial" panose="020B0604020202020204" pitchFamily="34" charset="0"/>
                          <a:cs typeface="Arial" panose="020B0604020202020204" pitchFamily="34" charset="0"/>
                        </a:rPr>
                        <a:t>Five digit DOE code for TDSP</a:t>
                      </a:r>
                    </a:p>
                  </a:txBody>
                  <a:tcPr marL="73152" marR="73152" marT="73152" marB="73152" anchor="ctr">
                    <a:lnR w="28575" cap="flat" cmpd="sng" algn="ctr">
                      <a:solidFill>
                        <a:schemeClr val="bg1"/>
                      </a:solidFill>
                      <a:prstDash val="solid"/>
                      <a:round/>
                      <a:headEnd type="none" w="med" len="med"/>
                      <a:tailEnd type="none" w="med" len="med"/>
                    </a:lnR>
                    <a:solidFill>
                      <a:srgbClr val="E7F2F5"/>
                    </a:solidFill>
                  </a:tcPr>
                </a:tc>
              </a:tr>
              <a:tr h="1280160">
                <a:tc>
                  <a:txBody>
                    <a:bodyPr/>
                    <a:lstStyle/>
                    <a:p>
                      <a:pPr algn="ctr"/>
                      <a:r>
                        <a:rPr lang="en-US" sz="2200" b="1" dirty="0" err="1" smtClean="0">
                          <a:latin typeface="Arial" panose="020B0604020202020204" pitchFamily="34" charset="0"/>
                          <a:cs typeface="Arial" panose="020B0604020202020204" pitchFamily="34" charset="0"/>
                        </a:rPr>
                        <a:t>zzz</a:t>
                      </a:r>
                      <a:r>
                        <a:rPr lang="en-US" sz="2200" b="1" dirty="0" smtClean="0">
                          <a:latin typeface="Arial" panose="020B0604020202020204" pitchFamily="34" charset="0"/>
                          <a:cs typeface="Arial" panose="020B0604020202020204" pitchFamily="34" charset="0"/>
                        </a:rPr>
                        <a:t> .. </a:t>
                      </a:r>
                      <a:r>
                        <a:rPr lang="en-US" sz="2200" b="1" dirty="0" err="1" smtClean="0">
                          <a:latin typeface="Arial" panose="020B0604020202020204" pitchFamily="34" charset="0"/>
                          <a:cs typeface="Arial" panose="020B0604020202020204" pitchFamily="34" charset="0"/>
                        </a:rPr>
                        <a:t>zz</a:t>
                      </a:r>
                      <a:endParaRPr lang="en-US" sz="2200" b="1"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CBE3EB"/>
                    </a:solidFill>
                  </a:tcPr>
                </a:tc>
                <a:tc>
                  <a:txBody>
                    <a:bodyPr/>
                    <a:lstStyle/>
                    <a:p>
                      <a:pPr marL="182880"/>
                      <a:r>
                        <a:rPr lang="en-US" sz="2200" dirty="0" smtClean="0">
                          <a:latin typeface="Arial" panose="020B0604020202020204" pitchFamily="34" charset="0"/>
                          <a:cs typeface="Arial" panose="020B0604020202020204" pitchFamily="34" charset="0"/>
                        </a:rPr>
                        <a:t>Up to 29 alphanumeric characters assigned by TDSP</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CBE3EB"/>
                    </a:solidFill>
                  </a:tcPr>
                </a:tc>
              </a:tr>
            </a:tbl>
          </a:graphicData>
        </a:graphic>
      </p:graphicFrame>
      <p:sp>
        <p:nvSpPr>
          <p:cNvPr id="7" name="Content Placeholder 3"/>
          <p:cNvSpPr txBox="1">
            <a:spLocks/>
          </p:cNvSpPr>
          <p:nvPr/>
        </p:nvSpPr>
        <p:spPr>
          <a:xfrm>
            <a:off x="300228" y="1645920"/>
            <a:ext cx="8543544" cy="72935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40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10 </a:t>
            </a:r>
            <a:r>
              <a:rPr lang="en-US" sz="4000" b="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xxxxx</a:t>
            </a:r>
            <a:r>
              <a:rPr lang="en-US" sz="40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t>
            </a:r>
            <a:r>
              <a:rPr lang="en-US" sz="4000" b="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zzz</a:t>
            </a:r>
            <a:r>
              <a:rPr lang="en-US" sz="40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 </a:t>
            </a:r>
            <a:r>
              <a:rPr lang="en-US" sz="4000" b="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zz</a:t>
            </a:r>
            <a:endParaRPr lang="en-US" dirty="0">
              <a:solidFill>
                <a:schemeClr val="bg1"/>
              </a:solidFill>
              <a:latin typeface="Orator Std" pitchFamily="49" charset="0"/>
            </a:endParaRPr>
          </a:p>
        </p:txBody>
      </p:sp>
    </p:spTree>
    <p:custDataLst>
      <p:tags r:id="rId1"/>
    </p:custDataLst>
    <p:extLst>
      <p:ext uri="{BB962C8B-B14F-4D97-AF65-F5344CB8AC3E}">
        <p14:creationId xmlns:p14="http://schemas.microsoft.com/office/powerpoint/2010/main" val="4001943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01296" y="1645920"/>
            <a:ext cx="1372228" cy="4656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p:cNvSpPr txBox="1">
            <a:spLocks/>
          </p:cNvSpPr>
          <p:nvPr/>
        </p:nvSpPr>
        <p:spPr>
          <a:xfrm>
            <a:off x="179832" y="1489759"/>
            <a:ext cx="8543544" cy="72935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40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10 </a:t>
            </a:r>
            <a:r>
              <a:rPr lang="en-US" sz="4000" b="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xxxxx</a:t>
            </a:r>
            <a:r>
              <a:rPr lang="en-US" sz="40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a:t>
            </a:r>
            <a:r>
              <a:rPr lang="en-US" sz="4000" b="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zzz</a:t>
            </a:r>
            <a:r>
              <a:rPr lang="en-US" sz="4000" b="1" dirty="0"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 .. </a:t>
            </a:r>
            <a:r>
              <a:rPr lang="en-US" sz="4000" b="1" dirty="0" err="1" smtClean="0">
                <a:solidFill>
                  <a:schemeClr val="bg1"/>
                </a:solidFill>
                <a:latin typeface="Times New Roman" panose="02020603050405020304" pitchFamily="18" charset="0"/>
                <a:ea typeface="Verdana" panose="020B0604030504040204" pitchFamily="34" charset="0"/>
                <a:cs typeface="Times New Roman" panose="02020603050405020304" pitchFamily="18" charset="0"/>
              </a:rPr>
              <a:t>zz</a:t>
            </a:r>
            <a:endParaRPr lang="en-US" dirty="0">
              <a:solidFill>
                <a:schemeClr val="bg1"/>
              </a:solidFill>
              <a:latin typeface="Orator Std" pitchFamily="49" charset="0"/>
            </a:endParaRPr>
          </a:p>
        </p:txBody>
      </p:sp>
      <p:sp>
        <p:nvSpPr>
          <p:cNvPr id="2" name="Title 1"/>
          <p:cNvSpPr>
            <a:spLocks noGrp="1"/>
          </p:cNvSpPr>
          <p:nvPr>
            <p:ph type="title"/>
          </p:nvPr>
        </p:nvSpPr>
        <p:spPr/>
        <p:txBody>
          <a:bodyPr/>
          <a:lstStyle/>
          <a:p>
            <a:r>
              <a:rPr lang="en-US" dirty="0"/>
              <a:t>TDSP Responsibilities</a:t>
            </a:r>
          </a:p>
        </p:txBody>
      </p:sp>
      <p:graphicFrame>
        <p:nvGraphicFramePr>
          <p:cNvPr id="6" name="Table 5"/>
          <p:cNvGraphicFramePr>
            <a:graphicFrameLocks noGrp="1"/>
          </p:cNvGraphicFramePr>
          <p:nvPr>
            <p:extLst>
              <p:ext uri="{D42A27DB-BD31-4B8C-83A1-F6EECF244321}">
                <p14:modId xmlns:p14="http://schemas.microsoft.com/office/powerpoint/2010/main" val="2925542226"/>
              </p:ext>
            </p:extLst>
          </p:nvPr>
        </p:nvGraphicFramePr>
        <p:xfrm>
          <a:off x="726235" y="2409613"/>
          <a:ext cx="7694578" cy="4242816"/>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1972970"/>
                <a:gridCol w="5721608"/>
              </a:tblGrid>
              <a:tr h="530352">
                <a:tc>
                  <a:txBody>
                    <a:bodyPr/>
                    <a:lstStyle/>
                    <a:p>
                      <a:pPr algn="ctr"/>
                      <a:r>
                        <a:rPr lang="en-US" sz="2200" dirty="0" smtClean="0">
                          <a:latin typeface="Arial" panose="020B0604020202020204" pitchFamily="34" charset="0"/>
                          <a:cs typeface="Arial" panose="020B0604020202020204" pitchFamily="34" charset="0"/>
                        </a:rPr>
                        <a:t>DOE</a:t>
                      </a:r>
                      <a:r>
                        <a:rPr lang="en-US" sz="2200" baseline="0" dirty="0" smtClean="0">
                          <a:latin typeface="Arial" panose="020B0604020202020204" pitchFamily="34" charset="0"/>
                          <a:cs typeface="Arial" panose="020B0604020202020204" pitchFamily="34" charset="0"/>
                        </a:rPr>
                        <a:t> Number</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marL="182880"/>
                      <a:r>
                        <a:rPr lang="en-US" sz="2200" dirty="0" smtClean="0">
                          <a:latin typeface="Arial" panose="020B0604020202020204" pitchFamily="34" charset="0"/>
                          <a:cs typeface="Arial" panose="020B0604020202020204" pitchFamily="34" charset="0"/>
                        </a:rPr>
                        <a:t>TDSP Name</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r>
              <a:tr h="530352">
                <a:tc>
                  <a:txBody>
                    <a:bodyPr/>
                    <a:lstStyle/>
                    <a:p>
                      <a:pPr algn="ctr"/>
                      <a:r>
                        <a:rPr lang="en-US" sz="2200" dirty="0" smtClean="0">
                          <a:latin typeface="Arial" panose="020B0604020202020204" pitchFamily="34" charset="0"/>
                          <a:cs typeface="Arial" panose="020B0604020202020204" pitchFamily="34" charset="0"/>
                        </a:rPr>
                        <a:t>20404</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182880" marR="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Arial" panose="020B0604020202020204" pitchFamily="34" charset="0"/>
                          <a:cs typeface="Arial" panose="020B0604020202020204" pitchFamily="34" charset="0"/>
                        </a:rPr>
                        <a:t>AEP TX North </a:t>
                      </a: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r h="530352">
                <a:tc>
                  <a:txBody>
                    <a:bodyPr/>
                    <a:lstStyle/>
                    <a:p>
                      <a:pPr algn="ctr"/>
                      <a:r>
                        <a:rPr lang="en-US" sz="2200" dirty="0" smtClean="0">
                          <a:latin typeface="Arial" panose="020B0604020202020204" pitchFamily="34" charset="0"/>
                          <a:cs typeface="Arial" panose="020B0604020202020204" pitchFamily="34" charset="0"/>
                        </a:rPr>
                        <a:t>03278</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E7F2F5"/>
                    </a:solidFill>
                  </a:tcPr>
                </a:tc>
                <a:tc>
                  <a:txBody>
                    <a:bodyPr/>
                    <a:lstStyle/>
                    <a:p>
                      <a:pPr marL="182880"/>
                      <a:r>
                        <a:rPr lang="en-US" sz="2200" dirty="0" smtClean="0">
                          <a:latin typeface="Arial" panose="020B0604020202020204" pitchFamily="34" charset="0"/>
                          <a:cs typeface="Arial" panose="020B0604020202020204" pitchFamily="34" charset="0"/>
                        </a:rPr>
                        <a:t>AEP TX Central</a:t>
                      </a:r>
                    </a:p>
                  </a:txBody>
                  <a:tcPr marL="73152" marR="73152" marT="73152" marB="73152" anchor="ctr">
                    <a:lnR w="28575" cap="flat" cmpd="sng" algn="ctr">
                      <a:solidFill>
                        <a:schemeClr val="bg1"/>
                      </a:solidFill>
                      <a:prstDash val="solid"/>
                      <a:round/>
                      <a:headEnd type="none" w="med" len="med"/>
                      <a:tailEnd type="none" w="med" len="med"/>
                    </a:lnR>
                    <a:solidFill>
                      <a:srgbClr val="E7F2F5"/>
                    </a:solidFill>
                  </a:tcPr>
                </a:tc>
              </a:tr>
              <a:tr h="530352">
                <a:tc>
                  <a:txBody>
                    <a:bodyPr/>
                    <a:lstStyle/>
                    <a:p>
                      <a:pPr algn="ctr"/>
                      <a:r>
                        <a:rPr lang="en-US" sz="2200" dirty="0" smtClean="0">
                          <a:latin typeface="Arial" panose="020B0604020202020204" pitchFamily="34" charset="0"/>
                          <a:cs typeface="Arial" panose="020B0604020202020204" pitchFamily="34" charset="0"/>
                        </a:rPr>
                        <a:t>08901</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182880"/>
                      <a:r>
                        <a:rPr lang="en-US" sz="2200" dirty="0" smtClean="0">
                          <a:latin typeface="Arial" panose="020B0604020202020204" pitchFamily="34" charset="0"/>
                          <a:cs typeface="Arial" panose="020B0604020202020204" pitchFamily="34" charset="0"/>
                        </a:rPr>
                        <a:t>CenterPoint</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r h="530352">
                <a:tc>
                  <a:txBody>
                    <a:bodyPr/>
                    <a:lstStyle/>
                    <a:p>
                      <a:pPr algn="ctr"/>
                      <a:r>
                        <a:rPr lang="en-US" sz="2200" dirty="0" smtClean="0">
                          <a:latin typeface="Arial" panose="020B0604020202020204" pitchFamily="34" charset="0"/>
                          <a:cs typeface="Arial" panose="020B0604020202020204" pitchFamily="34" charset="0"/>
                        </a:rPr>
                        <a:t>13830</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E7F2F5"/>
                    </a:solidFill>
                  </a:tcPr>
                </a:tc>
                <a:tc>
                  <a:txBody>
                    <a:bodyPr/>
                    <a:lstStyle/>
                    <a:p>
                      <a:pPr marL="182880"/>
                      <a:r>
                        <a:rPr lang="en-US" sz="2200" dirty="0" smtClean="0">
                          <a:latin typeface="Arial" panose="020B0604020202020204" pitchFamily="34" charset="0"/>
                          <a:cs typeface="Arial" panose="020B0604020202020204" pitchFamily="34" charset="0"/>
                        </a:rPr>
                        <a:t>Nueces Electric Coop </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solidFill>
                      <a:srgbClr val="E7F2F5"/>
                    </a:solidFill>
                  </a:tcPr>
                </a:tc>
              </a:tr>
              <a:tr h="530352">
                <a:tc>
                  <a:txBody>
                    <a:bodyPr/>
                    <a:lstStyle/>
                    <a:p>
                      <a:pPr algn="ctr"/>
                      <a:r>
                        <a:rPr lang="en-US" sz="2200" dirty="0" smtClean="0">
                          <a:latin typeface="Arial" panose="020B0604020202020204" pitchFamily="34" charset="0"/>
                          <a:cs typeface="Arial" panose="020B0604020202020204" pitchFamily="34" charset="0"/>
                        </a:rPr>
                        <a:t>44372</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182880"/>
                      <a:r>
                        <a:rPr lang="en-US" sz="2200" dirty="0" smtClean="0">
                          <a:latin typeface="Arial" panose="020B0604020202020204" pitchFamily="34" charset="0"/>
                          <a:cs typeface="Arial" panose="020B0604020202020204" pitchFamily="34" charset="0"/>
                        </a:rPr>
                        <a:t>Oncor Electric Delivery</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r h="530352">
                <a:tc>
                  <a:txBody>
                    <a:bodyPr/>
                    <a:lstStyle/>
                    <a:p>
                      <a:pPr algn="ctr"/>
                      <a:r>
                        <a:rPr lang="en-US" sz="2200" dirty="0" smtClean="0">
                          <a:latin typeface="Arial" panose="020B0604020202020204" pitchFamily="34" charset="0"/>
                          <a:cs typeface="Arial" panose="020B0604020202020204" pitchFamily="34" charset="0"/>
                        </a:rPr>
                        <a:t>40051</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solidFill>
                      <a:srgbClr val="E7F2F5"/>
                    </a:solidFill>
                  </a:tcPr>
                </a:tc>
                <a:tc>
                  <a:txBody>
                    <a:bodyPr/>
                    <a:lstStyle/>
                    <a:p>
                      <a:pPr marL="182880"/>
                      <a:r>
                        <a:rPr lang="en-US" sz="2200" dirty="0" smtClean="0">
                          <a:latin typeface="Arial" panose="020B0604020202020204" pitchFamily="34" charset="0"/>
                          <a:cs typeface="Arial" panose="020B0604020202020204" pitchFamily="34" charset="0"/>
                        </a:rPr>
                        <a:t>Texas New Mexico Power</a:t>
                      </a:r>
                      <a:r>
                        <a:rPr lang="en-US" sz="2200" baseline="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(TNMP)</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solidFill>
                      <a:srgbClr val="E7F2F5"/>
                    </a:solidFill>
                  </a:tcPr>
                </a:tc>
              </a:tr>
              <a:tr h="530352">
                <a:tc>
                  <a:txBody>
                    <a:bodyPr/>
                    <a:lstStyle/>
                    <a:p>
                      <a:pPr algn="ctr"/>
                      <a:r>
                        <a:rPr lang="en-US" sz="2200" dirty="0" smtClean="0">
                          <a:latin typeface="Arial" panose="020B0604020202020204" pitchFamily="34" charset="0"/>
                          <a:cs typeface="Arial" panose="020B0604020202020204" pitchFamily="34" charset="0"/>
                        </a:rPr>
                        <a:t>17699</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rgbClr val="E7F2F5"/>
                    </a:solidFill>
                  </a:tcPr>
                </a:tc>
                <a:tc>
                  <a:txBody>
                    <a:bodyPr/>
                    <a:lstStyle/>
                    <a:p>
                      <a:pPr marL="182880"/>
                      <a:r>
                        <a:rPr lang="en-US" sz="2200" dirty="0" err="1" smtClean="0">
                          <a:latin typeface="Arial" panose="020B0604020202020204" pitchFamily="34" charset="0"/>
                          <a:cs typeface="Arial" panose="020B0604020202020204" pitchFamily="34" charset="0"/>
                        </a:rPr>
                        <a:t>Oncor</a:t>
                      </a:r>
                      <a:r>
                        <a:rPr lang="en-US" sz="2200" dirty="0" smtClean="0">
                          <a:latin typeface="Arial" panose="020B0604020202020204" pitchFamily="34" charset="0"/>
                          <a:cs typeface="Arial" panose="020B0604020202020204" pitchFamily="34" charset="0"/>
                        </a:rPr>
                        <a:t>/SESCO</a:t>
                      </a:r>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7F2F5"/>
                    </a:solidFill>
                  </a:tcPr>
                </a:tc>
              </a:tr>
            </a:tbl>
          </a:graphicData>
        </a:graphic>
      </p:graphicFrame>
      <p:sp>
        <p:nvSpPr>
          <p:cNvPr id="7" name="Text Placeholder 4"/>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chemeClr val="accent4"/>
                </a:solidFill>
              </a:rPr>
              <a:t>The Anatomy of an ESI ID</a:t>
            </a:r>
            <a:endParaRPr lang="en-US" sz="2400" b="1" dirty="0">
              <a:solidFill>
                <a:schemeClr val="accent4"/>
              </a:solidFill>
            </a:endParaRPr>
          </a:p>
        </p:txBody>
      </p:sp>
    </p:spTree>
    <p:custDataLst>
      <p:tags r:id="rId1"/>
    </p:custDataLst>
    <p:extLst>
      <p:ext uri="{BB962C8B-B14F-4D97-AF65-F5344CB8AC3E}">
        <p14:creationId xmlns:p14="http://schemas.microsoft.com/office/powerpoint/2010/main" val="3294712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435209" y="1817570"/>
            <a:ext cx="2201895" cy="3370656"/>
          </a:xfrm>
          <a:prstGeom prst="roundRect">
            <a:avLst>
              <a:gd name="adj" fmla="val 10348"/>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smtClean="0"/>
              <a:t>Where are the competitive meters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66" y="951138"/>
            <a:ext cx="5876857" cy="5597707"/>
          </a:xfrm>
          <a:prstGeom prst="rect">
            <a:avLst/>
          </a:prstGeom>
        </p:spPr>
      </p:pic>
      <p:sp>
        <p:nvSpPr>
          <p:cNvPr id="6" name="TextBox 5"/>
          <p:cNvSpPr txBox="1"/>
          <p:nvPr/>
        </p:nvSpPr>
        <p:spPr>
          <a:xfrm>
            <a:off x="7502064" y="1906055"/>
            <a:ext cx="184731" cy="923330"/>
          </a:xfrm>
          <a:prstGeom prst="rect">
            <a:avLst/>
          </a:prstGeom>
          <a:noFill/>
        </p:spPr>
        <p:txBody>
          <a:bodyPr wrap="none" rtlCol="0">
            <a:spAutoFit/>
          </a:bodyPr>
          <a:lstStyle/>
          <a:p>
            <a:endParaRPr lang="en-US" b="1" dirty="0">
              <a:solidFill>
                <a:schemeClr val="accent4"/>
              </a:solidFill>
            </a:endParaRPr>
          </a:p>
          <a:p>
            <a:endParaRPr lang="en-US" b="1" dirty="0">
              <a:solidFill>
                <a:schemeClr val="accent4"/>
              </a:solidFill>
            </a:endParaRPr>
          </a:p>
          <a:p>
            <a:endParaRPr lang="en-US" b="1" dirty="0">
              <a:solidFill>
                <a:schemeClr val="accent4"/>
              </a:solidFill>
            </a:endParaRPr>
          </a:p>
        </p:txBody>
      </p:sp>
      <p:sp>
        <p:nvSpPr>
          <p:cNvPr id="21" name="Rounded Rectangle 20"/>
          <p:cNvSpPr/>
          <p:nvPr/>
        </p:nvSpPr>
        <p:spPr>
          <a:xfrm>
            <a:off x="6589750" y="2040467"/>
            <a:ext cx="405329" cy="417250"/>
          </a:xfrm>
          <a:prstGeom prst="roundRect">
            <a:avLst/>
          </a:prstGeom>
          <a:solidFill>
            <a:srgbClr val="9295B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024896" y="2064426"/>
            <a:ext cx="1043876" cy="369332"/>
          </a:xfrm>
          <a:prstGeom prst="rect">
            <a:avLst/>
          </a:prstGeom>
        </p:spPr>
        <p:txBody>
          <a:bodyPr wrap="none">
            <a:spAutoFit/>
          </a:bodyPr>
          <a:lstStyle/>
          <a:p>
            <a:r>
              <a:rPr lang="en-US" b="1" dirty="0"/>
              <a:t>ONCOR</a:t>
            </a:r>
          </a:p>
        </p:txBody>
      </p:sp>
      <p:sp>
        <p:nvSpPr>
          <p:cNvPr id="23" name="Rounded Rectangle 22"/>
          <p:cNvSpPr/>
          <p:nvPr/>
        </p:nvSpPr>
        <p:spPr>
          <a:xfrm>
            <a:off x="6589750" y="2674185"/>
            <a:ext cx="405329" cy="417250"/>
          </a:xfrm>
          <a:prstGeom prst="roundRect">
            <a:avLst/>
          </a:prstGeom>
          <a:solidFill>
            <a:srgbClr val="D0859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024896" y="2698144"/>
            <a:ext cx="1492716" cy="369332"/>
          </a:xfrm>
          <a:prstGeom prst="rect">
            <a:avLst/>
          </a:prstGeom>
        </p:spPr>
        <p:txBody>
          <a:bodyPr wrap="none">
            <a:spAutoFit/>
          </a:bodyPr>
          <a:lstStyle/>
          <a:p>
            <a:r>
              <a:rPr lang="en-US" b="1" dirty="0"/>
              <a:t>CenterPoint</a:t>
            </a:r>
          </a:p>
        </p:txBody>
      </p:sp>
      <p:sp>
        <p:nvSpPr>
          <p:cNvPr id="7" name="Rectangle 6"/>
          <p:cNvSpPr/>
          <p:nvPr/>
        </p:nvSpPr>
        <p:spPr>
          <a:xfrm>
            <a:off x="7357993" y="4259589"/>
            <a:ext cx="659155" cy="369332"/>
          </a:xfrm>
          <a:prstGeom prst="rect">
            <a:avLst/>
          </a:prstGeom>
        </p:spPr>
        <p:txBody>
          <a:bodyPr wrap="none">
            <a:spAutoFit/>
          </a:bodyPr>
          <a:lstStyle/>
          <a:p>
            <a:r>
              <a:rPr lang="en-US" b="1" dirty="0"/>
              <a:t>AEP</a:t>
            </a:r>
          </a:p>
        </p:txBody>
      </p:sp>
      <p:sp>
        <p:nvSpPr>
          <p:cNvPr id="22" name="Rounded Rectangle 21"/>
          <p:cNvSpPr/>
          <p:nvPr/>
        </p:nvSpPr>
        <p:spPr>
          <a:xfrm>
            <a:off x="6589750" y="3307903"/>
            <a:ext cx="405329" cy="417250"/>
          </a:xfrm>
          <a:prstGeom prst="roundRect">
            <a:avLst/>
          </a:prstGeom>
          <a:solidFill>
            <a:srgbClr val="C9DDEC"/>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24896" y="3331862"/>
            <a:ext cx="838691" cy="369332"/>
          </a:xfrm>
          <a:prstGeom prst="rect">
            <a:avLst/>
          </a:prstGeom>
        </p:spPr>
        <p:txBody>
          <a:bodyPr wrap="none">
            <a:spAutoFit/>
          </a:bodyPr>
          <a:lstStyle/>
          <a:p>
            <a:r>
              <a:rPr lang="en-US" b="1" dirty="0"/>
              <a:t>TNMP</a:t>
            </a:r>
          </a:p>
        </p:txBody>
      </p:sp>
      <p:grpSp>
        <p:nvGrpSpPr>
          <p:cNvPr id="17" name="Group 16"/>
          <p:cNvGrpSpPr/>
          <p:nvPr/>
        </p:nvGrpSpPr>
        <p:grpSpPr>
          <a:xfrm>
            <a:off x="6589750" y="3941621"/>
            <a:ext cx="405329" cy="987856"/>
            <a:chOff x="6659324" y="3971438"/>
            <a:chExt cx="405329" cy="987856"/>
          </a:xfrm>
        </p:grpSpPr>
        <p:sp>
          <p:nvSpPr>
            <p:cNvPr id="24" name="Rounded Rectangle 23"/>
            <p:cNvSpPr/>
            <p:nvPr/>
          </p:nvSpPr>
          <p:spPr>
            <a:xfrm>
              <a:off x="6659324" y="3971438"/>
              <a:ext cx="405329" cy="417250"/>
            </a:xfrm>
            <a:prstGeom prst="roundRect">
              <a:avLst/>
            </a:prstGeom>
            <a:solidFill>
              <a:srgbClr val="9FD2C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6659324" y="4542044"/>
              <a:ext cx="405329" cy="417250"/>
            </a:xfrm>
            <a:prstGeom prst="roundRect">
              <a:avLst/>
            </a:prstGeom>
            <a:solidFill>
              <a:srgbClr val="C5B6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ight Brace 19"/>
          <p:cNvSpPr/>
          <p:nvPr/>
        </p:nvSpPr>
        <p:spPr>
          <a:xfrm>
            <a:off x="7074369" y="4078495"/>
            <a:ext cx="182880" cy="73152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915441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ERCOT Responsibilities</a:t>
            </a:r>
          </a:p>
        </p:txBody>
      </p:sp>
      <p:sp>
        <p:nvSpPr>
          <p:cNvPr id="5" name="Rounded Rectangle 4"/>
          <p:cNvSpPr/>
          <p:nvPr/>
        </p:nvSpPr>
        <p:spPr>
          <a:xfrm>
            <a:off x="1256925" y="1766691"/>
            <a:ext cx="7386468" cy="4601183"/>
          </a:xfrm>
          <a:prstGeom prst="roundRect">
            <a:avLst>
              <a:gd name="adj" fmla="val 9284"/>
            </a:avLst>
          </a:prstGeom>
          <a:solidFill>
            <a:schemeClr val="tx1">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 y="914401"/>
            <a:ext cx="1965210" cy="2103120"/>
          </a:xfrm>
          <a:prstGeom prst="rect">
            <a:avLst/>
          </a:prstGeom>
          <a:effectLst>
            <a:outerShdw blurRad="50800" dist="38100" dir="2700000" algn="tl" rotWithShape="0">
              <a:prstClr val="black">
                <a:alpha val="40000"/>
              </a:prstClr>
            </a:outerShdw>
          </a:effectLst>
        </p:spPr>
      </p:pic>
      <p:grpSp>
        <p:nvGrpSpPr>
          <p:cNvPr id="3" name="Group 2"/>
          <p:cNvGrpSpPr/>
          <p:nvPr/>
        </p:nvGrpSpPr>
        <p:grpSpPr>
          <a:xfrm>
            <a:off x="2076389" y="2373843"/>
            <a:ext cx="2834640" cy="3721363"/>
            <a:chOff x="2076389" y="2373843"/>
            <a:chExt cx="2834640" cy="3721363"/>
          </a:xfrm>
        </p:grpSpPr>
        <p:sp>
          <p:nvSpPr>
            <p:cNvPr id="7" name="TextBox 6"/>
            <p:cNvSpPr txBox="1"/>
            <p:nvPr/>
          </p:nvSpPr>
          <p:spPr>
            <a:xfrm>
              <a:off x="2186300" y="5264209"/>
              <a:ext cx="2614818" cy="830997"/>
            </a:xfrm>
            <a:prstGeom prst="rect">
              <a:avLst/>
            </a:prstGeom>
            <a:noFill/>
          </p:spPr>
          <p:txBody>
            <a:bodyPr wrap="none" rtlCol="0">
              <a:spAutoFit/>
            </a:bodyPr>
            <a:lstStyle/>
            <a:p>
              <a:pPr algn="ctr"/>
              <a:r>
                <a:rPr lang="en-US" sz="2400" b="1" dirty="0" smtClean="0"/>
                <a:t>Physical System</a:t>
              </a:r>
            </a:p>
            <a:p>
              <a:pPr algn="ctr"/>
              <a:r>
                <a:rPr lang="en-US" sz="2400" b="1" dirty="0" smtClean="0"/>
                <a:t>Operations</a:t>
              </a:r>
              <a:endParaRPr lang="en-US" sz="2400" b="1" dirty="0"/>
            </a:p>
          </p:txBody>
        </p:sp>
        <p:pic>
          <p:nvPicPr>
            <p:cNvPr id="11" name="Picture 10"/>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2076389" y="2373843"/>
              <a:ext cx="2834640"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grpSp>
        <p:nvGrpSpPr>
          <p:cNvPr id="10" name="Group 9"/>
          <p:cNvGrpSpPr/>
          <p:nvPr/>
        </p:nvGrpSpPr>
        <p:grpSpPr>
          <a:xfrm>
            <a:off x="5263765" y="2389408"/>
            <a:ext cx="2838614" cy="3705798"/>
            <a:chOff x="5263765" y="2389408"/>
            <a:chExt cx="2838614" cy="3705798"/>
          </a:xfrm>
        </p:grpSpPr>
        <p:sp>
          <p:nvSpPr>
            <p:cNvPr id="8" name="TextBox 7"/>
            <p:cNvSpPr txBox="1"/>
            <p:nvPr/>
          </p:nvSpPr>
          <p:spPr>
            <a:xfrm>
              <a:off x="5580847" y="5264209"/>
              <a:ext cx="2204450" cy="830997"/>
            </a:xfrm>
            <a:prstGeom prst="rect">
              <a:avLst/>
            </a:prstGeom>
            <a:noFill/>
          </p:spPr>
          <p:txBody>
            <a:bodyPr wrap="none" rtlCol="0">
              <a:spAutoFit/>
            </a:bodyPr>
            <a:lstStyle/>
            <a:p>
              <a:pPr algn="ctr"/>
              <a:r>
                <a:rPr lang="en-US" sz="2400" b="1" dirty="0" smtClean="0"/>
                <a:t>Retail System</a:t>
              </a:r>
            </a:p>
            <a:p>
              <a:pPr algn="ctr"/>
              <a:r>
                <a:rPr lang="en-US" sz="2400" b="1" dirty="0" smtClean="0"/>
                <a:t>Operations</a:t>
              </a:r>
              <a:endParaRPr lang="en-US" sz="2400" b="1" dirty="0"/>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9041" r="11719"/>
            <a:stretch/>
          </p:blipFill>
          <p:spPr>
            <a:xfrm>
              <a:off x="5263765" y="2389408"/>
              <a:ext cx="2838614" cy="274320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338171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ERCOT Responsibilities</a:t>
            </a:r>
            <a:endParaRPr lang="en-US" dirty="0"/>
          </a:p>
        </p:txBody>
      </p:sp>
      <p:sp>
        <p:nvSpPr>
          <p:cNvPr id="4"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accent4"/>
                </a:solidFill>
              </a:rPr>
              <a:t>ERCOT Duties</a:t>
            </a:r>
            <a:endParaRPr lang="en-US" sz="2400" b="1" dirty="0">
              <a:solidFill>
                <a:schemeClr val="accent4"/>
              </a:solidFill>
            </a:endParaRPr>
          </a:p>
        </p:txBody>
      </p:sp>
      <p:grpSp>
        <p:nvGrpSpPr>
          <p:cNvPr id="39" name="Group 38"/>
          <p:cNvGrpSpPr/>
          <p:nvPr/>
        </p:nvGrpSpPr>
        <p:grpSpPr>
          <a:xfrm>
            <a:off x="935293" y="5368458"/>
            <a:ext cx="7273413" cy="731520"/>
            <a:chOff x="935293" y="5368458"/>
            <a:chExt cx="7273413" cy="731520"/>
          </a:xfrm>
        </p:grpSpPr>
        <p:sp>
          <p:nvSpPr>
            <p:cNvPr id="21" name="Rectangle 20"/>
            <p:cNvSpPr/>
            <p:nvPr/>
          </p:nvSpPr>
          <p:spPr>
            <a:xfrm>
              <a:off x="1324161" y="5414178"/>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200" b="1" dirty="0">
                  <a:solidFill>
                    <a:schemeClr val="accent1"/>
                  </a:solidFill>
                </a:rPr>
                <a:t>Provide </a:t>
              </a:r>
              <a:r>
                <a:rPr lang="en-US" sz="2200" b="1" dirty="0" smtClean="0">
                  <a:solidFill>
                    <a:schemeClr val="accent1"/>
                  </a:solidFill>
                </a:rPr>
                <a:t>account management</a:t>
              </a:r>
              <a:endParaRPr lang="en-US" sz="2200" b="1" dirty="0">
                <a:solidFill>
                  <a:schemeClr val="accent1"/>
                </a:solidFill>
              </a:endParaRPr>
            </a:p>
          </p:txBody>
        </p:sp>
        <p:sp>
          <p:nvSpPr>
            <p:cNvPr id="22" name="Oval 21"/>
            <p:cNvSpPr/>
            <p:nvPr/>
          </p:nvSpPr>
          <p:spPr>
            <a:xfrm>
              <a:off x="935293" y="5368458"/>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105977" y="5491702"/>
              <a:ext cx="390153" cy="436472"/>
            </a:xfrm>
            <a:prstGeom prst="rect">
              <a:avLst/>
            </a:prstGeom>
          </p:spPr>
        </p:pic>
      </p:grpSp>
      <p:grpSp>
        <p:nvGrpSpPr>
          <p:cNvPr id="3" name="Group 2"/>
          <p:cNvGrpSpPr/>
          <p:nvPr/>
        </p:nvGrpSpPr>
        <p:grpSpPr>
          <a:xfrm>
            <a:off x="935294" y="2645135"/>
            <a:ext cx="7273413" cy="731520"/>
            <a:chOff x="935294" y="2645135"/>
            <a:chExt cx="7273413" cy="731520"/>
          </a:xfrm>
        </p:grpSpPr>
        <p:sp>
          <p:nvSpPr>
            <p:cNvPr id="10" name="Rectangle 9"/>
            <p:cNvSpPr/>
            <p:nvPr/>
          </p:nvSpPr>
          <p:spPr>
            <a:xfrm>
              <a:off x="1324162" y="2690855"/>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b="1" dirty="0">
                  <a:solidFill>
                    <a:schemeClr val="accent1"/>
                  </a:solidFill>
                </a:rPr>
                <a:t>Collect and distribute meter data</a:t>
              </a:r>
            </a:p>
          </p:txBody>
        </p:sp>
        <p:sp>
          <p:nvSpPr>
            <p:cNvPr id="11" name="Oval 10"/>
            <p:cNvSpPr/>
            <p:nvPr/>
          </p:nvSpPr>
          <p:spPr>
            <a:xfrm>
              <a:off x="935294" y="2645135"/>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47150" y="2763794"/>
              <a:ext cx="507808" cy="530716"/>
            </a:xfrm>
            <a:prstGeom prst="rect">
              <a:avLst/>
            </a:prstGeom>
          </p:spPr>
        </p:pic>
      </p:grpSp>
      <p:grpSp>
        <p:nvGrpSpPr>
          <p:cNvPr id="37" name="Group 36"/>
          <p:cNvGrpSpPr/>
          <p:nvPr/>
        </p:nvGrpSpPr>
        <p:grpSpPr>
          <a:xfrm>
            <a:off x="935293" y="1737360"/>
            <a:ext cx="7273414" cy="731520"/>
            <a:chOff x="935293" y="1737360"/>
            <a:chExt cx="7273414" cy="731520"/>
          </a:xfrm>
        </p:grpSpPr>
        <p:sp>
          <p:nvSpPr>
            <p:cNvPr id="6" name="Rectangle 5"/>
            <p:cNvSpPr/>
            <p:nvPr/>
          </p:nvSpPr>
          <p:spPr>
            <a:xfrm>
              <a:off x="1324162" y="1783080"/>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b="1" dirty="0">
                  <a:solidFill>
                    <a:schemeClr val="accent1"/>
                  </a:solidFill>
                </a:rPr>
                <a:t>Process retail transactions</a:t>
              </a:r>
            </a:p>
          </p:txBody>
        </p:sp>
        <p:sp>
          <p:nvSpPr>
            <p:cNvPr id="7" name="Oval 6"/>
            <p:cNvSpPr>
              <a:spLocks noChangeAspect="1"/>
            </p:cNvSpPr>
            <p:nvPr/>
          </p:nvSpPr>
          <p:spPr>
            <a:xfrm>
              <a:off x="935293" y="1737360"/>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6"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55101" y="1847355"/>
              <a:ext cx="477854" cy="475488"/>
            </a:xfrm>
            <a:prstGeom prst="rect">
              <a:avLst/>
            </a:prstGeom>
          </p:spPr>
        </p:pic>
      </p:grpSp>
      <p:grpSp>
        <p:nvGrpSpPr>
          <p:cNvPr id="41" name="Group 40"/>
          <p:cNvGrpSpPr/>
          <p:nvPr/>
        </p:nvGrpSpPr>
        <p:grpSpPr>
          <a:xfrm>
            <a:off x="935294" y="4460685"/>
            <a:ext cx="7273413" cy="731520"/>
            <a:chOff x="935294" y="4460685"/>
            <a:chExt cx="7273413" cy="731520"/>
          </a:xfrm>
        </p:grpSpPr>
        <p:sp>
          <p:nvSpPr>
            <p:cNvPr id="18" name="Rectangle 17"/>
            <p:cNvSpPr/>
            <p:nvPr/>
          </p:nvSpPr>
          <p:spPr>
            <a:xfrm>
              <a:off x="1324162" y="4506405"/>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200" b="1" dirty="0">
                  <a:solidFill>
                    <a:schemeClr val="accent1"/>
                  </a:solidFill>
                </a:rPr>
                <a:t>Act as registration agent</a:t>
              </a:r>
            </a:p>
          </p:txBody>
        </p:sp>
        <p:sp>
          <p:nvSpPr>
            <p:cNvPr id="19" name="Oval 18"/>
            <p:cNvSpPr/>
            <p:nvPr/>
          </p:nvSpPr>
          <p:spPr>
            <a:xfrm>
              <a:off x="935294" y="4460685"/>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a:blip r:embed="rId7"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105977" y="4595855"/>
              <a:ext cx="464158" cy="464158"/>
            </a:xfrm>
            <a:prstGeom prst="rect">
              <a:avLst/>
            </a:prstGeom>
          </p:spPr>
        </p:pic>
      </p:grpSp>
      <p:grpSp>
        <p:nvGrpSpPr>
          <p:cNvPr id="16" name="Group 15"/>
          <p:cNvGrpSpPr/>
          <p:nvPr/>
        </p:nvGrpSpPr>
        <p:grpSpPr>
          <a:xfrm>
            <a:off x="935294" y="3552910"/>
            <a:ext cx="7273413" cy="731520"/>
            <a:chOff x="935294" y="3552910"/>
            <a:chExt cx="7273413" cy="731520"/>
          </a:xfrm>
        </p:grpSpPr>
        <p:sp>
          <p:nvSpPr>
            <p:cNvPr id="14" name="Rectangle 13"/>
            <p:cNvSpPr/>
            <p:nvPr/>
          </p:nvSpPr>
          <p:spPr>
            <a:xfrm>
              <a:off x="1324162" y="3598630"/>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b="1" dirty="0" smtClean="0">
                  <a:solidFill>
                    <a:schemeClr val="accent1"/>
                  </a:solidFill>
                </a:rPr>
                <a:t>Establish profiles for all ESI IDs</a:t>
              </a:r>
              <a:endParaRPr lang="en-US" sz="2400" b="1" dirty="0">
                <a:solidFill>
                  <a:schemeClr val="accent1"/>
                </a:solidFill>
              </a:endParaRPr>
            </a:p>
          </p:txBody>
        </p:sp>
        <p:sp>
          <p:nvSpPr>
            <p:cNvPr id="15" name="Oval 14"/>
            <p:cNvSpPr/>
            <p:nvPr/>
          </p:nvSpPr>
          <p:spPr>
            <a:xfrm>
              <a:off x="935294" y="3552910"/>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8"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89753" y="3705529"/>
              <a:ext cx="443202" cy="443202"/>
            </a:xfrm>
            <a:prstGeom prst="rect">
              <a:avLst/>
            </a:prstGeom>
          </p:spPr>
        </p:pic>
      </p:grpSp>
    </p:spTree>
    <p:custDataLst>
      <p:tags r:id="rId1"/>
    </p:custDataLst>
    <p:extLst>
      <p:ext uri="{BB962C8B-B14F-4D97-AF65-F5344CB8AC3E}">
        <p14:creationId xmlns:p14="http://schemas.microsoft.com/office/powerpoint/2010/main" val="31077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left)">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ERCOT.com</a:t>
            </a:r>
            <a:endParaRPr lang="en-US" dirty="0"/>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92" y="1005840"/>
            <a:ext cx="8560015" cy="5343525"/>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433893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Exercise</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2892315436"/>
              </p:ext>
            </p:extLst>
          </p:nvPr>
        </p:nvGraphicFramePr>
        <p:xfrm>
          <a:off x="452761" y="2459285"/>
          <a:ext cx="8238478" cy="3657601"/>
        </p:xfrm>
        <a:graphic>
          <a:graphicData uri="http://schemas.openxmlformats.org/drawingml/2006/table">
            <a:tbl>
              <a:tblPr bandRow="1">
                <a:effectLst>
                  <a:outerShdw blurRad="50800" dist="38100" dir="2700000" algn="tl" rotWithShape="0">
                    <a:prstClr val="black">
                      <a:alpha val="40000"/>
                    </a:prstClr>
                  </a:outerShdw>
                </a:effectLst>
                <a:tableStyleId>{5C22544A-7EE6-4342-B048-85BDC9FD1C3A}</a:tableStyleId>
              </a:tblPr>
              <a:tblGrid>
                <a:gridCol w="1176926"/>
                <a:gridCol w="7061552"/>
              </a:tblGrid>
              <a:tr h="638711">
                <a:tc>
                  <a:txBody>
                    <a:bodyPr/>
                    <a:lstStyle/>
                    <a:p>
                      <a:pPr algn="ctr"/>
                      <a:r>
                        <a:rPr lang="en-US" sz="2000" b="1" dirty="0" smtClean="0">
                          <a:solidFill>
                            <a:schemeClr val="tx2"/>
                          </a:solidFill>
                        </a:rPr>
                        <a:t>PUCT</a:t>
                      </a:r>
                      <a:endParaRPr lang="en-US" sz="2000" b="1" dirty="0">
                        <a:solidFill>
                          <a:schemeClr val="tx2"/>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Responsible for making sure customers are protected and everyone follows the rules</a:t>
                      </a:r>
                    </a:p>
                  </a:txBody>
                  <a:tcPr anchor="ctr"/>
                </a:tc>
              </a:tr>
              <a:tr h="603778">
                <a:tc>
                  <a:txBody>
                    <a:bodyPr/>
                    <a:lstStyle/>
                    <a:p>
                      <a:pPr algn="ctr"/>
                      <a:r>
                        <a:rPr lang="en-US" sz="2000" b="1" dirty="0" smtClean="0">
                          <a:solidFill>
                            <a:schemeClr val="tx2"/>
                          </a:solidFill>
                        </a:rPr>
                        <a:t>QSE</a:t>
                      </a:r>
                      <a:endParaRPr lang="en-US" sz="2000" b="1" dirty="0">
                        <a:solidFill>
                          <a:schemeClr val="tx2"/>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The participant through which all transactions and money flows</a:t>
                      </a:r>
                    </a:p>
                  </a:txBody>
                  <a:tcPr anchor="ctr"/>
                </a:tc>
              </a:tr>
              <a:tr h="603778">
                <a:tc>
                  <a:txBody>
                    <a:bodyPr/>
                    <a:lstStyle/>
                    <a:p>
                      <a:pPr algn="ctr"/>
                      <a:r>
                        <a:rPr lang="en-US" sz="2000" b="1" dirty="0" smtClean="0">
                          <a:solidFill>
                            <a:schemeClr val="tx2"/>
                          </a:solidFill>
                        </a:rPr>
                        <a:t>CR</a:t>
                      </a:r>
                      <a:endParaRPr lang="en-US" sz="2000" b="1" dirty="0">
                        <a:solidFill>
                          <a:schemeClr val="tx2"/>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Primary point of contact for all end-use customers</a:t>
                      </a:r>
                    </a:p>
                  </a:txBody>
                  <a:tcPr anchor="ctr"/>
                </a:tc>
              </a:tr>
              <a:tr h="603778">
                <a:tc>
                  <a:txBody>
                    <a:bodyPr/>
                    <a:lstStyle/>
                    <a:p>
                      <a:pPr algn="ctr"/>
                      <a:r>
                        <a:rPr lang="en-US" sz="2000" b="1" dirty="0" smtClean="0">
                          <a:solidFill>
                            <a:schemeClr val="tx2"/>
                          </a:solidFill>
                        </a:rPr>
                        <a:t>TDSP</a:t>
                      </a:r>
                      <a:endParaRPr lang="en-US" sz="2000" b="1" dirty="0">
                        <a:solidFill>
                          <a:schemeClr val="tx2"/>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Manages poles, wires, meter reads and ESI IDs</a:t>
                      </a:r>
                    </a:p>
                  </a:txBody>
                  <a:tcPr anchor="ctr"/>
                </a:tc>
              </a:tr>
              <a:tr h="603778">
                <a:tc>
                  <a:txBody>
                    <a:bodyPr/>
                    <a:lstStyle/>
                    <a:p>
                      <a:pPr algn="ctr"/>
                      <a:r>
                        <a:rPr lang="en-US" sz="2000" b="1" dirty="0" smtClean="0">
                          <a:solidFill>
                            <a:schemeClr val="tx2"/>
                          </a:solidFill>
                        </a:rPr>
                        <a:t>RE</a:t>
                      </a:r>
                      <a:endParaRPr lang="en-US" sz="2000" b="1" dirty="0">
                        <a:solidFill>
                          <a:schemeClr val="tx2"/>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Owns and operates the generators</a:t>
                      </a:r>
                    </a:p>
                  </a:txBody>
                  <a:tcPr anchor="ctr"/>
                </a:tc>
              </a:tr>
              <a:tr h="603778">
                <a:tc>
                  <a:txBody>
                    <a:bodyPr/>
                    <a:lstStyle/>
                    <a:p>
                      <a:pPr algn="ctr"/>
                      <a:r>
                        <a:rPr lang="en-US" sz="2000" b="1" dirty="0" smtClean="0">
                          <a:solidFill>
                            <a:schemeClr val="tx2"/>
                          </a:solidFill>
                        </a:rPr>
                        <a:t>LSE</a:t>
                      </a:r>
                      <a:endParaRPr lang="en-US" sz="2000" b="1" dirty="0">
                        <a:solidFill>
                          <a:schemeClr val="tx2"/>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Services customers in competitive areas</a:t>
                      </a:r>
                    </a:p>
                  </a:txBody>
                  <a:tcPr anchor="ctr"/>
                </a:tc>
              </a:tr>
            </a:tbl>
          </a:graphicData>
        </a:graphic>
      </p:graphicFrame>
      <p:sp>
        <p:nvSpPr>
          <p:cNvPr id="7" name="Rectangle 6"/>
          <p:cNvSpPr/>
          <p:nvPr/>
        </p:nvSpPr>
        <p:spPr>
          <a:xfrm>
            <a:off x="1522121" y="1653835"/>
            <a:ext cx="914400" cy="452761"/>
          </a:xfrm>
          <a:prstGeom prst="rect">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QSE</a:t>
            </a:r>
            <a:endParaRPr lang="en-US" b="1" dirty="0"/>
          </a:p>
        </p:txBody>
      </p:sp>
      <p:sp>
        <p:nvSpPr>
          <p:cNvPr id="8" name="Rectangle 7"/>
          <p:cNvSpPr/>
          <p:nvPr/>
        </p:nvSpPr>
        <p:spPr>
          <a:xfrm>
            <a:off x="2559193" y="1653835"/>
            <a:ext cx="914400" cy="452761"/>
          </a:xfrm>
          <a:prstGeom prst="rect">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LSE</a:t>
            </a:r>
            <a:endParaRPr lang="en-US" b="1" dirty="0"/>
          </a:p>
        </p:txBody>
      </p:sp>
      <p:sp>
        <p:nvSpPr>
          <p:cNvPr id="9" name="Rectangle 8"/>
          <p:cNvSpPr/>
          <p:nvPr/>
        </p:nvSpPr>
        <p:spPr>
          <a:xfrm>
            <a:off x="3596265" y="1653835"/>
            <a:ext cx="914400" cy="452761"/>
          </a:xfrm>
          <a:prstGeom prst="rect">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CR</a:t>
            </a:r>
            <a:endParaRPr lang="en-US" b="1" dirty="0"/>
          </a:p>
        </p:txBody>
      </p:sp>
      <p:sp>
        <p:nvSpPr>
          <p:cNvPr id="10" name="Rectangle 9"/>
          <p:cNvSpPr/>
          <p:nvPr/>
        </p:nvSpPr>
        <p:spPr>
          <a:xfrm>
            <a:off x="4633337" y="1653835"/>
            <a:ext cx="914400" cy="452761"/>
          </a:xfrm>
          <a:prstGeom prst="rect">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TDSP</a:t>
            </a:r>
            <a:endParaRPr lang="en-US" b="1" dirty="0"/>
          </a:p>
        </p:txBody>
      </p:sp>
      <p:sp>
        <p:nvSpPr>
          <p:cNvPr id="11" name="Rectangle 10"/>
          <p:cNvSpPr/>
          <p:nvPr/>
        </p:nvSpPr>
        <p:spPr>
          <a:xfrm>
            <a:off x="5670409" y="1653835"/>
            <a:ext cx="914400" cy="452761"/>
          </a:xfrm>
          <a:prstGeom prst="rect">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RE</a:t>
            </a:r>
            <a:endParaRPr lang="en-US" b="1" dirty="0"/>
          </a:p>
        </p:txBody>
      </p:sp>
      <p:sp>
        <p:nvSpPr>
          <p:cNvPr id="12" name="Rectangle 11"/>
          <p:cNvSpPr/>
          <p:nvPr/>
        </p:nvSpPr>
        <p:spPr>
          <a:xfrm>
            <a:off x="6707480" y="1653835"/>
            <a:ext cx="914400" cy="452761"/>
          </a:xfrm>
          <a:prstGeom prst="rect">
            <a:avLst/>
          </a:prstGeom>
          <a:solidFill>
            <a:schemeClr val="tx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PUCT</a:t>
            </a:r>
            <a:endParaRPr lang="en-US" b="1" dirty="0"/>
          </a:p>
        </p:txBody>
      </p:sp>
      <p:sp>
        <p:nvSpPr>
          <p:cNvPr id="14" name="Rectangle 13"/>
          <p:cNvSpPr/>
          <p:nvPr/>
        </p:nvSpPr>
        <p:spPr>
          <a:xfrm>
            <a:off x="481945" y="2498197"/>
            <a:ext cx="1097280" cy="548640"/>
          </a:xfrm>
          <a:prstGeom prst="rect">
            <a:avLst/>
          </a:prstGeom>
          <a:solidFill>
            <a:srgbClr val="CB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81945" y="3125206"/>
            <a:ext cx="1097280" cy="548640"/>
          </a:xfrm>
          <a:prstGeom prst="rect">
            <a:avLst/>
          </a:prstGeom>
          <a:solidFill>
            <a:srgbClr val="E7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1945" y="3732759"/>
            <a:ext cx="1097280" cy="548640"/>
          </a:xfrm>
          <a:prstGeom prst="rect">
            <a:avLst/>
          </a:prstGeom>
          <a:solidFill>
            <a:srgbClr val="CB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91673" y="4331981"/>
            <a:ext cx="1097280" cy="548640"/>
          </a:xfrm>
          <a:prstGeom prst="rect">
            <a:avLst/>
          </a:prstGeom>
          <a:solidFill>
            <a:srgbClr val="E7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91673" y="4939534"/>
            <a:ext cx="1097280" cy="548640"/>
          </a:xfrm>
          <a:prstGeom prst="rect">
            <a:avLst/>
          </a:prstGeom>
          <a:solidFill>
            <a:srgbClr val="CB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8973" y="5538756"/>
            <a:ext cx="1097280" cy="548640"/>
          </a:xfrm>
          <a:prstGeom prst="rect">
            <a:avLst/>
          </a:prstGeom>
          <a:solidFill>
            <a:srgbClr val="E7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accent4"/>
                </a:solidFill>
              </a:rPr>
              <a:t>Matching</a:t>
            </a:r>
            <a:endParaRPr lang="en-US" sz="2400" b="1" dirty="0">
              <a:solidFill>
                <a:schemeClr val="accent4"/>
              </a:solidFill>
            </a:endParaRPr>
          </a:p>
        </p:txBody>
      </p:sp>
    </p:spTree>
    <p:custDataLst>
      <p:tags r:id="rId1"/>
    </p:custDataLst>
    <p:extLst>
      <p:ext uri="{BB962C8B-B14F-4D97-AF65-F5344CB8AC3E}">
        <p14:creationId xmlns:p14="http://schemas.microsoft.com/office/powerpoint/2010/main" val="378777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0"/>
                                        </p:tgtEl>
                                      </p:cBhvr>
                                    </p:animEffect>
                                    <p:set>
                                      <p:cBhvr>
                                        <p:cTn id="34" dur="1" fill="hold">
                                          <p:stCondLst>
                                            <p:cond delay="4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0966" y="2514600"/>
            <a:ext cx="5722034" cy="1828800"/>
          </a:xfrm>
        </p:spPr>
        <p:txBody>
          <a:bodyPr/>
          <a:lstStyle/>
          <a:p>
            <a:pPr>
              <a:lnSpc>
                <a:spcPct val="100000"/>
              </a:lnSpc>
              <a:spcBef>
                <a:spcPts val="600"/>
              </a:spcBef>
            </a:pPr>
            <a:r>
              <a:rPr lang="en-US" sz="1800" dirty="0"/>
              <a:t>Module </a:t>
            </a:r>
            <a:r>
              <a:rPr lang="en-US" sz="1800" dirty="0" smtClean="0"/>
              <a:t>2</a:t>
            </a:r>
            <a:endParaRPr lang="en-US" sz="1800" dirty="0"/>
          </a:p>
          <a:p>
            <a:pPr>
              <a:lnSpc>
                <a:spcPct val="100000"/>
              </a:lnSpc>
              <a:spcBef>
                <a:spcPts val="600"/>
              </a:spcBef>
            </a:pPr>
            <a:r>
              <a:rPr lang="en-US" dirty="0" smtClean="0"/>
              <a:t>Market Rules</a:t>
            </a:r>
            <a:endParaRPr lang="en-US" dirty="0"/>
          </a:p>
        </p:txBody>
      </p:sp>
    </p:spTree>
    <p:custDataLst>
      <p:tags r:id="rId1"/>
    </p:custDataLst>
    <p:extLst>
      <p:ext uri="{BB962C8B-B14F-4D97-AF65-F5344CB8AC3E}">
        <p14:creationId xmlns:p14="http://schemas.microsoft.com/office/powerpoint/2010/main" val="41491444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Hierarchy of Rules</a:t>
            </a:r>
            <a:endParaRPr lang="en-US" dirty="0"/>
          </a:p>
        </p:txBody>
      </p:sp>
      <p:grpSp>
        <p:nvGrpSpPr>
          <p:cNvPr id="12" name="Group 11"/>
          <p:cNvGrpSpPr/>
          <p:nvPr/>
        </p:nvGrpSpPr>
        <p:grpSpPr>
          <a:xfrm>
            <a:off x="731520" y="1063507"/>
            <a:ext cx="5852160" cy="1554480"/>
            <a:chOff x="641356" y="1063507"/>
            <a:chExt cx="5852160" cy="1554480"/>
          </a:xfrm>
        </p:grpSpPr>
        <p:sp>
          <p:nvSpPr>
            <p:cNvPr id="5" name="Rounded Rectangle 4"/>
            <p:cNvSpPr/>
            <p:nvPr/>
          </p:nvSpPr>
          <p:spPr>
            <a:xfrm>
              <a:off x="641356" y="1063507"/>
              <a:ext cx="5852160" cy="1554480"/>
            </a:xfrm>
            <a:prstGeom prst="roundRect">
              <a:avLst>
                <a:gd name="adj" fmla="val 13660"/>
              </a:avLst>
            </a:prstGeom>
            <a:solidFill>
              <a:schemeClr val="tx2"/>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0" rIns="91440" rtlCol="0" anchor="ctr"/>
            <a:lstStyle/>
            <a:p>
              <a:pPr algn="ctr"/>
              <a:r>
                <a:rPr lang="en-US" sz="2400" dirty="0" smtClean="0">
                  <a:solidFill>
                    <a:prstClr val="white"/>
                  </a:solidFill>
                </a:rPr>
                <a:t>Public Utility Regulatory Act (PURA)</a:t>
              </a:r>
              <a:endParaRPr lang="en-US" sz="2400" dirty="0">
                <a:solidFill>
                  <a:prstClr val="white"/>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356" y="1200667"/>
              <a:ext cx="1655675" cy="1280160"/>
            </a:xfrm>
            <a:prstGeom prst="rect">
              <a:avLst/>
            </a:prstGeom>
          </p:spPr>
        </p:pic>
      </p:grpSp>
      <p:grpSp>
        <p:nvGrpSpPr>
          <p:cNvPr id="25" name="Group 24"/>
          <p:cNvGrpSpPr/>
          <p:nvPr/>
        </p:nvGrpSpPr>
        <p:grpSpPr>
          <a:xfrm>
            <a:off x="1645920" y="2880358"/>
            <a:ext cx="5852160" cy="1554480"/>
            <a:chOff x="1554480" y="2880358"/>
            <a:chExt cx="5852160" cy="1554480"/>
          </a:xfrm>
        </p:grpSpPr>
        <p:sp>
          <p:nvSpPr>
            <p:cNvPr id="10" name="Rounded Rectangle 9"/>
            <p:cNvSpPr/>
            <p:nvPr/>
          </p:nvSpPr>
          <p:spPr>
            <a:xfrm>
              <a:off x="1554480" y="2880358"/>
              <a:ext cx="5852160" cy="1554480"/>
            </a:xfrm>
            <a:prstGeom prst="roundRect">
              <a:avLst>
                <a:gd name="adj" fmla="val 13660"/>
              </a:avLst>
            </a:prstGeom>
            <a:solidFill>
              <a:schemeClr val="tx2">
                <a:lumMod val="90000"/>
                <a:lumOff val="1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algn="ctr"/>
              <a:r>
                <a:rPr lang="en-US" sz="2400" dirty="0" smtClean="0">
                  <a:solidFill>
                    <a:prstClr val="white"/>
                  </a:solidFill>
                </a:rPr>
                <a:t>PUCT Substantive Rules</a:t>
              </a:r>
              <a:endParaRPr lang="en-US" sz="2400" dirty="0">
                <a:solidFill>
                  <a:prstClr val="white"/>
                </a:solidFill>
              </a:endParaRPr>
            </a:p>
          </p:txBody>
        </p:sp>
        <p:grpSp>
          <p:nvGrpSpPr>
            <p:cNvPr id="24" name="Group 23"/>
            <p:cNvGrpSpPr/>
            <p:nvPr/>
          </p:nvGrpSpPr>
          <p:grpSpPr>
            <a:xfrm>
              <a:off x="1790956" y="2979674"/>
              <a:ext cx="1355847" cy="1355847"/>
              <a:chOff x="710769" y="4695941"/>
              <a:chExt cx="1355847" cy="1355847"/>
            </a:xfrm>
          </p:grpSpPr>
          <p:sp>
            <p:nvSpPr>
              <p:cNvPr id="20" name="Oval 19"/>
              <p:cNvSpPr/>
              <p:nvPr/>
            </p:nvSpPr>
            <p:spPr>
              <a:xfrm>
                <a:off x="712036" y="4697208"/>
                <a:ext cx="1353312" cy="1353312"/>
              </a:xfrm>
              <a:prstGeom prst="ellipse">
                <a:avLst/>
              </a:prstGeom>
              <a:solidFill>
                <a:srgbClr val="338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69" y="4695941"/>
                <a:ext cx="1355847" cy="1355847"/>
              </a:xfrm>
              <a:prstGeom prst="rect">
                <a:avLst/>
              </a:prstGeom>
            </p:spPr>
          </p:pic>
        </p:grpSp>
      </p:grpSp>
      <p:grpSp>
        <p:nvGrpSpPr>
          <p:cNvPr id="30" name="Group 29"/>
          <p:cNvGrpSpPr/>
          <p:nvPr/>
        </p:nvGrpSpPr>
        <p:grpSpPr>
          <a:xfrm>
            <a:off x="2560320" y="4697209"/>
            <a:ext cx="5852160" cy="1554480"/>
            <a:chOff x="2468880" y="4697209"/>
            <a:chExt cx="5852160" cy="1554480"/>
          </a:xfrm>
        </p:grpSpPr>
        <p:sp>
          <p:nvSpPr>
            <p:cNvPr id="15" name="Rounded Rectangle 14"/>
            <p:cNvSpPr/>
            <p:nvPr/>
          </p:nvSpPr>
          <p:spPr>
            <a:xfrm>
              <a:off x="2468880" y="4697209"/>
              <a:ext cx="5852160" cy="1554480"/>
            </a:xfrm>
            <a:prstGeom prst="roundRect">
              <a:avLst>
                <a:gd name="adj" fmla="val 13660"/>
              </a:avLst>
            </a:prstGeom>
            <a:solidFill>
              <a:schemeClr val="tx2">
                <a:lumMod val="75000"/>
                <a:lumOff val="2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03120" rtlCol="0" anchor="ctr"/>
            <a:lstStyle/>
            <a:p>
              <a:pPr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2859" y="4923350"/>
              <a:ext cx="2204397" cy="1102199"/>
            </a:xfrm>
            <a:prstGeom prst="rect">
              <a:avLst/>
            </a:prstGeom>
          </p:spPr>
        </p:pic>
      </p:grpSp>
    </p:spTree>
    <p:custDataLst>
      <p:tags r:id="rId1"/>
    </p:custDataLst>
    <p:extLst>
      <p:ext uri="{BB962C8B-B14F-4D97-AF65-F5344CB8AC3E}">
        <p14:creationId xmlns:p14="http://schemas.microsoft.com/office/powerpoint/2010/main" val="296746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5"/>
                                        </p:tgtEl>
                                      </p:cBhvr>
                                    </p:animEffect>
                                    <p:set>
                                      <p:cBhvr>
                                        <p:cTn id="7" dur="1" fill="hold">
                                          <p:stCondLst>
                                            <p:cond delay="499"/>
                                          </p:stCondLst>
                                        </p:cTn>
                                        <p:tgtEl>
                                          <p:spTgt spid="2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Housekeeping</a:t>
            </a:r>
            <a:endParaRPr lang="en-US" dirty="0"/>
          </a:p>
        </p:txBody>
      </p:sp>
      <p:sp>
        <p:nvSpPr>
          <p:cNvPr id="12" name="Content Placeholder 4"/>
          <p:cNvSpPr>
            <a:spLocks noGrp="1"/>
          </p:cNvSpPr>
          <p:nvPr>
            <p:ph idx="1"/>
          </p:nvPr>
        </p:nvSpPr>
        <p:spPr>
          <a:xfrm>
            <a:off x="971044" y="2270446"/>
            <a:ext cx="3403098" cy="2479853"/>
          </a:xfrm>
          <a:prstGeom prst="rect">
            <a:avLst/>
          </a:prstGeom>
        </p:spPr>
        <p:txBody>
          <a:bodyPr anchor="ctr"/>
          <a:lstStyle/>
          <a:p>
            <a:pPr marL="0" indent="0">
              <a:lnSpc>
                <a:spcPct val="100000"/>
              </a:lnSpc>
              <a:spcBef>
                <a:spcPts val="1800"/>
              </a:spcBef>
              <a:buNone/>
            </a:pPr>
            <a:r>
              <a:rPr lang="en-US" b="1" dirty="0">
                <a:solidFill>
                  <a:schemeClr val="accent4"/>
                </a:solidFill>
              </a:rPr>
              <a:t>Restrooms</a:t>
            </a:r>
          </a:p>
          <a:p>
            <a:pPr marL="0" indent="0">
              <a:lnSpc>
                <a:spcPct val="100000"/>
              </a:lnSpc>
              <a:spcBef>
                <a:spcPts val="1800"/>
              </a:spcBef>
              <a:buNone/>
            </a:pPr>
            <a:r>
              <a:rPr lang="en-US" b="1" dirty="0">
                <a:solidFill>
                  <a:schemeClr val="accent4"/>
                </a:solidFill>
              </a:rPr>
              <a:t>Refreshments</a:t>
            </a:r>
          </a:p>
          <a:p>
            <a:pPr marL="0" indent="0">
              <a:lnSpc>
                <a:spcPct val="100000"/>
              </a:lnSpc>
              <a:spcBef>
                <a:spcPts val="1800"/>
              </a:spcBef>
              <a:buNone/>
            </a:pPr>
            <a:r>
              <a:rPr lang="en-US" b="1" dirty="0">
                <a:solidFill>
                  <a:schemeClr val="accent4"/>
                </a:solidFill>
              </a:rPr>
              <a:t>Attendance sheet </a:t>
            </a:r>
          </a:p>
          <a:p>
            <a:pPr marL="0" indent="0">
              <a:lnSpc>
                <a:spcPct val="100000"/>
              </a:lnSpc>
              <a:spcBef>
                <a:spcPts val="1800"/>
              </a:spcBef>
              <a:buNone/>
            </a:pPr>
            <a:r>
              <a:rPr lang="en-US" b="1" dirty="0" smtClean="0">
                <a:solidFill>
                  <a:schemeClr val="accent4"/>
                </a:solidFill>
              </a:rPr>
              <a:t>Questions</a:t>
            </a:r>
            <a:endParaRPr lang="en-US" b="1" dirty="0">
              <a:solidFill>
                <a:schemeClr val="accent4"/>
              </a:solidFill>
            </a:endParaRPr>
          </a:p>
        </p:txBody>
      </p:sp>
      <p:grpSp>
        <p:nvGrpSpPr>
          <p:cNvPr id="19" name="Group 18"/>
          <p:cNvGrpSpPr/>
          <p:nvPr/>
        </p:nvGrpSpPr>
        <p:grpSpPr>
          <a:xfrm>
            <a:off x="4585150" y="1611752"/>
            <a:ext cx="3715100" cy="3797240"/>
            <a:chOff x="4957846" y="1354282"/>
            <a:chExt cx="3715100" cy="3797240"/>
          </a:xfrm>
        </p:grpSpPr>
        <p:grpSp>
          <p:nvGrpSpPr>
            <p:cNvPr id="20" name="Group 19"/>
            <p:cNvGrpSpPr/>
            <p:nvPr/>
          </p:nvGrpSpPr>
          <p:grpSpPr>
            <a:xfrm>
              <a:off x="5322445" y="1354282"/>
              <a:ext cx="3001337" cy="2912652"/>
              <a:chOff x="4355918" y="1016845"/>
              <a:chExt cx="3711069" cy="3601412"/>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9225" y="1657163"/>
                <a:ext cx="1378944" cy="2051951"/>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8169" y="1809882"/>
                <a:ext cx="992272" cy="187000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0451">
                <a:off x="5392003" y="2692229"/>
                <a:ext cx="1657136" cy="1797804"/>
              </a:xfrm>
              <a:prstGeom prst="rect">
                <a:avLst/>
              </a:prstGeom>
            </p:spPr>
          </p:pic>
          <p:sp>
            <p:nvSpPr>
              <p:cNvPr id="25" name="&quot;No&quot; Symbol 24"/>
              <p:cNvSpPr/>
              <p:nvPr/>
            </p:nvSpPr>
            <p:spPr bwMode="auto">
              <a:xfrm>
                <a:off x="4355918" y="1016845"/>
                <a:ext cx="3711069" cy="3601412"/>
              </a:xfrm>
              <a:prstGeom prst="noSmoking">
                <a:avLst>
                  <a:gd name="adj" fmla="val 4868"/>
                </a:avLst>
              </a:prstGeom>
              <a:solidFill>
                <a:schemeClr val="tx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5B6770"/>
                  </a:solidFill>
                </a:endParaRPr>
              </a:p>
            </p:txBody>
          </p:sp>
        </p:grpSp>
        <p:sp>
          <p:nvSpPr>
            <p:cNvPr id="21" name="Rectangle 20"/>
            <p:cNvSpPr/>
            <p:nvPr/>
          </p:nvSpPr>
          <p:spPr bwMode="auto">
            <a:xfrm>
              <a:off x="4957846" y="4443636"/>
              <a:ext cx="3715100" cy="707886"/>
            </a:xfrm>
            <a:prstGeom prst="rect">
              <a:avLst/>
            </a:prstGeom>
          </p:spPr>
          <p:txBody>
            <a:bodyPr wrap="square">
              <a:spAutoFit/>
            </a:bodyPr>
            <a:lstStyle/>
            <a:p>
              <a:pPr marL="0" lvl="1" algn="ctr" fontAlgn="auto">
                <a:spcBef>
                  <a:spcPts val="0"/>
                </a:spcBef>
                <a:spcAft>
                  <a:spcPts val="0"/>
                </a:spcAft>
                <a:defRPr/>
              </a:pPr>
              <a:r>
                <a:rPr lang="en-US" sz="2000" b="1" dirty="0">
                  <a:solidFill>
                    <a:schemeClr val="tx1">
                      <a:lumMod val="20000"/>
                      <a:lumOff val="80000"/>
                    </a:schemeClr>
                  </a:solidFill>
                  <a:latin typeface="Arial" panose="020B0604020202020204"/>
                </a:rPr>
                <a:t>Please </a:t>
              </a:r>
              <a:r>
                <a:rPr lang="en-US" sz="2000" b="1" dirty="0" smtClean="0">
                  <a:solidFill>
                    <a:schemeClr val="tx1">
                      <a:lumMod val="20000"/>
                      <a:lumOff val="80000"/>
                    </a:schemeClr>
                  </a:solidFill>
                  <a:latin typeface="Arial" panose="020B0604020202020204"/>
                </a:rPr>
                <a:t>silence smart </a:t>
              </a:r>
              <a:r>
                <a:rPr lang="en-US" sz="2000" b="1" dirty="0">
                  <a:solidFill>
                    <a:schemeClr val="tx1">
                      <a:lumMod val="20000"/>
                      <a:lumOff val="80000"/>
                    </a:schemeClr>
                  </a:solidFill>
                  <a:latin typeface="Arial" panose="020B0604020202020204"/>
                </a:rPr>
                <a:t>phones &amp; other electronics</a:t>
              </a:r>
            </a:p>
          </p:txBody>
        </p:sp>
      </p:grpSp>
    </p:spTree>
    <p:custDataLst>
      <p:tags r:id="rId1"/>
    </p:custDataLst>
    <p:extLst>
      <p:ext uri="{BB962C8B-B14F-4D97-AF65-F5344CB8AC3E}">
        <p14:creationId xmlns:p14="http://schemas.microsoft.com/office/powerpoint/2010/main" val="27593830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 of Texas Law</a:t>
            </a:r>
            <a:endParaRPr lang="en-US" dirty="0"/>
          </a:p>
        </p:txBody>
      </p:sp>
      <p:sp>
        <p:nvSpPr>
          <p:cNvPr id="5" name="Text Placeholder 5"/>
          <p:cNvSpPr>
            <a:spLocks noGrp="1"/>
          </p:cNvSpPr>
          <p:nvPr>
            <p:ph type="body" sz="quarter" idx="10"/>
          </p:nvPr>
        </p:nvSpPr>
        <p:spPr>
          <a:xfrm>
            <a:off x="1159285" y="1494816"/>
            <a:ext cx="7582103" cy="457200"/>
          </a:xfrm>
          <a:prstGeom prst="rect">
            <a:avLst/>
          </a:prstGeom>
        </p:spPr>
        <p:txBody>
          <a:bodyPr/>
          <a:lstStyle/>
          <a:p>
            <a:pPr marL="0" indent="0" algn="ctr">
              <a:buNone/>
            </a:pPr>
            <a:r>
              <a:rPr lang="en-US" sz="2400" b="1" dirty="0">
                <a:solidFill>
                  <a:schemeClr val="accent4"/>
                </a:solidFill>
              </a:rPr>
              <a:t>Public Utility Regulatory Act (PURA)</a:t>
            </a:r>
          </a:p>
        </p:txBody>
      </p:sp>
      <p:sp>
        <p:nvSpPr>
          <p:cNvPr id="7" name="Rounded Rectangle 6"/>
          <p:cNvSpPr/>
          <p:nvPr/>
        </p:nvSpPr>
        <p:spPr>
          <a:xfrm>
            <a:off x="1159285" y="2046045"/>
            <a:ext cx="7582103" cy="3189502"/>
          </a:xfrm>
          <a:prstGeom prst="roundRect">
            <a:avLst>
              <a:gd name="adj" fmla="val 9284"/>
            </a:avLst>
          </a:prstGeom>
          <a:solidFill>
            <a:schemeClr val="tx2"/>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Ins="91440" rtlCol="0" anchor="ctr"/>
          <a:lstStyle/>
          <a:p>
            <a:pPr marL="274320" indent="-274320">
              <a:spcAft>
                <a:spcPts val="1800"/>
              </a:spcAft>
              <a:buFont typeface="Arial" panose="020B0604020202020204" pitchFamily="34" charset="0"/>
              <a:buChar char="•"/>
            </a:pPr>
            <a:r>
              <a:rPr lang="en-US" sz="2000" dirty="0">
                <a:solidFill>
                  <a:schemeClr val="bg1"/>
                </a:solidFill>
              </a:rPr>
              <a:t>Defines the Public Utility Commission of Texas (PUCT)</a:t>
            </a:r>
          </a:p>
          <a:p>
            <a:pPr marL="274320" indent="-274320">
              <a:lnSpc>
                <a:spcPct val="100000"/>
              </a:lnSpc>
              <a:spcBef>
                <a:spcPts val="0"/>
              </a:spcBef>
              <a:spcAft>
                <a:spcPts val="1800"/>
              </a:spcAft>
              <a:buFont typeface="Arial" panose="020B0604020202020204" pitchFamily="34" charset="0"/>
              <a:buChar char="•"/>
            </a:pPr>
            <a:r>
              <a:rPr lang="en-US" sz="2000" dirty="0" smtClean="0">
                <a:solidFill>
                  <a:schemeClr val="bg1"/>
                </a:solidFill>
              </a:rPr>
              <a:t>Amended </a:t>
            </a:r>
            <a:r>
              <a:rPr lang="en-US" sz="2000" dirty="0">
                <a:solidFill>
                  <a:schemeClr val="bg1"/>
                </a:solidFill>
              </a:rPr>
              <a:t>by Senate Bill 7 in 1999 </a:t>
            </a:r>
          </a:p>
          <a:p>
            <a:pPr marL="274320" indent="-274320">
              <a:lnSpc>
                <a:spcPct val="100000"/>
              </a:lnSpc>
              <a:spcBef>
                <a:spcPts val="0"/>
              </a:spcBef>
              <a:spcAft>
                <a:spcPts val="1800"/>
              </a:spcAft>
              <a:buFont typeface="Arial" panose="020B0604020202020204" pitchFamily="34" charset="0"/>
              <a:buChar char="•"/>
            </a:pPr>
            <a:r>
              <a:rPr lang="en-US" sz="2000" dirty="0">
                <a:solidFill>
                  <a:schemeClr val="bg1"/>
                </a:solidFill>
              </a:rPr>
              <a:t>PUCT and ERCOT responsible for determining specifics</a:t>
            </a:r>
          </a:p>
          <a:p>
            <a:pPr marL="274320" indent="-274320">
              <a:lnSpc>
                <a:spcPct val="100000"/>
              </a:lnSpc>
              <a:spcBef>
                <a:spcPts val="0"/>
              </a:spcBef>
              <a:spcAft>
                <a:spcPts val="1800"/>
              </a:spcAft>
              <a:buFont typeface="Arial" panose="020B0604020202020204" pitchFamily="34" charset="0"/>
              <a:buChar char="•"/>
            </a:pPr>
            <a:r>
              <a:rPr lang="en-US" sz="2000" dirty="0" smtClean="0">
                <a:solidFill>
                  <a:schemeClr val="bg1"/>
                </a:solidFill>
              </a:rPr>
              <a:t>Continues </a:t>
            </a:r>
            <a:r>
              <a:rPr lang="en-US" sz="2000" dirty="0">
                <a:solidFill>
                  <a:schemeClr val="bg1"/>
                </a:solidFill>
              </a:rPr>
              <a:t>to </a:t>
            </a:r>
            <a:r>
              <a:rPr lang="en-US" sz="2000" dirty="0" smtClean="0">
                <a:solidFill>
                  <a:schemeClr val="bg1"/>
                </a:solidFill>
              </a:rPr>
              <a:t>evolve</a:t>
            </a:r>
            <a:endParaRPr lang="en-US" sz="2000" dirty="0">
              <a:solidFill>
                <a:schemeClr val="bg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43" y="1285338"/>
            <a:ext cx="2057769" cy="159105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5739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Hierarchy of Rules</a:t>
            </a:r>
            <a:endParaRPr lang="en-US" dirty="0"/>
          </a:p>
        </p:txBody>
      </p:sp>
      <p:sp>
        <p:nvSpPr>
          <p:cNvPr id="7" name="Bent Arrow 6"/>
          <p:cNvSpPr/>
          <p:nvPr/>
        </p:nvSpPr>
        <p:spPr>
          <a:xfrm flipV="1">
            <a:off x="830899" y="2755147"/>
            <a:ext cx="728458" cy="1030621"/>
          </a:xfrm>
          <a:prstGeom prst="bentArrow">
            <a:avLst>
              <a:gd name="adj1" fmla="val 25000"/>
              <a:gd name="adj2" fmla="val 25000"/>
              <a:gd name="adj3" fmla="val 25000"/>
              <a:gd name="adj4" fmla="val 44957"/>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24" name="Group 23"/>
          <p:cNvGrpSpPr/>
          <p:nvPr/>
        </p:nvGrpSpPr>
        <p:grpSpPr>
          <a:xfrm>
            <a:off x="731520" y="1063507"/>
            <a:ext cx="5852160" cy="1554480"/>
            <a:chOff x="641356" y="1063507"/>
            <a:chExt cx="5852160" cy="1554480"/>
          </a:xfrm>
        </p:grpSpPr>
        <p:sp>
          <p:nvSpPr>
            <p:cNvPr id="25" name="Rounded Rectangle 24"/>
            <p:cNvSpPr/>
            <p:nvPr/>
          </p:nvSpPr>
          <p:spPr>
            <a:xfrm>
              <a:off x="641356" y="1063507"/>
              <a:ext cx="5852160" cy="1554480"/>
            </a:xfrm>
            <a:prstGeom prst="roundRect">
              <a:avLst>
                <a:gd name="adj" fmla="val 13660"/>
              </a:avLst>
            </a:prstGeom>
            <a:solidFill>
              <a:schemeClr val="tx2"/>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0" rIns="91440" rtlCol="0" anchor="ctr"/>
            <a:lstStyle/>
            <a:p>
              <a:pPr algn="ctr"/>
              <a:r>
                <a:rPr lang="en-US" sz="2400" dirty="0" smtClean="0">
                  <a:solidFill>
                    <a:prstClr val="white"/>
                  </a:solidFill>
                </a:rPr>
                <a:t>Public Utility Regulatory Act (PURA)</a:t>
              </a:r>
              <a:endParaRPr lang="en-US" sz="2400" dirty="0">
                <a:solidFill>
                  <a:prstClr val="white"/>
                </a:solidFill>
              </a:endParaRPr>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356" y="1200667"/>
              <a:ext cx="1655675" cy="1280160"/>
            </a:xfrm>
            <a:prstGeom prst="rect">
              <a:avLst/>
            </a:prstGeom>
          </p:spPr>
        </p:pic>
      </p:grpSp>
      <p:grpSp>
        <p:nvGrpSpPr>
          <p:cNvPr id="27" name="Group 26"/>
          <p:cNvGrpSpPr/>
          <p:nvPr/>
        </p:nvGrpSpPr>
        <p:grpSpPr>
          <a:xfrm>
            <a:off x="1645920" y="2880358"/>
            <a:ext cx="5852160" cy="1554480"/>
            <a:chOff x="1554480" y="2880358"/>
            <a:chExt cx="5852160" cy="1554480"/>
          </a:xfrm>
        </p:grpSpPr>
        <p:sp>
          <p:nvSpPr>
            <p:cNvPr id="28" name="Rounded Rectangle 27"/>
            <p:cNvSpPr/>
            <p:nvPr/>
          </p:nvSpPr>
          <p:spPr>
            <a:xfrm>
              <a:off x="1554480" y="2880358"/>
              <a:ext cx="5852160" cy="1554480"/>
            </a:xfrm>
            <a:prstGeom prst="roundRect">
              <a:avLst>
                <a:gd name="adj" fmla="val 13660"/>
              </a:avLst>
            </a:prstGeom>
            <a:solidFill>
              <a:schemeClr val="tx2">
                <a:lumMod val="90000"/>
                <a:lumOff val="1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algn="ctr"/>
              <a:r>
                <a:rPr lang="en-US" sz="2400" dirty="0" smtClean="0">
                  <a:solidFill>
                    <a:prstClr val="white"/>
                  </a:solidFill>
                </a:rPr>
                <a:t>PUCT Substantive Rules</a:t>
              </a:r>
              <a:endParaRPr lang="en-US" sz="2400" dirty="0">
                <a:solidFill>
                  <a:prstClr val="white"/>
                </a:solidFill>
              </a:endParaRPr>
            </a:p>
          </p:txBody>
        </p:sp>
        <p:grpSp>
          <p:nvGrpSpPr>
            <p:cNvPr id="29" name="Group 28"/>
            <p:cNvGrpSpPr/>
            <p:nvPr/>
          </p:nvGrpSpPr>
          <p:grpSpPr>
            <a:xfrm>
              <a:off x="1790956" y="2979674"/>
              <a:ext cx="1355847" cy="1355847"/>
              <a:chOff x="710769" y="4695941"/>
              <a:chExt cx="1355847" cy="1355847"/>
            </a:xfrm>
          </p:grpSpPr>
          <p:sp>
            <p:nvSpPr>
              <p:cNvPr id="30" name="Oval 29"/>
              <p:cNvSpPr/>
              <p:nvPr/>
            </p:nvSpPr>
            <p:spPr>
              <a:xfrm>
                <a:off x="712036" y="4697208"/>
                <a:ext cx="1353312" cy="1353312"/>
              </a:xfrm>
              <a:prstGeom prst="ellipse">
                <a:avLst/>
              </a:prstGeom>
              <a:solidFill>
                <a:srgbClr val="338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69" y="4695941"/>
                <a:ext cx="1355847" cy="1355847"/>
              </a:xfrm>
              <a:prstGeom prst="rect">
                <a:avLst/>
              </a:prstGeom>
            </p:spPr>
          </p:pic>
        </p:grpSp>
      </p:grpSp>
    </p:spTree>
    <p:custDataLst>
      <p:tags r:id="rId1"/>
    </p:custDataLst>
    <p:extLst>
      <p:ext uri="{BB962C8B-B14F-4D97-AF65-F5344CB8AC3E}">
        <p14:creationId xmlns:p14="http://schemas.microsoft.com/office/powerpoint/2010/main" val="13501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9" presetClass="emph" presetSubtype="0" grpId="1" nodeType="withEffect">
                                  <p:stCondLst>
                                    <p:cond delay="1000"/>
                                  </p:stCondLst>
                                  <p:childTnLst>
                                    <p:set>
                                      <p:cBhvr rctx="PPT">
                                        <p:cTn id="13" dur="indefinite"/>
                                        <p:tgtEl>
                                          <p:spTgt spid="7"/>
                                        </p:tgtEl>
                                        <p:attrNameLst>
                                          <p:attrName>style.opacity</p:attrName>
                                        </p:attrNameLst>
                                      </p:cBhvr>
                                      <p:to>
                                        <p:strVal val="0.25"/>
                                      </p:to>
                                    </p:set>
                                    <p:animEffect filter="image" prLst="opacity: 0.25">
                                      <p:cBhvr rctx="IE">
                                        <p:cTn id="14" dur="indefinite"/>
                                        <p:tgtEl>
                                          <p:spTgt spid="7"/>
                                        </p:tgtEl>
                                      </p:cBhvr>
                                    </p:animEffect>
                                  </p:childTnLst>
                                </p:cTn>
                              </p:par>
                              <p:par>
                                <p:cTn id="15" presetID="9" presetClass="emph" presetSubtype="0" nodeType="withEffect">
                                  <p:stCondLst>
                                    <p:cond delay="1000"/>
                                  </p:stCondLst>
                                  <p:childTnLst>
                                    <p:set>
                                      <p:cBhvr rctx="PPT">
                                        <p:cTn id="16" dur="indefinite"/>
                                        <p:tgtEl>
                                          <p:spTgt spid="24"/>
                                        </p:tgtEl>
                                        <p:attrNameLst>
                                          <p:attrName>style.opacity</p:attrName>
                                        </p:attrNameLst>
                                      </p:cBhvr>
                                      <p:to>
                                        <p:strVal val="0.25"/>
                                      </p:to>
                                    </p:set>
                                    <p:animEffect filter="image" prLst="opacity: 0.25">
                                      <p:cBhvr rctx="IE">
                                        <p:cTn id="17" dur="indefinite"/>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Utility Commission of Texas (PUCT) Rules</a:t>
            </a:r>
            <a:endParaRPr lang="en-US" dirty="0"/>
          </a:p>
        </p:txBody>
      </p:sp>
      <p:sp>
        <p:nvSpPr>
          <p:cNvPr id="7" name="Rounded Rectangle 6"/>
          <p:cNvSpPr/>
          <p:nvPr/>
        </p:nvSpPr>
        <p:spPr>
          <a:xfrm>
            <a:off x="1207837" y="2021769"/>
            <a:ext cx="7582103" cy="3189502"/>
          </a:xfrm>
          <a:prstGeom prst="roundRect">
            <a:avLst>
              <a:gd name="adj" fmla="val 9284"/>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94360" rIns="91440" rtlCol="0" anchor="ctr"/>
          <a:lstStyle/>
          <a:p>
            <a:pPr marL="274320" indent="-274320">
              <a:lnSpc>
                <a:spcPct val="100000"/>
              </a:lnSpc>
              <a:spcBef>
                <a:spcPts val="0"/>
              </a:spcBef>
              <a:spcAft>
                <a:spcPts val="1800"/>
              </a:spcAft>
              <a:buFont typeface="Arial" panose="020B0604020202020204" pitchFamily="34" charset="0"/>
              <a:buChar char="•"/>
            </a:pPr>
            <a:r>
              <a:rPr lang="en-US" sz="2000" dirty="0">
                <a:solidFill>
                  <a:schemeClr val="bg1"/>
                </a:solidFill>
              </a:rPr>
              <a:t>Implement PURA requirements:</a:t>
            </a:r>
          </a:p>
          <a:p>
            <a:pPr marL="548640" lvl="1" indent="-274320">
              <a:lnSpc>
                <a:spcPct val="100000"/>
              </a:lnSpc>
              <a:spcBef>
                <a:spcPts val="0"/>
              </a:spcBef>
              <a:spcAft>
                <a:spcPts val="600"/>
              </a:spcAft>
              <a:buFont typeface="Arial" panose="020B0604020202020204" pitchFamily="34" charset="0"/>
              <a:buChar char="•"/>
            </a:pPr>
            <a:r>
              <a:rPr lang="en-US" sz="2000" dirty="0">
                <a:solidFill>
                  <a:schemeClr val="bg1"/>
                </a:solidFill>
              </a:rPr>
              <a:t>Customer protection rules</a:t>
            </a:r>
          </a:p>
          <a:p>
            <a:pPr marL="548640" lvl="1" indent="-274320">
              <a:lnSpc>
                <a:spcPct val="100000"/>
              </a:lnSpc>
              <a:spcBef>
                <a:spcPts val="0"/>
              </a:spcBef>
              <a:spcAft>
                <a:spcPts val="1800"/>
              </a:spcAft>
              <a:buFont typeface="Arial" panose="020B0604020202020204" pitchFamily="34" charset="0"/>
              <a:buChar char="•"/>
            </a:pPr>
            <a:r>
              <a:rPr lang="en-US" sz="2000" dirty="0">
                <a:solidFill>
                  <a:schemeClr val="bg1"/>
                </a:solidFill>
              </a:rPr>
              <a:t>Standard terms and conditions (Tariffs) for utilities </a:t>
            </a:r>
          </a:p>
          <a:p>
            <a:pPr marL="274320" indent="-274320">
              <a:lnSpc>
                <a:spcPct val="100000"/>
              </a:lnSpc>
              <a:spcBef>
                <a:spcPts val="0"/>
              </a:spcBef>
              <a:spcAft>
                <a:spcPts val="1800"/>
              </a:spcAft>
              <a:buFont typeface="Arial" panose="020B0604020202020204" pitchFamily="34" charset="0"/>
              <a:buChar char="•"/>
            </a:pPr>
            <a:r>
              <a:rPr lang="en-US" sz="2000" dirty="0">
                <a:solidFill>
                  <a:schemeClr val="bg1"/>
                </a:solidFill>
              </a:rPr>
              <a:t>Electric Substantive Rules are contained in</a:t>
            </a:r>
            <a:r>
              <a:rPr lang="en-US" sz="2000" dirty="0">
                <a:solidFill>
                  <a:schemeClr val="tx1"/>
                </a:solidFill>
              </a:rPr>
              <a:t> </a:t>
            </a:r>
            <a:r>
              <a:rPr lang="en-US" sz="2000" dirty="0">
                <a:solidFill>
                  <a:schemeClr val="tx1"/>
                </a:solidFill>
                <a:hlinkClick r:id="rId4"/>
              </a:rPr>
              <a:t>Chapter 25</a:t>
            </a:r>
            <a:endParaRPr lang="en-US" sz="2000" dirty="0">
              <a:solidFill>
                <a:schemeClr val="tx1"/>
              </a:solidFill>
            </a:endParaRPr>
          </a:p>
          <a:p>
            <a:pPr marL="274320" indent="-274320">
              <a:lnSpc>
                <a:spcPct val="100000"/>
              </a:lnSpc>
              <a:spcBef>
                <a:spcPts val="0"/>
              </a:spcBef>
              <a:spcAft>
                <a:spcPts val="1800"/>
              </a:spcAft>
              <a:buFont typeface="Arial" panose="020B0604020202020204" pitchFamily="34" charset="0"/>
              <a:buChar char="•"/>
            </a:pPr>
            <a:r>
              <a:rPr lang="en-US" sz="2000" dirty="0">
                <a:solidFill>
                  <a:schemeClr val="bg1"/>
                </a:solidFill>
              </a:rPr>
              <a:t>Refer to </a:t>
            </a:r>
            <a:r>
              <a:rPr lang="en-US" sz="2000" dirty="0">
                <a:solidFill>
                  <a:schemeClr val="tx1"/>
                </a:solidFill>
                <a:hlinkClick r:id="rId4"/>
              </a:rPr>
              <a:t>PUCT Website</a:t>
            </a:r>
            <a:r>
              <a:rPr lang="en-US" sz="2000" dirty="0">
                <a:solidFill>
                  <a:schemeClr val="tx1"/>
                </a:solidFill>
              </a:rPr>
              <a:t> </a:t>
            </a:r>
            <a:r>
              <a:rPr lang="en-US" sz="2000" dirty="0">
                <a:solidFill>
                  <a:schemeClr val="bg1"/>
                </a:solidFill>
              </a:rPr>
              <a:t>for complete rules</a:t>
            </a:r>
          </a:p>
        </p:txBody>
      </p:sp>
      <p:sp>
        <p:nvSpPr>
          <p:cNvPr id="10" name="Text Placeholder 5"/>
          <p:cNvSpPr txBox="1">
            <a:spLocks/>
          </p:cNvSpPr>
          <p:nvPr/>
        </p:nvSpPr>
        <p:spPr>
          <a:xfrm>
            <a:off x="1207837" y="1499616"/>
            <a:ext cx="7582103"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solidFill>
                  <a:schemeClr val="accent4"/>
                </a:solidFill>
              </a:rPr>
              <a:t>PUCT Substantive Rules</a:t>
            </a:r>
          </a:p>
        </p:txBody>
      </p:sp>
      <p:sp>
        <p:nvSpPr>
          <p:cNvPr id="26" name="Oval 25"/>
          <p:cNvSpPr/>
          <p:nvPr/>
        </p:nvSpPr>
        <p:spPr>
          <a:xfrm>
            <a:off x="301751" y="1280049"/>
            <a:ext cx="1578954" cy="1578954"/>
          </a:xfrm>
          <a:prstGeom prst="ellipse">
            <a:avLst/>
          </a:prstGeom>
          <a:solidFill>
            <a:srgbClr val="338DC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272" y="1278570"/>
            <a:ext cx="1581912" cy="1581912"/>
          </a:xfrm>
          <a:prstGeom prst="rect">
            <a:avLst/>
          </a:prstGeom>
        </p:spPr>
      </p:pic>
    </p:spTree>
    <p:custDataLst>
      <p:tags r:id="rId1"/>
    </p:custDataLst>
    <p:extLst>
      <p:ext uri="{BB962C8B-B14F-4D97-AF65-F5344CB8AC3E}">
        <p14:creationId xmlns:p14="http://schemas.microsoft.com/office/powerpoint/2010/main" val="8768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Substantive Rules</a:t>
            </a:r>
            <a:endParaRPr lang="en-US" dirty="0"/>
          </a:p>
        </p:txBody>
      </p:sp>
      <p:pic>
        <p:nvPicPr>
          <p:cNvPr id="4" name="Picture 3">
            <a:hlinkClick r:id="rId4"/>
          </p:cNvPr>
          <p:cNvPicPr>
            <a:picLocks noChangeAspect="1"/>
          </p:cNvPicPr>
          <p:nvPr/>
        </p:nvPicPr>
        <p:blipFill rotWithShape="1">
          <a:blip r:embed="rId5">
            <a:extLst>
              <a:ext uri="{28A0092B-C50C-407E-A947-70E740481C1C}">
                <a14:useLocalDpi xmlns:a14="http://schemas.microsoft.com/office/drawing/2010/main" val="0"/>
              </a:ext>
            </a:extLst>
          </a:blip>
          <a:srcRect b="10935"/>
          <a:stretch/>
        </p:blipFill>
        <p:spPr>
          <a:xfrm>
            <a:off x="422366" y="975701"/>
            <a:ext cx="8299269" cy="532059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6039089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Substantive Rules</a:t>
            </a:r>
            <a:endParaRPr lang="en-US" dirty="0"/>
          </a:p>
        </p:txBody>
      </p:sp>
      <p:grpSp>
        <p:nvGrpSpPr>
          <p:cNvPr id="5" name="Group 4"/>
          <p:cNvGrpSpPr/>
          <p:nvPr/>
        </p:nvGrpSpPr>
        <p:grpSpPr>
          <a:xfrm>
            <a:off x="530351" y="2197228"/>
            <a:ext cx="4023361" cy="677108"/>
            <a:chOff x="530351" y="1993392"/>
            <a:chExt cx="4023361" cy="677108"/>
          </a:xfrm>
        </p:grpSpPr>
        <p:sp>
          <p:nvSpPr>
            <p:cNvPr id="6" name="TextBox 5"/>
            <p:cNvSpPr txBox="1"/>
            <p:nvPr/>
          </p:nvSpPr>
          <p:spPr>
            <a:xfrm>
              <a:off x="1808388" y="1993392"/>
              <a:ext cx="2745324" cy="677108"/>
            </a:xfrm>
            <a:prstGeom prst="rect">
              <a:avLst/>
            </a:prstGeom>
            <a:solidFill>
              <a:schemeClr val="tx2">
                <a:lumMod val="25000"/>
                <a:lumOff val="75000"/>
              </a:schemeClr>
            </a:solidFill>
          </p:spPr>
          <p:txBody>
            <a:bodyPr wrap="square" tIns="91440" bIns="91440" rtlCol="0" anchor="t">
              <a:noAutofit/>
            </a:bodyPr>
            <a:lstStyle/>
            <a:p>
              <a:r>
                <a:rPr lang="en-US" sz="1600" dirty="0"/>
                <a:t>Privacy of Customer Information</a:t>
              </a:r>
            </a:p>
          </p:txBody>
        </p:sp>
        <p:sp>
          <p:nvSpPr>
            <p:cNvPr id="7" name="TextBox 6"/>
            <p:cNvSpPr txBox="1"/>
            <p:nvPr/>
          </p:nvSpPr>
          <p:spPr>
            <a:xfrm>
              <a:off x="530351" y="1993392"/>
              <a:ext cx="1278037" cy="677108"/>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4"/>
                </a:rPr>
                <a:t>§ 25.472</a:t>
              </a:r>
              <a:endParaRPr lang="en-US" sz="1600" dirty="0">
                <a:solidFill>
                  <a:schemeClr val="tx2">
                    <a:lumMod val="75000"/>
                    <a:lumOff val="25000"/>
                  </a:schemeClr>
                </a:solidFill>
              </a:endParaRPr>
            </a:p>
          </p:txBody>
        </p:sp>
      </p:grpSp>
      <p:grpSp>
        <p:nvGrpSpPr>
          <p:cNvPr id="8" name="Group 7"/>
          <p:cNvGrpSpPr/>
          <p:nvPr/>
        </p:nvGrpSpPr>
        <p:grpSpPr>
          <a:xfrm>
            <a:off x="528231" y="1499236"/>
            <a:ext cx="4025481" cy="677108"/>
            <a:chOff x="528231" y="1295400"/>
            <a:chExt cx="4025481" cy="677108"/>
          </a:xfrm>
        </p:grpSpPr>
        <p:sp>
          <p:nvSpPr>
            <p:cNvPr id="9" name="TextBox 8"/>
            <p:cNvSpPr txBox="1"/>
            <p:nvPr/>
          </p:nvSpPr>
          <p:spPr>
            <a:xfrm>
              <a:off x="1810512" y="1295400"/>
              <a:ext cx="2743200" cy="677108"/>
            </a:xfrm>
            <a:prstGeom prst="rect">
              <a:avLst/>
            </a:prstGeom>
            <a:solidFill>
              <a:schemeClr val="tx2">
                <a:lumMod val="10000"/>
                <a:lumOff val="90000"/>
              </a:schemeClr>
            </a:solidFill>
          </p:spPr>
          <p:txBody>
            <a:bodyPr wrap="square" tIns="91440" bIns="91440" rtlCol="0" anchor="t">
              <a:noAutofit/>
            </a:bodyPr>
            <a:lstStyle/>
            <a:p>
              <a:r>
                <a:rPr lang="en-US" sz="1600" dirty="0"/>
                <a:t>General Provisions of Customer Protection Rules</a:t>
              </a:r>
            </a:p>
          </p:txBody>
        </p:sp>
        <p:sp>
          <p:nvSpPr>
            <p:cNvPr id="10" name="TextBox 9"/>
            <p:cNvSpPr txBox="1"/>
            <p:nvPr/>
          </p:nvSpPr>
          <p:spPr>
            <a:xfrm>
              <a:off x="528231" y="1295400"/>
              <a:ext cx="1280160" cy="67710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5"/>
                </a:rPr>
                <a:t>§ 25.471</a:t>
              </a:r>
              <a:endParaRPr lang="en-US" sz="1600" dirty="0">
                <a:solidFill>
                  <a:schemeClr val="tx2">
                    <a:lumMod val="75000"/>
                    <a:lumOff val="25000"/>
                  </a:schemeClr>
                </a:solidFill>
              </a:endParaRPr>
            </a:p>
          </p:txBody>
        </p:sp>
      </p:grpSp>
      <p:sp>
        <p:nvSpPr>
          <p:cNvPr id="11" name="TextBox 10"/>
          <p:cNvSpPr txBox="1"/>
          <p:nvPr/>
        </p:nvSpPr>
        <p:spPr>
          <a:xfrm>
            <a:off x="528231" y="971932"/>
            <a:ext cx="8076208" cy="492443"/>
          </a:xfrm>
          <a:prstGeom prst="rect">
            <a:avLst/>
          </a:prstGeom>
          <a:solidFill>
            <a:schemeClr val="tx2">
              <a:lumMod val="75000"/>
              <a:lumOff val="25000"/>
            </a:schemeClr>
          </a:solidFill>
        </p:spPr>
        <p:txBody>
          <a:bodyPr wrap="square" tIns="91440" bIns="91440" rtlCol="0">
            <a:spAutoFit/>
          </a:bodyPr>
          <a:lstStyle/>
          <a:p>
            <a:pPr algn="ctr"/>
            <a:r>
              <a:rPr lang="en-US" sz="2000" b="1" dirty="0">
                <a:solidFill>
                  <a:schemeClr val="bg1"/>
                </a:solidFill>
              </a:rPr>
              <a:t>Customer Protection Rules (Part 1)</a:t>
            </a:r>
          </a:p>
        </p:txBody>
      </p:sp>
      <p:grpSp>
        <p:nvGrpSpPr>
          <p:cNvPr id="12" name="Group 11"/>
          <p:cNvGrpSpPr/>
          <p:nvPr/>
        </p:nvGrpSpPr>
        <p:grpSpPr>
          <a:xfrm>
            <a:off x="4583265" y="1499236"/>
            <a:ext cx="4021239" cy="677108"/>
            <a:chOff x="4583265" y="1295400"/>
            <a:chExt cx="4021239" cy="677108"/>
          </a:xfrm>
        </p:grpSpPr>
        <p:sp>
          <p:nvSpPr>
            <p:cNvPr id="13" name="TextBox 12"/>
            <p:cNvSpPr txBox="1"/>
            <p:nvPr/>
          </p:nvSpPr>
          <p:spPr>
            <a:xfrm>
              <a:off x="5861304" y="1295400"/>
              <a:ext cx="2743200" cy="677108"/>
            </a:xfrm>
            <a:prstGeom prst="rect">
              <a:avLst/>
            </a:prstGeom>
            <a:solidFill>
              <a:schemeClr val="tx2">
                <a:lumMod val="10000"/>
                <a:lumOff val="90000"/>
              </a:schemeClr>
            </a:solidFill>
          </p:spPr>
          <p:txBody>
            <a:bodyPr wrap="square" tIns="91440" bIns="91440" rtlCol="0" anchor="t">
              <a:noAutofit/>
            </a:bodyPr>
            <a:lstStyle/>
            <a:p>
              <a:r>
                <a:rPr lang="en-US" sz="1600" dirty="0"/>
                <a:t>Credit Requirements </a:t>
              </a:r>
              <a:br>
                <a:rPr lang="en-US" sz="1600" dirty="0"/>
              </a:br>
              <a:r>
                <a:rPr lang="en-US" sz="1600" dirty="0"/>
                <a:t>and Deposits</a:t>
              </a:r>
            </a:p>
          </p:txBody>
        </p:sp>
        <p:sp>
          <p:nvSpPr>
            <p:cNvPr id="14" name="TextBox 13"/>
            <p:cNvSpPr txBox="1"/>
            <p:nvPr/>
          </p:nvSpPr>
          <p:spPr>
            <a:xfrm>
              <a:off x="4583265" y="1295400"/>
              <a:ext cx="1280160" cy="67710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6"/>
                </a:rPr>
                <a:t>§ 25.478</a:t>
              </a:r>
              <a:endParaRPr lang="en-US" sz="1600" dirty="0">
                <a:solidFill>
                  <a:schemeClr val="tx2">
                    <a:lumMod val="75000"/>
                    <a:lumOff val="25000"/>
                  </a:schemeClr>
                </a:solidFill>
              </a:endParaRPr>
            </a:p>
          </p:txBody>
        </p:sp>
      </p:grpSp>
      <p:grpSp>
        <p:nvGrpSpPr>
          <p:cNvPr id="15" name="Group 14"/>
          <p:cNvGrpSpPr/>
          <p:nvPr/>
        </p:nvGrpSpPr>
        <p:grpSpPr>
          <a:xfrm>
            <a:off x="4583265" y="2197228"/>
            <a:ext cx="4021239" cy="677109"/>
            <a:chOff x="4583265" y="1993392"/>
            <a:chExt cx="4021239" cy="677109"/>
          </a:xfrm>
        </p:grpSpPr>
        <p:sp>
          <p:nvSpPr>
            <p:cNvPr id="16" name="TextBox 15"/>
            <p:cNvSpPr txBox="1"/>
            <p:nvPr/>
          </p:nvSpPr>
          <p:spPr>
            <a:xfrm>
              <a:off x="5861304" y="1993392"/>
              <a:ext cx="2743200" cy="677108"/>
            </a:xfrm>
            <a:prstGeom prst="rect">
              <a:avLst/>
            </a:prstGeom>
            <a:solidFill>
              <a:schemeClr val="tx2">
                <a:lumMod val="25000"/>
                <a:lumOff val="75000"/>
              </a:schemeClr>
            </a:solidFill>
          </p:spPr>
          <p:txBody>
            <a:bodyPr wrap="square" tIns="91440" bIns="91440" rtlCol="0" anchor="t">
              <a:noAutofit/>
            </a:bodyPr>
            <a:lstStyle/>
            <a:p>
              <a:r>
                <a:rPr lang="en-US" sz="1600" dirty="0"/>
                <a:t>Issuance and Format of Bills</a:t>
              </a:r>
            </a:p>
          </p:txBody>
        </p:sp>
        <p:sp>
          <p:nvSpPr>
            <p:cNvPr id="17" name="TextBox 16"/>
            <p:cNvSpPr txBox="1"/>
            <p:nvPr/>
          </p:nvSpPr>
          <p:spPr>
            <a:xfrm>
              <a:off x="4583265" y="1993393"/>
              <a:ext cx="1280160" cy="677108"/>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7"/>
                </a:rPr>
                <a:t>§ 25.479</a:t>
              </a:r>
              <a:endParaRPr lang="en-US" sz="1600" dirty="0">
                <a:solidFill>
                  <a:schemeClr val="tx2">
                    <a:lumMod val="75000"/>
                    <a:lumOff val="25000"/>
                  </a:schemeClr>
                </a:solidFill>
              </a:endParaRPr>
            </a:p>
          </p:txBody>
        </p:sp>
      </p:grpSp>
      <p:grpSp>
        <p:nvGrpSpPr>
          <p:cNvPr id="18" name="Group 17"/>
          <p:cNvGrpSpPr/>
          <p:nvPr/>
        </p:nvGrpSpPr>
        <p:grpSpPr>
          <a:xfrm>
            <a:off x="528229" y="3587115"/>
            <a:ext cx="4025483" cy="430887"/>
            <a:chOff x="528229" y="3383279"/>
            <a:chExt cx="4025483" cy="430887"/>
          </a:xfrm>
        </p:grpSpPr>
        <p:sp>
          <p:nvSpPr>
            <p:cNvPr id="19" name="TextBox 18"/>
            <p:cNvSpPr txBox="1"/>
            <p:nvPr/>
          </p:nvSpPr>
          <p:spPr>
            <a:xfrm>
              <a:off x="1810512" y="3383279"/>
              <a:ext cx="2743200" cy="430886"/>
            </a:xfrm>
            <a:prstGeom prst="rect">
              <a:avLst/>
            </a:prstGeom>
            <a:solidFill>
              <a:schemeClr val="tx2">
                <a:lumMod val="25000"/>
                <a:lumOff val="75000"/>
              </a:schemeClr>
            </a:solidFill>
          </p:spPr>
          <p:txBody>
            <a:bodyPr wrap="square" tIns="91440" bIns="91440" rtlCol="0" anchor="t">
              <a:noAutofit/>
            </a:bodyPr>
            <a:lstStyle/>
            <a:p>
              <a:r>
                <a:rPr lang="en-US" sz="1600" dirty="0"/>
                <a:t>Selection of REP</a:t>
              </a:r>
            </a:p>
          </p:txBody>
        </p:sp>
        <p:sp>
          <p:nvSpPr>
            <p:cNvPr id="20" name="TextBox 19"/>
            <p:cNvSpPr txBox="1"/>
            <p:nvPr/>
          </p:nvSpPr>
          <p:spPr>
            <a:xfrm>
              <a:off x="528229" y="3383279"/>
              <a:ext cx="1280160" cy="430887"/>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8"/>
                </a:rPr>
                <a:t>§ 25.474</a:t>
              </a:r>
              <a:endParaRPr lang="en-US" sz="1600" dirty="0">
                <a:solidFill>
                  <a:schemeClr val="tx2">
                    <a:lumMod val="75000"/>
                    <a:lumOff val="25000"/>
                  </a:schemeClr>
                </a:solidFill>
              </a:endParaRPr>
            </a:p>
          </p:txBody>
        </p:sp>
      </p:grpSp>
      <p:grpSp>
        <p:nvGrpSpPr>
          <p:cNvPr id="21" name="Group 20"/>
          <p:cNvGrpSpPr/>
          <p:nvPr/>
        </p:nvGrpSpPr>
        <p:grpSpPr>
          <a:xfrm>
            <a:off x="528229" y="2892171"/>
            <a:ext cx="4025417" cy="674869"/>
            <a:chOff x="528229" y="2688335"/>
            <a:chExt cx="4025417" cy="674869"/>
          </a:xfrm>
        </p:grpSpPr>
        <p:sp>
          <p:nvSpPr>
            <p:cNvPr id="22" name="TextBox 21"/>
            <p:cNvSpPr txBox="1"/>
            <p:nvPr/>
          </p:nvSpPr>
          <p:spPr>
            <a:xfrm>
              <a:off x="1810512" y="2688335"/>
              <a:ext cx="2743134" cy="674869"/>
            </a:xfrm>
            <a:prstGeom prst="rect">
              <a:avLst/>
            </a:prstGeom>
            <a:solidFill>
              <a:schemeClr val="tx2">
                <a:lumMod val="10000"/>
                <a:lumOff val="90000"/>
              </a:schemeClr>
            </a:solidFill>
          </p:spPr>
          <p:txBody>
            <a:bodyPr wrap="square" tIns="91440" bIns="91440" rtlCol="0" anchor="t">
              <a:noAutofit/>
            </a:bodyPr>
            <a:lstStyle/>
            <a:p>
              <a:r>
                <a:rPr lang="en-US" sz="1600" dirty="0"/>
                <a:t>Non-English Language Requirements</a:t>
              </a:r>
            </a:p>
          </p:txBody>
        </p:sp>
        <p:sp>
          <p:nvSpPr>
            <p:cNvPr id="23" name="TextBox 22"/>
            <p:cNvSpPr txBox="1"/>
            <p:nvPr/>
          </p:nvSpPr>
          <p:spPr>
            <a:xfrm>
              <a:off x="528229" y="2688336"/>
              <a:ext cx="1280160" cy="67486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9"/>
                </a:rPr>
                <a:t>§ 25.473</a:t>
              </a:r>
              <a:endParaRPr lang="en-US" sz="1600" dirty="0">
                <a:solidFill>
                  <a:schemeClr val="tx2">
                    <a:lumMod val="75000"/>
                    <a:lumOff val="25000"/>
                  </a:schemeClr>
                </a:solidFill>
              </a:endParaRPr>
            </a:p>
          </p:txBody>
        </p:sp>
      </p:grpSp>
      <p:grpSp>
        <p:nvGrpSpPr>
          <p:cNvPr id="24" name="Group 23"/>
          <p:cNvGrpSpPr/>
          <p:nvPr/>
        </p:nvGrpSpPr>
        <p:grpSpPr>
          <a:xfrm>
            <a:off x="528228" y="4977001"/>
            <a:ext cx="4025483" cy="676656"/>
            <a:chOff x="528228" y="4773165"/>
            <a:chExt cx="4025483" cy="676656"/>
          </a:xfrm>
        </p:grpSpPr>
        <p:sp>
          <p:nvSpPr>
            <p:cNvPr id="25" name="TextBox 24"/>
            <p:cNvSpPr txBox="1"/>
            <p:nvPr/>
          </p:nvSpPr>
          <p:spPr>
            <a:xfrm>
              <a:off x="1810511" y="4773165"/>
              <a:ext cx="2743200" cy="676656"/>
            </a:xfrm>
            <a:prstGeom prst="rect">
              <a:avLst/>
            </a:prstGeom>
            <a:solidFill>
              <a:schemeClr val="tx2">
                <a:lumMod val="25000"/>
                <a:lumOff val="75000"/>
              </a:schemeClr>
            </a:solidFill>
          </p:spPr>
          <p:txBody>
            <a:bodyPr wrap="square" tIns="91440" bIns="91440" rtlCol="0" anchor="t">
              <a:noAutofit/>
            </a:bodyPr>
            <a:lstStyle/>
            <a:p>
              <a:r>
                <a:rPr lang="en-US" sz="1600" dirty="0"/>
                <a:t>Renewable and Green Energy Verification</a:t>
              </a:r>
            </a:p>
          </p:txBody>
        </p:sp>
        <p:sp>
          <p:nvSpPr>
            <p:cNvPr id="26" name="TextBox 25"/>
            <p:cNvSpPr txBox="1"/>
            <p:nvPr/>
          </p:nvSpPr>
          <p:spPr>
            <a:xfrm>
              <a:off x="528228" y="4773166"/>
              <a:ext cx="1280160" cy="676655"/>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10"/>
                </a:rPr>
                <a:t>§ 25.476</a:t>
              </a:r>
              <a:endParaRPr lang="en-US" sz="1600" dirty="0">
                <a:solidFill>
                  <a:schemeClr val="tx2">
                    <a:lumMod val="75000"/>
                    <a:lumOff val="25000"/>
                  </a:schemeClr>
                </a:solidFill>
              </a:endParaRPr>
            </a:p>
          </p:txBody>
        </p:sp>
      </p:grpSp>
      <p:grpSp>
        <p:nvGrpSpPr>
          <p:cNvPr id="27" name="Group 26"/>
          <p:cNvGrpSpPr/>
          <p:nvPr/>
        </p:nvGrpSpPr>
        <p:grpSpPr>
          <a:xfrm>
            <a:off x="528229" y="4035836"/>
            <a:ext cx="4025483" cy="923331"/>
            <a:chOff x="528229" y="3832000"/>
            <a:chExt cx="4025483" cy="923331"/>
          </a:xfrm>
        </p:grpSpPr>
        <p:sp>
          <p:nvSpPr>
            <p:cNvPr id="28" name="TextBox 27"/>
            <p:cNvSpPr txBox="1"/>
            <p:nvPr/>
          </p:nvSpPr>
          <p:spPr>
            <a:xfrm>
              <a:off x="1810512" y="3832000"/>
              <a:ext cx="2743200" cy="923331"/>
            </a:xfrm>
            <a:prstGeom prst="rect">
              <a:avLst/>
            </a:prstGeom>
            <a:solidFill>
              <a:schemeClr val="tx2">
                <a:lumMod val="10000"/>
                <a:lumOff val="90000"/>
              </a:schemeClr>
            </a:solidFill>
          </p:spPr>
          <p:txBody>
            <a:bodyPr wrap="square" tIns="91440" bIns="91440" rtlCol="0" anchor="t">
              <a:noAutofit/>
            </a:bodyPr>
            <a:lstStyle/>
            <a:p>
              <a:r>
                <a:rPr lang="en-US" sz="1600" dirty="0"/>
                <a:t>General REP Requirements and Information Disclosures to Customers</a:t>
              </a:r>
            </a:p>
          </p:txBody>
        </p:sp>
        <p:sp>
          <p:nvSpPr>
            <p:cNvPr id="29" name="TextBox 28"/>
            <p:cNvSpPr txBox="1"/>
            <p:nvPr/>
          </p:nvSpPr>
          <p:spPr>
            <a:xfrm>
              <a:off x="528229" y="3832001"/>
              <a:ext cx="1280160" cy="923330"/>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1"/>
                </a:rPr>
                <a:t>§ 25.475</a:t>
              </a:r>
              <a:endParaRPr lang="en-US" sz="1600" dirty="0">
                <a:solidFill>
                  <a:schemeClr val="tx2">
                    <a:lumMod val="75000"/>
                    <a:lumOff val="25000"/>
                  </a:schemeClr>
                </a:solidFill>
              </a:endParaRPr>
            </a:p>
          </p:txBody>
        </p:sp>
      </p:grpSp>
      <p:grpSp>
        <p:nvGrpSpPr>
          <p:cNvPr id="30" name="Group 29"/>
          <p:cNvGrpSpPr/>
          <p:nvPr/>
        </p:nvGrpSpPr>
        <p:grpSpPr>
          <a:xfrm>
            <a:off x="526105" y="5669705"/>
            <a:ext cx="4025417" cy="429768"/>
            <a:chOff x="526105" y="5465869"/>
            <a:chExt cx="4025417" cy="429768"/>
          </a:xfrm>
        </p:grpSpPr>
        <p:sp>
          <p:nvSpPr>
            <p:cNvPr id="31" name="TextBox 30"/>
            <p:cNvSpPr txBox="1"/>
            <p:nvPr/>
          </p:nvSpPr>
          <p:spPr>
            <a:xfrm>
              <a:off x="1808388" y="5465869"/>
              <a:ext cx="2743134" cy="429768"/>
            </a:xfrm>
            <a:prstGeom prst="rect">
              <a:avLst/>
            </a:prstGeom>
            <a:solidFill>
              <a:schemeClr val="tx2">
                <a:lumMod val="10000"/>
                <a:lumOff val="90000"/>
              </a:schemeClr>
            </a:solidFill>
          </p:spPr>
          <p:txBody>
            <a:bodyPr wrap="square" tIns="91440" bIns="91440" rtlCol="0" anchor="t">
              <a:noAutofit/>
            </a:bodyPr>
            <a:lstStyle/>
            <a:p>
              <a:r>
                <a:rPr lang="en-US" sz="1600" dirty="0"/>
                <a:t>Refusal of Electric Service</a:t>
              </a:r>
            </a:p>
          </p:txBody>
        </p:sp>
        <p:sp>
          <p:nvSpPr>
            <p:cNvPr id="32" name="TextBox 31"/>
            <p:cNvSpPr txBox="1"/>
            <p:nvPr/>
          </p:nvSpPr>
          <p:spPr>
            <a:xfrm>
              <a:off x="526105" y="5465870"/>
              <a:ext cx="1280160" cy="429767"/>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2"/>
                </a:rPr>
                <a:t>§ 25.477</a:t>
              </a:r>
              <a:endParaRPr lang="en-US" sz="1600" dirty="0">
                <a:solidFill>
                  <a:schemeClr val="tx2">
                    <a:lumMod val="75000"/>
                    <a:lumOff val="25000"/>
                  </a:schemeClr>
                </a:solidFill>
              </a:endParaRPr>
            </a:p>
          </p:txBody>
        </p:sp>
      </p:grpSp>
      <p:grpSp>
        <p:nvGrpSpPr>
          <p:cNvPr id="33" name="Group 32"/>
          <p:cNvGrpSpPr/>
          <p:nvPr/>
        </p:nvGrpSpPr>
        <p:grpSpPr>
          <a:xfrm>
            <a:off x="4581144" y="2892171"/>
            <a:ext cx="4023294" cy="674869"/>
            <a:chOff x="4581144" y="2688335"/>
            <a:chExt cx="4023294" cy="674869"/>
          </a:xfrm>
        </p:grpSpPr>
        <p:sp>
          <p:nvSpPr>
            <p:cNvPr id="34" name="TextBox 33"/>
            <p:cNvSpPr txBox="1"/>
            <p:nvPr/>
          </p:nvSpPr>
          <p:spPr>
            <a:xfrm>
              <a:off x="5861304" y="2688335"/>
              <a:ext cx="2743134" cy="674869"/>
            </a:xfrm>
            <a:prstGeom prst="rect">
              <a:avLst/>
            </a:prstGeom>
            <a:solidFill>
              <a:schemeClr val="tx2">
                <a:lumMod val="10000"/>
                <a:lumOff val="90000"/>
              </a:schemeClr>
            </a:solidFill>
          </p:spPr>
          <p:txBody>
            <a:bodyPr wrap="square" tIns="91440" bIns="91440" rtlCol="0" anchor="t">
              <a:noAutofit/>
            </a:bodyPr>
            <a:lstStyle/>
            <a:p>
              <a:r>
                <a:rPr lang="en-US" sz="1600" dirty="0"/>
                <a:t>Bill Payment and Adjustments</a:t>
              </a:r>
            </a:p>
          </p:txBody>
        </p:sp>
        <p:sp>
          <p:nvSpPr>
            <p:cNvPr id="35" name="TextBox 34"/>
            <p:cNvSpPr txBox="1"/>
            <p:nvPr/>
          </p:nvSpPr>
          <p:spPr>
            <a:xfrm>
              <a:off x="4581144" y="2688336"/>
              <a:ext cx="1280160" cy="67486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3"/>
                </a:rPr>
                <a:t>§ 25.480</a:t>
              </a:r>
              <a:endParaRPr lang="en-US" sz="1600" dirty="0">
                <a:solidFill>
                  <a:schemeClr val="tx2">
                    <a:lumMod val="75000"/>
                    <a:lumOff val="25000"/>
                  </a:schemeClr>
                </a:solidFill>
              </a:endParaRPr>
            </a:p>
          </p:txBody>
        </p:sp>
      </p:grpSp>
      <p:grpSp>
        <p:nvGrpSpPr>
          <p:cNvPr id="36" name="Group 35"/>
          <p:cNvGrpSpPr/>
          <p:nvPr/>
        </p:nvGrpSpPr>
        <p:grpSpPr>
          <a:xfrm>
            <a:off x="4578955" y="3584874"/>
            <a:ext cx="4025483" cy="430887"/>
            <a:chOff x="4578955" y="3381038"/>
            <a:chExt cx="4025483" cy="430887"/>
          </a:xfrm>
        </p:grpSpPr>
        <p:sp>
          <p:nvSpPr>
            <p:cNvPr id="37" name="TextBox 36"/>
            <p:cNvSpPr txBox="1"/>
            <p:nvPr/>
          </p:nvSpPr>
          <p:spPr>
            <a:xfrm>
              <a:off x="5861238" y="3381038"/>
              <a:ext cx="2743200" cy="430886"/>
            </a:xfrm>
            <a:prstGeom prst="rect">
              <a:avLst/>
            </a:prstGeom>
            <a:solidFill>
              <a:schemeClr val="tx2">
                <a:lumMod val="25000"/>
                <a:lumOff val="75000"/>
              </a:schemeClr>
            </a:solidFill>
          </p:spPr>
          <p:txBody>
            <a:bodyPr wrap="square" tIns="91440" bIns="91440" rtlCol="0" anchor="t">
              <a:noAutofit/>
            </a:bodyPr>
            <a:lstStyle/>
            <a:p>
              <a:r>
                <a:rPr lang="en-US" sz="1600" dirty="0"/>
                <a:t>Unauthorized Charges</a:t>
              </a:r>
            </a:p>
          </p:txBody>
        </p:sp>
        <p:sp>
          <p:nvSpPr>
            <p:cNvPr id="38" name="TextBox 37"/>
            <p:cNvSpPr txBox="1"/>
            <p:nvPr/>
          </p:nvSpPr>
          <p:spPr>
            <a:xfrm>
              <a:off x="4578955" y="3381038"/>
              <a:ext cx="1280160" cy="430887"/>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14"/>
                </a:rPr>
                <a:t>§ 25.481</a:t>
              </a:r>
              <a:endParaRPr lang="en-US" sz="1600" dirty="0">
                <a:solidFill>
                  <a:schemeClr val="tx2">
                    <a:lumMod val="75000"/>
                    <a:lumOff val="25000"/>
                  </a:schemeClr>
                </a:solidFill>
              </a:endParaRPr>
            </a:p>
          </p:txBody>
        </p:sp>
      </p:grpSp>
      <p:grpSp>
        <p:nvGrpSpPr>
          <p:cNvPr id="39" name="Group 38"/>
          <p:cNvGrpSpPr/>
          <p:nvPr/>
        </p:nvGrpSpPr>
        <p:grpSpPr>
          <a:xfrm>
            <a:off x="4576832" y="4035783"/>
            <a:ext cx="4025483" cy="923331"/>
            <a:chOff x="4576832" y="3831947"/>
            <a:chExt cx="4025483" cy="923331"/>
          </a:xfrm>
        </p:grpSpPr>
        <p:sp>
          <p:nvSpPr>
            <p:cNvPr id="40" name="TextBox 39"/>
            <p:cNvSpPr txBox="1"/>
            <p:nvPr/>
          </p:nvSpPr>
          <p:spPr>
            <a:xfrm>
              <a:off x="5859115" y="3831947"/>
              <a:ext cx="2743200" cy="923331"/>
            </a:xfrm>
            <a:prstGeom prst="rect">
              <a:avLst/>
            </a:prstGeom>
            <a:solidFill>
              <a:schemeClr val="tx2">
                <a:lumMod val="10000"/>
                <a:lumOff val="90000"/>
              </a:schemeClr>
            </a:solidFill>
          </p:spPr>
          <p:txBody>
            <a:bodyPr wrap="square" tIns="91440" bIns="91440" rtlCol="0" anchor="t">
              <a:noAutofit/>
            </a:bodyPr>
            <a:lstStyle/>
            <a:p>
              <a:r>
                <a:rPr lang="en-US" sz="1600" dirty="0"/>
                <a:t>Prompt Payment Act</a:t>
              </a:r>
            </a:p>
          </p:txBody>
        </p:sp>
        <p:sp>
          <p:nvSpPr>
            <p:cNvPr id="41" name="TextBox 40"/>
            <p:cNvSpPr txBox="1"/>
            <p:nvPr/>
          </p:nvSpPr>
          <p:spPr>
            <a:xfrm>
              <a:off x="4576832" y="3831948"/>
              <a:ext cx="1280160" cy="923330"/>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5"/>
                </a:rPr>
                <a:t>§ 25.482</a:t>
              </a:r>
              <a:endParaRPr lang="en-US" sz="1600" dirty="0">
                <a:solidFill>
                  <a:schemeClr val="tx2">
                    <a:lumMod val="75000"/>
                    <a:lumOff val="25000"/>
                  </a:schemeClr>
                </a:solidFill>
              </a:endParaRPr>
            </a:p>
          </p:txBody>
        </p:sp>
      </p:grpSp>
      <p:grpSp>
        <p:nvGrpSpPr>
          <p:cNvPr id="42" name="Group 41"/>
          <p:cNvGrpSpPr/>
          <p:nvPr/>
        </p:nvGrpSpPr>
        <p:grpSpPr>
          <a:xfrm>
            <a:off x="4581144" y="4980240"/>
            <a:ext cx="4019048" cy="676656"/>
            <a:chOff x="4581144" y="4776404"/>
            <a:chExt cx="4019048" cy="676656"/>
          </a:xfrm>
        </p:grpSpPr>
        <p:sp>
          <p:nvSpPr>
            <p:cNvPr id="43" name="TextBox 42"/>
            <p:cNvSpPr txBox="1"/>
            <p:nvPr/>
          </p:nvSpPr>
          <p:spPr>
            <a:xfrm>
              <a:off x="5856992" y="4776404"/>
              <a:ext cx="2743200" cy="676656"/>
            </a:xfrm>
            <a:prstGeom prst="rect">
              <a:avLst/>
            </a:prstGeom>
            <a:solidFill>
              <a:schemeClr val="tx2">
                <a:lumMod val="25000"/>
                <a:lumOff val="75000"/>
              </a:schemeClr>
            </a:solidFill>
          </p:spPr>
          <p:txBody>
            <a:bodyPr wrap="square" tIns="91440" bIns="91440" rtlCol="0" anchor="t">
              <a:noAutofit/>
            </a:bodyPr>
            <a:lstStyle/>
            <a:p>
              <a:r>
                <a:rPr lang="en-US" sz="1600" dirty="0"/>
                <a:t>Disconnection of Service</a:t>
              </a:r>
            </a:p>
          </p:txBody>
        </p:sp>
        <p:sp>
          <p:nvSpPr>
            <p:cNvPr id="44" name="TextBox 43"/>
            <p:cNvSpPr txBox="1"/>
            <p:nvPr/>
          </p:nvSpPr>
          <p:spPr>
            <a:xfrm>
              <a:off x="4581144" y="4776405"/>
              <a:ext cx="1280160" cy="676655"/>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16"/>
                </a:rPr>
                <a:t>§ 25.483</a:t>
              </a:r>
              <a:endParaRPr lang="en-US" sz="1600" dirty="0">
                <a:solidFill>
                  <a:schemeClr val="tx2">
                    <a:lumMod val="75000"/>
                    <a:lumOff val="25000"/>
                  </a:schemeClr>
                </a:solidFill>
              </a:endParaRPr>
            </a:p>
          </p:txBody>
        </p:sp>
      </p:grpSp>
      <p:grpSp>
        <p:nvGrpSpPr>
          <p:cNvPr id="45" name="Group 44"/>
          <p:cNvGrpSpPr/>
          <p:nvPr/>
        </p:nvGrpSpPr>
        <p:grpSpPr>
          <a:xfrm>
            <a:off x="4578955" y="5669705"/>
            <a:ext cx="4025417" cy="429768"/>
            <a:chOff x="4578955" y="5465869"/>
            <a:chExt cx="4025417" cy="429768"/>
          </a:xfrm>
        </p:grpSpPr>
        <p:sp>
          <p:nvSpPr>
            <p:cNvPr id="46" name="TextBox 45"/>
            <p:cNvSpPr txBox="1"/>
            <p:nvPr/>
          </p:nvSpPr>
          <p:spPr>
            <a:xfrm>
              <a:off x="5861238" y="5465869"/>
              <a:ext cx="2743134" cy="429768"/>
            </a:xfrm>
            <a:prstGeom prst="rect">
              <a:avLst/>
            </a:prstGeom>
            <a:solidFill>
              <a:schemeClr val="tx2">
                <a:lumMod val="10000"/>
                <a:lumOff val="90000"/>
              </a:schemeClr>
            </a:solidFill>
          </p:spPr>
          <p:txBody>
            <a:bodyPr wrap="square" tIns="91440" bIns="91440" rtlCol="0" anchor="t">
              <a:noAutofit/>
            </a:bodyPr>
            <a:lstStyle/>
            <a:p>
              <a:r>
                <a:rPr lang="en-US" sz="1600" dirty="0"/>
                <a:t>Electric No-Call List</a:t>
              </a:r>
            </a:p>
          </p:txBody>
        </p:sp>
        <p:sp>
          <p:nvSpPr>
            <p:cNvPr id="47" name="TextBox 46"/>
            <p:cNvSpPr txBox="1"/>
            <p:nvPr/>
          </p:nvSpPr>
          <p:spPr>
            <a:xfrm>
              <a:off x="4578955" y="5465870"/>
              <a:ext cx="1280160" cy="429767"/>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7"/>
                </a:rPr>
                <a:t>§ 25.484</a:t>
              </a:r>
              <a:endParaRPr lang="en-US" sz="1600" dirty="0">
                <a:solidFill>
                  <a:schemeClr val="tx2">
                    <a:lumMod val="75000"/>
                    <a:lumOff val="25000"/>
                  </a:schemeClr>
                </a:solidFill>
              </a:endParaRPr>
            </a:p>
          </p:txBody>
        </p:sp>
      </p:grpSp>
      <p:cxnSp>
        <p:nvCxnSpPr>
          <p:cNvPr id="48" name="Straight Connector 47"/>
          <p:cNvCxnSpPr/>
          <p:nvPr/>
        </p:nvCxnSpPr>
        <p:spPr>
          <a:xfrm flipV="1">
            <a:off x="1806265" y="1499236"/>
            <a:ext cx="0" cy="4648200"/>
          </a:xfrm>
          <a:prstGeom prst="line">
            <a:avLst/>
          </a:prstGeom>
          <a:ln w="19050">
            <a:solidFill>
              <a:srgbClr val="5B677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845830" y="1499236"/>
            <a:ext cx="0" cy="4648200"/>
          </a:xfrm>
          <a:prstGeom prst="line">
            <a:avLst/>
          </a:prstGeom>
          <a:ln w="19050">
            <a:solidFill>
              <a:srgbClr val="5B677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449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5"/>
                                        </p:tgtEl>
                                        <p:attrNameLst>
                                          <p:attrName>style.opacity</p:attrName>
                                        </p:attrNameLst>
                                      </p:cBhvr>
                                      <p:to>
                                        <p:strVal val="0.15"/>
                                      </p:to>
                                    </p:set>
                                    <p:animEffect filter="image" prLst="opacity: 0.15">
                                      <p:cBhvr rctx="IE">
                                        <p:cTn id="7" dur="indefinite"/>
                                        <p:tgtEl>
                                          <p:spTgt spid="45"/>
                                        </p:tgtEl>
                                      </p:cBhvr>
                                    </p:animEffect>
                                  </p:childTnLst>
                                </p:cTn>
                              </p:par>
                              <p:par>
                                <p:cTn id="8" presetID="9" presetClass="emph" presetSubtype="0" nodeType="withEffect">
                                  <p:stCondLst>
                                    <p:cond delay="0"/>
                                  </p:stCondLst>
                                  <p:childTnLst>
                                    <p:set>
                                      <p:cBhvr rctx="PPT">
                                        <p:cTn id="9" dur="indefinite"/>
                                        <p:tgtEl>
                                          <p:spTgt spid="39"/>
                                        </p:tgtEl>
                                        <p:attrNameLst>
                                          <p:attrName>style.opacity</p:attrName>
                                        </p:attrNameLst>
                                      </p:cBhvr>
                                      <p:to>
                                        <p:strVal val="0.15"/>
                                      </p:to>
                                    </p:set>
                                    <p:animEffect filter="image" prLst="opacity: 0.15">
                                      <p:cBhvr rctx="IE">
                                        <p:cTn id="10" dur="indefinite"/>
                                        <p:tgtEl>
                                          <p:spTgt spid="39"/>
                                        </p:tgtEl>
                                      </p:cBhvr>
                                    </p:animEffect>
                                  </p:childTnLst>
                                </p:cTn>
                              </p:par>
                              <p:par>
                                <p:cTn id="11" presetID="9" presetClass="emph" presetSubtype="0" nodeType="withEffect">
                                  <p:stCondLst>
                                    <p:cond delay="0"/>
                                  </p:stCondLst>
                                  <p:childTnLst>
                                    <p:set>
                                      <p:cBhvr rctx="PPT">
                                        <p:cTn id="12" dur="indefinite"/>
                                        <p:tgtEl>
                                          <p:spTgt spid="36"/>
                                        </p:tgtEl>
                                        <p:attrNameLst>
                                          <p:attrName>style.opacity</p:attrName>
                                        </p:attrNameLst>
                                      </p:cBhvr>
                                      <p:to>
                                        <p:strVal val="0.15"/>
                                      </p:to>
                                    </p:set>
                                    <p:animEffect filter="image" prLst="opacity: 0.15">
                                      <p:cBhvr rctx="IE">
                                        <p:cTn id="13" dur="indefinite"/>
                                        <p:tgtEl>
                                          <p:spTgt spid="36"/>
                                        </p:tgtEl>
                                      </p:cBhvr>
                                    </p:animEffect>
                                  </p:childTnLst>
                                </p:cTn>
                              </p:par>
                              <p:par>
                                <p:cTn id="14" presetID="9" presetClass="emph" presetSubtype="0" nodeType="withEffect">
                                  <p:stCondLst>
                                    <p:cond delay="0"/>
                                  </p:stCondLst>
                                  <p:childTnLst>
                                    <p:set>
                                      <p:cBhvr rctx="PPT">
                                        <p:cTn id="15" dur="indefinite"/>
                                        <p:tgtEl>
                                          <p:spTgt spid="5"/>
                                        </p:tgtEl>
                                        <p:attrNameLst>
                                          <p:attrName>style.opacity</p:attrName>
                                        </p:attrNameLst>
                                      </p:cBhvr>
                                      <p:to>
                                        <p:strVal val="0.15"/>
                                      </p:to>
                                    </p:set>
                                    <p:animEffect filter="image" prLst="opacity: 0.15">
                                      <p:cBhvr rctx="IE">
                                        <p:cTn id="16" dur="indefinite"/>
                                        <p:tgtEl>
                                          <p:spTgt spid="5"/>
                                        </p:tgtEl>
                                      </p:cBhvr>
                                    </p:animEffect>
                                  </p:childTnLst>
                                </p:cTn>
                              </p:par>
                              <p:par>
                                <p:cTn id="17" presetID="9" presetClass="emph" presetSubtype="0" nodeType="withEffect">
                                  <p:stCondLst>
                                    <p:cond delay="0"/>
                                  </p:stCondLst>
                                  <p:childTnLst>
                                    <p:set>
                                      <p:cBhvr rctx="PPT">
                                        <p:cTn id="18" dur="indefinite"/>
                                        <p:tgtEl>
                                          <p:spTgt spid="21"/>
                                        </p:tgtEl>
                                        <p:attrNameLst>
                                          <p:attrName>style.opacity</p:attrName>
                                        </p:attrNameLst>
                                      </p:cBhvr>
                                      <p:to>
                                        <p:strVal val="0.15"/>
                                      </p:to>
                                    </p:set>
                                    <p:animEffect filter="image" prLst="opacity: 0.15">
                                      <p:cBhvr rctx="IE">
                                        <p:cTn id="19" dur="indefinite"/>
                                        <p:tgtEl>
                                          <p:spTgt spid="21"/>
                                        </p:tgtEl>
                                      </p:cBhvr>
                                    </p:animEffect>
                                  </p:childTnLst>
                                </p:cTn>
                              </p:par>
                              <p:par>
                                <p:cTn id="20" presetID="9" presetClass="emph" presetSubtype="0" nodeType="withEffect">
                                  <p:stCondLst>
                                    <p:cond delay="0"/>
                                  </p:stCondLst>
                                  <p:childTnLst>
                                    <p:set>
                                      <p:cBhvr rctx="PPT">
                                        <p:cTn id="21" dur="indefinite"/>
                                        <p:tgtEl>
                                          <p:spTgt spid="24"/>
                                        </p:tgtEl>
                                        <p:attrNameLst>
                                          <p:attrName>style.opacity</p:attrName>
                                        </p:attrNameLst>
                                      </p:cBhvr>
                                      <p:to>
                                        <p:strVal val="0.15"/>
                                      </p:to>
                                    </p:set>
                                    <p:animEffect filter="image" prLst="opacity: 0.15">
                                      <p:cBhvr rctx="IE">
                                        <p:cTn id="22" dur="indefinite"/>
                                        <p:tgtEl>
                                          <p:spTgt spid="24"/>
                                        </p:tgtEl>
                                      </p:cBhvr>
                                    </p:animEffect>
                                  </p:childTnLst>
                                </p:cTn>
                              </p:par>
                              <p:par>
                                <p:cTn id="23" presetID="9" presetClass="emph" presetSubtype="0" nodeType="withEffect">
                                  <p:stCondLst>
                                    <p:cond delay="0"/>
                                  </p:stCondLst>
                                  <p:childTnLst>
                                    <p:set>
                                      <p:cBhvr rctx="PPT">
                                        <p:cTn id="24" dur="indefinite"/>
                                        <p:tgtEl>
                                          <p:spTgt spid="30"/>
                                        </p:tgtEl>
                                        <p:attrNameLst>
                                          <p:attrName>style.opacity</p:attrName>
                                        </p:attrNameLst>
                                      </p:cBhvr>
                                      <p:to>
                                        <p:strVal val="0.15"/>
                                      </p:to>
                                    </p:set>
                                    <p:animEffect filter="image" prLst="opacity: 0.15">
                                      <p:cBhvr rctx="IE">
                                        <p:cTn id="25" dur="indefinite"/>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PUCT Substantive Rules</a:t>
            </a:r>
            <a:endParaRPr lang="en-US" dirty="0"/>
          </a:p>
        </p:txBody>
      </p:sp>
      <p:grpSp>
        <p:nvGrpSpPr>
          <p:cNvPr id="5" name="Group 4"/>
          <p:cNvGrpSpPr/>
          <p:nvPr/>
        </p:nvGrpSpPr>
        <p:grpSpPr>
          <a:xfrm>
            <a:off x="530351" y="2192208"/>
            <a:ext cx="4023361" cy="923544"/>
            <a:chOff x="530351" y="1993392"/>
            <a:chExt cx="4023361" cy="923544"/>
          </a:xfrm>
        </p:grpSpPr>
        <p:sp>
          <p:nvSpPr>
            <p:cNvPr id="6" name="TextBox 5"/>
            <p:cNvSpPr txBox="1"/>
            <p:nvPr/>
          </p:nvSpPr>
          <p:spPr>
            <a:xfrm>
              <a:off x="1808388" y="1993392"/>
              <a:ext cx="2745324" cy="923544"/>
            </a:xfrm>
            <a:prstGeom prst="rect">
              <a:avLst/>
            </a:prstGeom>
            <a:solidFill>
              <a:schemeClr val="tx2">
                <a:lumMod val="25000"/>
                <a:lumOff val="75000"/>
              </a:schemeClr>
            </a:solidFill>
          </p:spPr>
          <p:txBody>
            <a:bodyPr wrap="square" tIns="91440" bIns="91440" rtlCol="0" anchor="t">
              <a:noAutofit/>
            </a:bodyPr>
            <a:lstStyle/>
            <a:p>
              <a:r>
                <a:rPr lang="en-US" sz="1600" dirty="0"/>
                <a:t>Obligations Related to Move-In Transactions</a:t>
              </a:r>
            </a:p>
          </p:txBody>
        </p:sp>
        <p:sp>
          <p:nvSpPr>
            <p:cNvPr id="7" name="TextBox 6"/>
            <p:cNvSpPr txBox="1"/>
            <p:nvPr/>
          </p:nvSpPr>
          <p:spPr>
            <a:xfrm>
              <a:off x="530351" y="1993392"/>
              <a:ext cx="1278037" cy="923544"/>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4"/>
                </a:rPr>
                <a:t>§ 25.487</a:t>
              </a:r>
              <a:endParaRPr lang="en-US" sz="1600" dirty="0">
                <a:solidFill>
                  <a:schemeClr val="tx2">
                    <a:lumMod val="75000"/>
                    <a:lumOff val="25000"/>
                  </a:schemeClr>
                </a:solidFill>
              </a:endParaRPr>
            </a:p>
          </p:txBody>
        </p:sp>
      </p:grpSp>
      <p:grpSp>
        <p:nvGrpSpPr>
          <p:cNvPr id="8" name="Group 7"/>
          <p:cNvGrpSpPr/>
          <p:nvPr/>
        </p:nvGrpSpPr>
        <p:grpSpPr>
          <a:xfrm>
            <a:off x="528231" y="1494216"/>
            <a:ext cx="4025481" cy="677108"/>
            <a:chOff x="528231" y="1295400"/>
            <a:chExt cx="4025481" cy="677108"/>
          </a:xfrm>
        </p:grpSpPr>
        <p:sp>
          <p:nvSpPr>
            <p:cNvPr id="9" name="TextBox 8"/>
            <p:cNvSpPr txBox="1"/>
            <p:nvPr/>
          </p:nvSpPr>
          <p:spPr>
            <a:xfrm>
              <a:off x="1810512" y="1295400"/>
              <a:ext cx="2743200" cy="677108"/>
            </a:xfrm>
            <a:prstGeom prst="rect">
              <a:avLst/>
            </a:prstGeom>
            <a:solidFill>
              <a:schemeClr val="tx2">
                <a:lumMod val="10000"/>
                <a:lumOff val="90000"/>
              </a:schemeClr>
            </a:solidFill>
          </p:spPr>
          <p:txBody>
            <a:bodyPr wrap="square" tIns="91440" bIns="91440" rtlCol="0" anchor="t">
              <a:noAutofit/>
            </a:bodyPr>
            <a:lstStyle/>
            <a:p>
              <a:r>
                <a:rPr lang="en-US" sz="1600" dirty="0"/>
                <a:t>Customer Access and Complaint Handling</a:t>
              </a:r>
            </a:p>
          </p:txBody>
        </p:sp>
        <p:sp>
          <p:nvSpPr>
            <p:cNvPr id="10" name="TextBox 9"/>
            <p:cNvSpPr txBox="1"/>
            <p:nvPr/>
          </p:nvSpPr>
          <p:spPr>
            <a:xfrm>
              <a:off x="528231" y="1295400"/>
              <a:ext cx="1280160" cy="67710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5"/>
                </a:rPr>
                <a:t>§ 25.485</a:t>
              </a:r>
              <a:endParaRPr lang="en-US" sz="1600" dirty="0">
                <a:solidFill>
                  <a:schemeClr val="tx2">
                    <a:lumMod val="75000"/>
                    <a:lumOff val="25000"/>
                  </a:schemeClr>
                </a:solidFill>
              </a:endParaRPr>
            </a:p>
          </p:txBody>
        </p:sp>
      </p:grpSp>
      <p:sp>
        <p:nvSpPr>
          <p:cNvPr id="11" name="TextBox 10"/>
          <p:cNvSpPr txBox="1"/>
          <p:nvPr/>
        </p:nvSpPr>
        <p:spPr>
          <a:xfrm>
            <a:off x="528228" y="966261"/>
            <a:ext cx="8076208" cy="492443"/>
          </a:xfrm>
          <a:prstGeom prst="rect">
            <a:avLst/>
          </a:prstGeom>
          <a:solidFill>
            <a:schemeClr val="tx2">
              <a:lumMod val="75000"/>
              <a:lumOff val="25000"/>
            </a:schemeClr>
          </a:solidFill>
        </p:spPr>
        <p:txBody>
          <a:bodyPr wrap="square" tIns="91440" bIns="91440" rtlCol="0">
            <a:spAutoFit/>
          </a:bodyPr>
          <a:lstStyle/>
          <a:p>
            <a:pPr algn="ctr"/>
            <a:r>
              <a:rPr lang="en-US" sz="2000" b="1" dirty="0">
                <a:solidFill>
                  <a:schemeClr val="bg1"/>
                </a:solidFill>
              </a:rPr>
              <a:t>Customer Protection Rules (Part </a:t>
            </a:r>
            <a:r>
              <a:rPr lang="en-US" sz="2000" b="1" dirty="0" smtClean="0">
                <a:solidFill>
                  <a:schemeClr val="bg1"/>
                </a:solidFill>
              </a:rPr>
              <a:t>2)</a:t>
            </a:r>
            <a:endParaRPr lang="en-US" sz="2000" b="1" dirty="0">
              <a:solidFill>
                <a:schemeClr val="bg1"/>
              </a:solidFill>
            </a:endParaRPr>
          </a:p>
        </p:txBody>
      </p:sp>
      <p:grpSp>
        <p:nvGrpSpPr>
          <p:cNvPr id="12" name="Group 11"/>
          <p:cNvGrpSpPr/>
          <p:nvPr/>
        </p:nvGrpSpPr>
        <p:grpSpPr>
          <a:xfrm>
            <a:off x="4583265" y="1494216"/>
            <a:ext cx="4021239" cy="677108"/>
            <a:chOff x="4583265" y="1295400"/>
            <a:chExt cx="4021239" cy="677108"/>
          </a:xfrm>
        </p:grpSpPr>
        <p:sp>
          <p:nvSpPr>
            <p:cNvPr id="13" name="TextBox 12"/>
            <p:cNvSpPr txBox="1"/>
            <p:nvPr/>
          </p:nvSpPr>
          <p:spPr>
            <a:xfrm>
              <a:off x="5861304" y="1295400"/>
              <a:ext cx="2743200" cy="677108"/>
            </a:xfrm>
            <a:prstGeom prst="rect">
              <a:avLst/>
            </a:prstGeom>
            <a:solidFill>
              <a:schemeClr val="tx2">
                <a:lumMod val="10000"/>
                <a:lumOff val="90000"/>
              </a:schemeClr>
            </a:solidFill>
          </p:spPr>
          <p:txBody>
            <a:bodyPr wrap="square" tIns="91440" bIns="91440" rtlCol="0" anchor="t">
              <a:noAutofit/>
            </a:bodyPr>
            <a:lstStyle/>
            <a:p>
              <a:r>
                <a:rPr lang="en-US" sz="1600" dirty="0"/>
                <a:t>Non-Compliance with Rules or Orders</a:t>
              </a:r>
            </a:p>
          </p:txBody>
        </p:sp>
        <p:sp>
          <p:nvSpPr>
            <p:cNvPr id="14" name="TextBox 13"/>
            <p:cNvSpPr txBox="1"/>
            <p:nvPr/>
          </p:nvSpPr>
          <p:spPr>
            <a:xfrm>
              <a:off x="4583265" y="1295400"/>
              <a:ext cx="1280160" cy="67710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6"/>
                </a:rPr>
                <a:t>§ 25.492</a:t>
              </a:r>
              <a:endParaRPr lang="en-US" sz="1600" dirty="0">
                <a:solidFill>
                  <a:schemeClr val="tx2">
                    <a:lumMod val="75000"/>
                    <a:lumOff val="25000"/>
                  </a:schemeClr>
                </a:solidFill>
              </a:endParaRPr>
            </a:p>
          </p:txBody>
        </p:sp>
      </p:grpSp>
      <p:grpSp>
        <p:nvGrpSpPr>
          <p:cNvPr id="15" name="Group 14"/>
          <p:cNvGrpSpPr/>
          <p:nvPr/>
        </p:nvGrpSpPr>
        <p:grpSpPr>
          <a:xfrm>
            <a:off x="4583265" y="2192207"/>
            <a:ext cx="4021239" cy="923545"/>
            <a:chOff x="4583265" y="1993391"/>
            <a:chExt cx="4021239" cy="923545"/>
          </a:xfrm>
        </p:grpSpPr>
        <p:sp>
          <p:nvSpPr>
            <p:cNvPr id="16" name="TextBox 15"/>
            <p:cNvSpPr txBox="1"/>
            <p:nvPr/>
          </p:nvSpPr>
          <p:spPr>
            <a:xfrm>
              <a:off x="5861304" y="1993392"/>
              <a:ext cx="2743200" cy="923544"/>
            </a:xfrm>
            <a:prstGeom prst="rect">
              <a:avLst/>
            </a:prstGeom>
            <a:solidFill>
              <a:schemeClr val="tx2">
                <a:lumMod val="25000"/>
                <a:lumOff val="75000"/>
              </a:schemeClr>
            </a:solidFill>
          </p:spPr>
          <p:txBody>
            <a:bodyPr wrap="square" tIns="91440" bIns="91440" rtlCol="0" anchor="t">
              <a:noAutofit/>
            </a:bodyPr>
            <a:lstStyle/>
            <a:p>
              <a:r>
                <a:rPr lang="en-US" sz="1600" dirty="0"/>
                <a:t>Acquisition and Transfer of Customers from one REP to Another</a:t>
              </a:r>
            </a:p>
          </p:txBody>
        </p:sp>
        <p:sp>
          <p:nvSpPr>
            <p:cNvPr id="17" name="TextBox 16"/>
            <p:cNvSpPr txBox="1"/>
            <p:nvPr/>
          </p:nvSpPr>
          <p:spPr>
            <a:xfrm>
              <a:off x="4583265" y="1993391"/>
              <a:ext cx="1280160" cy="923544"/>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7"/>
                </a:rPr>
                <a:t>§ 25.493</a:t>
              </a:r>
              <a:endParaRPr lang="en-US" sz="1600" dirty="0">
                <a:solidFill>
                  <a:schemeClr val="tx2">
                    <a:lumMod val="75000"/>
                    <a:lumOff val="25000"/>
                  </a:schemeClr>
                </a:solidFill>
              </a:endParaRPr>
            </a:p>
          </p:txBody>
        </p:sp>
      </p:grpSp>
      <p:grpSp>
        <p:nvGrpSpPr>
          <p:cNvPr id="18" name="Group 17"/>
          <p:cNvGrpSpPr/>
          <p:nvPr/>
        </p:nvGrpSpPr>
        <p:grpSpPr>
          <a:xfrm>
            <a:off x="528229" y="3828984"/>
            <a:ext cx="4025483" cy="923544"/>
            <a:chOff x="528229" y="3383279"/>
            <a:chExt cx="4025483" cy="923544"/>
          </a:xfrm>
        </p:grpSpPr>
        <p:sp>
          <p:nvSpPr>
            <p:cNvPr id="19" name="TextBox 18"/>
            <p:cNvSpPr txBox="1"/>
            <p:nvPr/>
          </p:nvSpPr>
          <p:spPr>
            <a:xfrm>
              <a:off x="1810512" y="3383279"/>
              <a:ext cx="2743200" cy="923544"/>
            </a:xfrm>
            <a:prstGeom prst="rect">
              <a:avLst/>
            </a:prstGeom>
            <a:solidFill>
              <a:schemeClr val="tx2">
                <a:lumMod val="25000"/>
                <a:lumOff val="75000"/>
              </a:schemeClr>
            </a:solidFill>
          </p:spPr>
          <p:txBody>
            <a:bodyPr wrap="square" tIns="91440" bIns="91440" rtlCol="0" anchor="t">
              <a:noAutofit/>
            </a:bodyPr>
            <a:lstStyle/>
            <a:p>
              <a:r>
                <a:rPr lang="en-US" sz="1600" dirty="0"/>
                <a:t>Treatment of Premises with No Retail Electric Provider of Record</a:t>
              </a:r>
            </a:p>
          </p:txBody>
        </p:sp>
        <p:sp>
          <p:nvSpPr>
            <p:cNvPr id="20" name="TextBox 19"/>
            <p:cNvSpPr txBox="1"/>
            <p:nvPr/>
          </p:nvSpPr>
          <p:spPr>
            <a:xfrm>
              <a:off x="528229" y="3383279"/>
              <a:ext cx="1280160" cy="923544"/>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8"/>
                </a:rPr>
                <a:t>§ 25.489</a:t>
              </a:r>
              <a:endParaRPr lang="en-US" sz="1600" dirty="0">
                <a:solidFill>
                  <a:schemeClr val="tx2">
                    <a:lumMod val="75000"/>
                    <a:lumOff val="25000"/>
                  </a:schemeClr>
                </a:solidFill>
              </a:endParaRPr>
            </a:p>
          </p:txBody>
        </p:sp>
      </p:grpSp>
      <p:grpSp>
        <p:nvGrpSpPr>
          <p:cNvPr id="21" name="Group 20"/>
          <p:cNvGrpSpPr/>
          <p:nvPr/>
        </p:nvGrpSpPr>
        <p:grpSpPr>
          <a:xfrm>
            <a:off x="530352" y="3134040"/>
            <a:ext cx="4025417" cy="674869"/>
            <a:chOff x="528229" y="2688335"/>
            <a:chExt cx="4025417" cy="674869"/>
          </a:xfrm>
        </p:grpSpPr>
        <p:sp>
          <p:nvSpPr>
            <p:cNvPr id="22" name="TextBox 21"/>
            <p:cNvSpPr txBox="1"/>
            <p:nvPr/>
          </p:nvSpPr>
          <p:spPr>
            <a:xfrm>
              <a:off x="1810512" y="2688335"/>
              <a:ext cx="2743134" cy="674869"/>
            </a:xfrm>
            <a:prstGeom prst="rect">
              <a:avLst/>
            </a:prstGeom>
            <a:solidFill>
              <a:schemeClr val="tx2">
                <a:lumMod val="10000"/>
                <a:lumOff val="90000"/>
              </a:schemeClr>
            </a:solidFill>
          </p:spPr>
          <p:txBody>
            <a:bodyPr wrap="square" tIns="91440" bIns="91440" rtlCol="0" anchor="t">
              <a:noAutofit/>
            </a:bodyPr>
            <a:lstStyle/>
            <a:p>
              <a:r>
                <a:rPr lang="en-US" sz="1600" dirty="0"/>
                <a:t>Procedures for a Premise with No Service Agreement</a:t>
              </a:r>
            </a:p>
          </p:txBody>
        </p:sp>
        <p:sp>
          <p:nvSpPr>
            <p:cNvPr id="23" name="TextBox 22"/>
            <p:cNvSpPr txBox="1"/>
            <p:nvPr/>
          </p:nvSpPr>
          <p:spPr>
            <a:xfrm>
              <a:off x="528229" y="2688336"/>
              <a:ext cx="1280160" cy="67486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9"/>
                </a:rPr>
                <a:t>§ 25.488</a:t>
              </a:r>
              <a:endParaRPr lang="en-US" sz="1600" dirty="0">
                <a:solidFill>
                  <a:schemeClr val="tx2">
                    <a:lumMod val="75000"/>
                    <a:lumOff val="25000"/>
                  </a:schemeClr>
                </a:solidFill>
              </a:endParaRPr>
            </a:p>
          </p:txBody>
        </p:sp>
      </p:grpSp>
      <p:grpSp>
        <p:nvGrpSpPr>
          <p:cNvPr id="24" name="Group 23"/>
          <p:cNvGrpSpPr/>
          <p:nvPr/>
        </p:nvGrpSpPr>
        <p:grpSpPr>
          <a:xfrm>
            <a:off x="528228" y="5465760"/>
            <a:ext cx="4025483" cy="923544"/>
            <a:chOff x="528228" y="4773165"/>
            <a:chExt cx="4025483" cy="923544"/>
          </a:xfrm>
        </p:grpSpPr>
        <p:sp>
          <p:nvSpPr>
            <p:cNvPr id="25" name="TextBox 24"/>
            <p:cNvSpPr txBox="1"/>
            <p:nvPr/>
          </p:nvSpPr>
          <p:spPr>
            <a:xfrm>
              <a:off x="1810511" y="4773165"/>
              <a:ext cx="2743200" cy="923544"/>
            </a:xfrm>
            <a:prstGeom prst="rect">
              <a:avLst/>
            </a:prstGeom>
            <a:solidFill>
              <a:schemeClr val="tx2">
                <a:lumMod val="25000"/>
                <a:lumOff val="75000"/>
              </a:schemeClr>
            </a:solidFill>
          </p:spPr>
          <p:txBody>
            <a:bodyPr wrap="square" tIns="91440" bIns="91440" rtlCol="0" anchor="t">
              <a:noAutofit/>
            </a:bodyPr>
            <a:lstStyle/>
            <a:p>
              <a:r>
                <a:rPr lang="en-US" sz="1600" dirty="0"/>
                <a:t>Record Retention and Reporting Requirements</a:t>
              </a:r>
            </a:p>
          </p:txBody>
        </p:sp>
        <p:sp>
          <p:nvSpPr>
            <p:cNvPr id="26" name="TextBox 25"/>
            <p:cNvSpPr txBox="1"/>
            <p:nvPr/>
          </p:nvSpPr>
          <p:spPr>
            <a:xfrm>
              <a:off x="528228" y="4773166"/>
              <a:ext cx="1280160" cy="923543"/>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10"/>
                </a:rPr>
                <a:t>§ 25.491</a:t>
              </a:r>
              <a:endParaRPr lang="en-US" sz="1600" dirty="0">
                <a:solidFill>
                  <a:schemeClr val="tx2">
                    <a:lumMod val="75000"/>
                    <a:lumOff val="25000"/>
                  </a:schemeClr>
                </a:solidFill>
              </a:endParaRPr>
            </a:p>
          </p:txBody>
        </p:sp>
      </p:grpSp>
      <p:grpSp>
        <p:nvGrpSpPr>
          <p:cNvPr id="27" name="Group 26"/>
          <p:cNvGrpSpPr/>
          <p:nvPr/>
        </p:nvGrpSpPr>
        <p:grpSpPr>
          <a:xfrm>
            <a:off x="528229" y="4770816"/>
            <a:ext cx="4025483" cy="676656"/>
            <a:chOff x="528229" y="3832000"/>
            <a:chExt cx="4025483" cy="676656"/>
          </a:xfrm>
        </p:grpSpPr>
        <p:sp>
          <p:nvSpPr>
            <p:cNvPr id="28" name="TextBox 27"/>
            <p:cNvSpPr txBox="1"/>
            <p:nvPr/>
          </p:nvSpPr>
          <p:spPr>
            <a:xfrm>
              <a:off x="1810512" y="3832000"/>
              <a:ext cx="2743200" cy="676656"/>
            </a:xfrm>
            <a:prstGeom prst="rect">
              <a:avLst/>
            </a:prstGeom>
            <a:solidFill>
              <a:schemeClr val="tx2">
                <a:lumMod val="10000"/>
                <a:lumOff val="90000"/>
              </a:schemeClr>
            </a:solidFill>
          </p:spPr>
          <p:txBody>
            <a:bodyPr wrap="square" tIns="91440" bIns="91440" rtlCol="0" anchor="t">
              <a:noAutofit/>
            </a:bodyPr>
            <a:lstStyle/>
            <a:p>
              <a:r>
                <a:rPr lang="en-US" sz="1600" dirty="0"/>
                <a:t>Moratorium on Disconnect on Move-Out</a:t>
              </a:r>
            </a:p>
          </p:txBody>
        </p:sp>
        <p:sp>
          <p:nvSpPr>
            <p:cNvPr id="29" name="TextBox 28"/>
            <p:cNvSpPr txBox="1"/>
            <p:nvPr/>
          </p:nvSpPr>
          <p:spPr>
            <a:xfrm>
              <a:off x="528229" y="3832001"/>
              <a:ext cx="1280160" cy="676655"/>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1"/>
                </a:rPr>
                <a:t>§ 25.490</a:t>
              </a:r>
              <a:endParaRPr lang="en-US" sz="1600" dirty="0">
                <a:solidFill>
                  <a:schemeClr val="tx2">
                    <a:lumMod val="75000"/>
                    <a:lumOff val="25000"/>
                  </a:schemeClr>
                </a:solidFill>
              </a:endParaRPr>
            </a:p>
          </p:txBody>
        </p:sp>
      </p:grpSp>
      <p:grpSp>
        <p:nvGrpSpPr>
          <p:cNvPr id="30" name="Group 29"/>
          <p:cNvGrpSpPr/>
          <p:nvPr/>
        </p:nvGrpSpPr>
        <p:grpSpPr>
          <a:xfrm>
            <a:off x="4581144" y="3134040"/>
            <a:ext cx="4023294" cy="674869"/>
            <a:chOff x="4581144" y="2688335"/>
            <a:chExt cx="4023294" cy="674869"/>
          </a:xfrm>
        </p:grpSpPr>
        <p:sp>
          <p:nvSpPr>
            <p:cNvPr id="31" name="TextBox 30"/>
            <p:cNvSpPr txBox="1"/>
            <p:nvPr/>
          </p:nvSpPr>
          <p:spPr>
            <a:xfrm>
              <a:off x="5861304" y="2688335"/>
              <a:ext cx="2743134" cy="674869"/>
            </a:xfrm>
            <a:prstGeom prst="rect">
              <a:avLst/>
            </a:prstGeom>
            <a:solidFill>
              <a:schemeClr val="tx2">
                <a:lumMod val="10000"/>
                <a:lumOff val="90000"/>
              </a:schemeClr>
            </a:solidFill>
          </p:spPr>
          <p:txBody>
            <a:bodyPr wrap="square" tIns="91440" bIns="91440" rtlCol="0" anchor="t">
              <a:noAutofit/>
            </a:bodyPr>
            <a:lstStyle/>
            <a:p>
              <a:r>
                <a:rPr lang="en-US" sz="1600" dirty="0"/>
                <a:t>Unauthorized Change of REP</a:t>
              </a:r>
            </a:p>
          </p:txBody>
        </p:sp>
        <p:sp>
          <p:nvSpPr>
            <p:cNvPr id="32" name="TextBox 31"/>
            <p:cNvSpPr txBox="1"/>
            <p:nvPr/>
          </p:nvSpPr>
          <p:spPr>
            <a:xfrm>
              <a:off x="4581144" y="2688336"/>
              <a:ext cx="1280160" cy="674868"/>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2"/>
                </a:rPr>
                <a:t>§ 25.495</a:t>
              </a:r>
              <a:endParaRPr lang="en-US" sz="1600" dirty="0">
                <a:solidFill>
                  <a:schemeClr val="tx2">
                    <a:lumMod val="75000"/>
                    <a:lumOff val="25000"/>
                  </a:schemeClr>
                </a:solidFill>
              </a:endParaRPr>
            </a:p>
          </p:txBody>
        </p:sp>
      </p:grpSp>
      <p:grpSp>
        <p:nvGrpSpPr>
          <p:cNvPr id="33" name="Group 32"/>
          <p:cNvGrpSpPr/>
          <p:nvPr/>
        </p:nvGrpSpPr>
        <p:grpSpPr>
          <a:xfrm>
            <a:off x="4578955" y="3828984"/>
            <a:ext cx="4025483" cy="923544"/>
            <a:chOff x="4578955" y="3381038"/>
            <a:chExt cx="4025483" cy="923544"/>
          </a:xfrm>
        </p:grpSpPr>
        <p:sp>
          <p:nvSpPr>
            <p:cNvPr id="34" name="TextBox 33"/>
            <p:cNvSpPr txBox="1"/>
            <p:nvPr/>
          </p:nvSpPr>
          <p:spPr>
            <a:xfrm>
              <a:off x="5861238" y="3381038"/>
              <a:ext cx="2743200" cy="923544"/>
            </a:xfrm>
            <a:prstGeom prst="rect">
              <a:avLst/>
            </a:prstGeom>
            <a:solidFill>
              <a:schemeClr val="tx2">
                <a:lumMod val="25000"/>
                <a:lumOff val="75000"/>
              </a:schemeClr>
            </a:solidFill>
          </p:spPr>
          <p:txBody>
            <a:bodyPr wrap="square" tIns="91440" bIns="91440" rtlCol="0" anchor="t">
              <a:noAutofit/>
            </a:bodyPr>
            <a:lstStyle/>
            <a:p>
              <a:r>
                <a:rPr lang="en-US" sz="1600" dirty="0"/>
                <a:t>Critical Load, Critical Care and Chronic Condition Customers</a:t>
              </a:r>
            </a:p>
          </p:txBody>
        </p:sp>
        <p:sp>
          <p:nvSpPr>
            <p:cNvPr id="35" name="TextBox 34"/>
            <p:cNvSpPr txBox="1"/>
            <p:nvPr/>
          </p:nvSpPr>
          <p:spPr>
            <a:xfrm>
              <a:off x="4578955" y="3381038"/>
              <a:ext cx="1280160" cy="923543"/>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13"/>
                </a:rPr>
                <a:t>§ 25.497</a:t>
              </a:r>
              <a:endParaRPr lang="en-US" sz="1600" dirty="0">
                <a:solidFill>
                  <a:schemeClr val="tx2">
                    <a:lumMod val="75000"/>
                    <a:lumOff val="25000"/>
                  </a:schemeClr>
                </a:solidFill>
              </a:endParaRPr>
            </a:p>
          </p:txBody>
        </p:sp>
      </p:grpSp>
      <p:grpSp>
        <p:nvGrpSpPr>
          <p:cNvPr id="36" name="Group 35"/>
          <p:cNvGrpSpPr/>
          <p:nvPr/>
        </p:nvGrpSpPr>
        <p:grpSpPr>
          <a:xfrm>
            <a:off x="4576832" y="4770816"/>
            <a:ext cx="4025483" cy="676656"/>
            <a:chOff x="4576832" y="3831947"/>
            <a:chExt cx="4025483" cy="676656"/>
          </a:xfrm>
        </p:grpSpPr>
        <p:sp>
          <p:nvSpPr>
            <p:cNvPr id="37" name="TextBox 36"/>
            <p:cNvSpPr txBox="1"/>
            <p:nvPr/>
          </p:nvSpPr>
          <p:spPr>
            <a:xfrm>
              <a:off x="5859115" y="3831947"/>
              <a:ext cx="2743200" cy="676656"/>
            </a:xfrm>
            <a:prstGeom prst="rect">
              <a:avLst/>
            </a:prstGeom>
            <a:solidFill>
              <a:schemeClr val="tx2">
                <a:lumMod val="10000"/>
                <a:lumOff val="90000"/>
              </a:schemeClr>
            </a:solidFill>
          </p:spPr>
          <p:txBody>
            <a:bodyPr wrap="square" tIns="91440" bIns="91440" rtlCol="0" anchor="t">
              <a:noAutofit/>
            </a:bodyPr>
            <a:lstStyle/>
            <a:p>
              <a:r>
                <a:rPr lang="en-US" sz="1600" dirty="0"/>
                <a:t>Prepaid Service</a:t>
              </a:r>
            </a:p>
          </p:txBody>
        </p:sp>
        <p:sp>
          <p:nvSpPr>
            <p:cNvPr id="38" name="TextBox 37"/>
            <p:cNvSpPr txBox="1"/>
            <p:nvPr/>
          </p:nvSpPr>
          <p:spPr>
            <a:xfrm>
              <a:off x="4576832" y="3831948"/>
              <a:ext cx="1280160" cy="676655"/>
            </a:xfrm>
            <a:prstGeom prst="rect">
              <a:avLst/>
            </a:prstGeom>
            <a:solidFill>
              <a:schemeClr val="tx2">
                <a:lumMod val="10000"/>
                <a:lumOff val="90000"/>
              </a:schemeClr>
            </a:solidFill>
          </p:spPr>
          <p:txBody>
            <a:bodyPr wrap="square" tIns="91440" bIns="91440" rtlCol="0" anchor="t">
              <a:noAutofit/>
            </a:bodyPr>
            <a:lstStyle/>
            <a:p>
              <a:pPr algn="ctr"/>
              <a:r>
                <a:rPr lang="en-US" sz="1600" dirty="0">
                  <a:solidFill>
                    <a:schemeClr val="tx2">
                      <a:lumMod val="75000"/>
                      <a:lumOff val="25000"/>
                    </a:schemeClr>
                  </a:solidFill>
                  <a:hlinkClick r:id="rId14"/>
                </a:rPr>
                <a:t>§ 25.498</a:t>
              </a:r>
              <a:endParaRPr lang="en-US" sz="1600" dirty="0">
                <a:solidFill>
                  <a:schemeClr val="tx2">
                    <a:lumMod val="75000"/>
                    <a:lumOff val="25000"/>
                  </a:schemeClr>
                </a:solidFill>
              </a:endParaRPr>
            </a:p>
          </p:txBody>
        </p:sp>
      </p:grpSp>
      <p:grpSp>
        <p:nvGrpSpPr>
          <p:cNvPr id="39" name="Group 38"/>
          <p:cNvGrpSpPr/>
          <p:nvPr/>
        </p:nvGrpSpPr>
        <p:grpSpPr>
          <a:xfrm>
            <a:off x="4581144" y="5465760"/>
            <a:ext cx="4019048" cy="923544"/>
            <a:chOff x="4581144" y="4776404"/>
            <a:chExt cx="4019048" cy="923544"/>
          </a:xfrm>
        </p:grpSpPr>
        <p:sp>
          <p:nvSpPr>
            <p:cNvPr id="40" name="TextBox 39"/>
            <p:cNvSpPr txBox="1"/>
            <p:nvPr/>
          </p:nvSpPr>
          <p:spPr>
            <a:xfrm>
              <a:off x="5856992" y="4776404"/>
              <a:ext cx="2743200" cy="923544"/>
            </a:xfrm>
            <a:prstGeom prst="rect">
              <a:avLst/>
            </a:prstGeom>
            <a:solidFill>
              <a:schemeClr val="tx2">
                <a:lumMod val="25000"/>
                <a:lumOff val="75000"/>
              </a:schemeClr>
            </a:solidFill>
          </p:spPr>
          <p:txBody>
            <a:bodyPr wrap="square" tIns="91440" bIns="91440" rtlCol="0" anchor="t">
              <a:noAutofit/>
            </a:bodyPr>
            <a:lstStyle/>
            <a:p>
              <a:r>
                <a:rPr lang="en-US" sz="1600" dirty="0"/>
                <a:t>Privacy of Advanced Metering System Information</a:t>
              </a:r>
            </a:p>
          </p:txBody>
        </p:sp>
        <p:sp>
          <p:nvSpPr>
            <p:cNvPr id="41" name="TextBox 40"/>
            <p:cNvSpPr txBox="1"/>
            <p:nvPr/>
          </p:nvSpPr>
          <p:spPr>
            <a:xfrm>
              <a:off x="4581144" y="4776405"/>
              <a:ext cx="1280160" cy="923543"/>
            </a:xfrm>
            <a:prstGeom prst="rect">
              <a:avLst/>
            </a:prstGeom>
            <a:solidFill>
              <a:schemeClr val="tx2">
                <a:lumMod val="25000"/>
                <a:lumOff val="75000"/>
              </a:schemeClr>
            </a:solidFill>
          </p:spPr>
          <p:txBody>
            <a:bodyPr wrap="square" tIns="91440" bIns="91440" rtlCol="0" anchor="t">
              <a:noAutofit/>
            </a:bodyPr>
            <a:lstStyle/>
            <a:p>
              <a:pPr algn="ctr"/>
              <a:r>
                <a:rPr lang="en-US" sz="1600" dirty="0">
                  <a:solidFill>
                    <a:schemeClr val="tx2">
                      <a:lumMod val="75000"/>
                      <a:lumOff val="25000"/>
                    </a:schemeClr>
                  </a:solidFill>
                  <a:hlinkClick r:id="rId15"/>
                </a:rPr>
                <a:t>§ 25.500</a:t>
              </a:r>
              <a:endParaRPr lang="en-US" sz="1600" dirty="0">
                <a:solidFill>
                  <a:schemeClr val="tx2">
                    <a:lumMod val="75000"/>
                    <a:lumOff val="25000"/>
                  </a:schemeClr>
                </a:solidFill>
              </a:endParaRPr>
            </a:p>
          </p:txBody>
        </p:sp>
      </p:grpSp>
      <p:cxnSp>
        <p:nvCxnSpPr>
          <p:cNvPr id="42" name="Straight Connector 41"/>
          <p:cNvCxnSpPr/>
          <p:nvPr/>
        </p:nvCxnSpPr>
        <p:spPr>
          <a:xfrm flipV="1">
            <a:off x="1806265" y="1494216"/>
            <a:ext cx="0" cy="4937760"/>
          </a:xfrm>
          <a:prstGeom prst="line">
            <a:avLst/>
          </a:prstGeom>
          <a:ln w="19050">
            <a:solidFill>
              <a:srgbClr val="5B677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5845830" y="1494216"/>
            <a:ext cx="0" cy="4937760"/>
          </a:xfrm>
          <a:prstGeom prst="line">
            <a:avLst/>
          </a:prstGeom>
          <a:ln w="19050">
            <a:solidFill>
              <a:srgbClr val="5B677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1957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9"/>
                                        </p:tgtEl>
                                        <p:attrNameLst>
                                          <p:attrName>style.opacity</p:attrName>
                                        </p:attrNameLst>
                                      </p:cBhvr>
                                      <p:to>
                                        <p:strVal val="0.15"/>
                                      </p:to>
                                    </p:set>
                                    <p:animEffect filter="image" prLst="opacity: 0.15">
                                      <p:cBhvr rctx="IE">
                                        <p:cTn id="7" dur="indefinite"/>
                                        <p:tgtEl>
                                          <p:spTgt spid="39"/>
                                        </p:tgtEl>
                                      </p:cBhvr>
                                    </p:animEffect>
                                  </p:childTnLst>
                                </p:cTn>
                              </p:par>
                              <p:par>
                                <p:cTn id="8" presetID="9" presetClass="emph" presetSubtype="0" nodeType="withEffect">
                                  <p:stCondLst>
                                    <p:cond delay="0"/>
                                  </p:stCondLst>
                                  <p:childTnLst>
                                    <p:set>
                                      <p:cBhvr rctx="PPT">
                                        <p:cTn id="9" dur="indefinite"/>
                                        <p:tgtEl>
                                          <p:spTgt spid="33"/>
                                        </p:tgtEl>
                                        <p:attrNameLst>
                                          <p:attrName>style.opacity</p:attrName>
                                        </p:attrNameLst>
                                      </p:cBhvr>
                                      <p:to>
                                        <p:strVal val="0.15"/>
                                      </p:to>
                                    </p:set>
                                    <p:animEffect filter="image" prLst="opacity: 0.15">
                                      <p:cBhvr rctx="IE">
                                        <p:cTn id="10" dur="indefinite"/>
                                        <p:tgtEl>
                                          <p:spTgt spid="33"/>
                                        </p:tgtEl>
                                      </p:cBhvr>
                                    </p:animEffect>
                                  </p:childTnLst>
                                </p:cTn>
                              </p:par>
                              <p:par>
                                <p:cTn id="11" presetID="9" presetClass="emph" presetSubtype="0" nodeType="withEffect">
                                  <p:stCondLst>
                                    <p:cond delay="0"/>
                                  </p:stCondLst>
                                  <p:childTnLst>
                                    <p:set>
                                      <p:cBhvr rctx="PPT">
                                        <p:cTn id="12" dur="indefinite"/>
                                        <p:tgtEl>
                                          <p:spTgt spid="15"/>
                                        </p:tgtEl>
                                        <p:attrNameLst>
                                          <p:attrName>style.opacity</p:attrName>
                                        </p:attrNameLst>
                                      </p:cBhvr>
                                      <p:to>
                                        <p:strVal val="0.15"/>
                                      </p:to>
                                    </p:set>
                                    <p:animEffect filter="image" prLst="opacity: 0.15">
                                      <p:cBhvr rctx="IE">
                                        <p:cTn id="13" dur="indefinite"/>
                                        <p:tgtEl>
                                          <p:spTgt spid="15"/>
                                        </p:tgtEl>
                                      </p:cBhvr>
                                    </p:animEffect>
                                  </p:childTnLst>
                                </p:cTn>
                              </p:par>
                              <p:par>
                                <p:cTn id="14" presetID="9" presetClass="emph" presetSubtype="0" nodeType="withEffect">
                                  <p:stCondLst>
                                    <p:cond delay="0"/>
                                  </p:stCondLst>
                                  <p:childTnLst>
                                    <p:set>
                                      <p:cBhvr rctx="PPT">
                                        <p:cTn id="15" dur="indefinite"/>
                                        <p:tgtEl>
                                          <p:spTgt spid="12"/>
                                        </p:tgtEl>
                                        <p:attrNameLst>
                                          <p:attrName>style.opacity</p:attrName>
                                        </p:attrNameLst>
                                      </p:cBhvr>
                                      <p:to>
                                        <p:strVal val="0.15"/>
                                      </p:to>
                                    </p:set>
                                    <p:animEffect filter="image" prLst="opacity: 0.15">
                                      <p:cBhvr rctx="IE">
                                        <p:cTn id="16" dur="indefinite"/>
                                        <p:tgtEl>
                                          <p:spTgt spid="12"/>
                                        </p:tgtEl>
                                      </p:cBhvr>
                                    </p:animEffect>
                                  </p:childTnLst>
                                </p:cTn>
                              </p:par>
                              <p:par>
                                <p:cTn id="17" presetID="9" presetClass="emph" presetSubtype="0" nodeType="withEffect">
                                  <p:stCondLst>
                                    <p:cond delay="0"/>
                                  </p:stCondLst>
                                  <p:childTnLst>
                                    <p:set>
                                      <p:cBhvr rctx="PPT">
                                        <p:cTn id="18" dur="indefinite"/>
                                        <p:tgtEl>
                                          <p:spTgt spid="27"/>
                                        </p:tgtEl>
                                        <p:attrNameLst>
                                          <p:attrName>style.opacity</p:attrName>
                                        </p:attrNameLst>
                                      </p:cBhvr>
                                      <p:to>
                                        <p:strVal val="0.15"/>
                                      </p:to>
                                    </p:set>
                                    <p:animEffect filter="image" prLst="opacity: 0.15">
                                      <p:cBhvr rctx="IE">
                                        <p:cTn id="19" dur="indefinite"/>
                                        <p:tgtEl>
                                          <p:spTgt spid="27"/>
                                        </p:tgtEl>
                                      </p:cBhvr>
                                    </p:animEffect>
                                  </p:childTnLst>
                                </p:cTn>
                              </p:par>
                              <p:par>
                                <p:cTn id="20" presetID="9" presetClass="emph" presetSubtype="0" nodeType="withEffect">
                                  <p:stCondLst>
                                    <p:cond delay="0"/>
                                  </p:stCondLst>
                                  <p:childTnLst>
                                    <p:set>
                                      <p:cBhvr rctx="PPT">
                                        <p:cTn id="21" dur="indefinite"/>
                                        <p:tgtEl>
                                          <p:spTgt spid="18"/>
                                        </p:tgtEl>
                                        <p:attrNameLst>
                                          <p:attrName>style.opacity</p:attrName>
                                        </p:attrNameLst>
                                      </p:cBhvr>
                                      <p:to>
                                        <p:strVal val="0.15"/>
                                      </p:to>
                                    </p:set>
                                    <p:animEffect filter="image" prLst="opacity: 0.15">
                                      <p:cBhvr rctx="IE">
                                        <p:cTn id="22" dur="indefinite"/>
                                        <p:tgtEl>
                                          <p:spTgt spid="18"/>
                                        </p:tgtEl>
                                      </p:cBhvr>
                                    </p:animEffect>
                                  </p:childTnLst>
                                </p:cTn>
                              </p:par>
                              <p:par>
                                <p:cTn id="23" presetID="9" presetClass="emph" presetSubtype="0" nodeType="withEffect">
                                  <p:stCondLst>
                                    <p:cond delay="0"/>
                                  </p:stCondLst>
                                  <p:childTnLst>
                                    <p:set>
                                      <p:cBhvr rctx="PPT">
                                        <p:cTn id="24" dur="indefinite"/>
                                        <p:tgtEl>
                                          <p:spTgt spid="21"/>
                                        </p:tgtEl>
                                        <p:attrNameLst>
                                          <p:attrName>style.opacity</p:attrName>
                                        </p:attrNameLst>
                                      </p:cBhvr>
                                      <p:to>
                                        <p:strVal val="0.15"/>
                                      </p:to>
                                    </p:set>
                                    <p:animEffect filter="image" prLst="opacity: 0.15">
                                      <p:cBhvr rctx="IE">
                                        <p:cTn id="25" dur="indefinite"/>
                                        <p:tgtEl>
                                          <p:spTgt spid="21"/>
                                        </p:tgtEl>
                                      </p:cBhvr>
                                    </p:animEffect>
                                  </p:childTnLst>
                                </p:cTn>
                              </p:par>
                              <p:par>
                                <p:cTn id="26" presetID="9" presetClass="emph" presetSubtype="0" nodeType="withEffect">
                                  <p:stCondLst>
                                    <p:cond delay="0"/>
                                  </p:stCondLst>
                                  <p:childTnLst>
                                    <p:set>
                                      <p:cBhvr rctx="PPT">
                                        <p:cTn id="27" dur="indefinite"/>
                                        <p:tgtEl>
                                          <p:spTgt spid="5"/>
                                        </p:tgtEl>
                                        <p:attrNameLst>
                                          <p:attrName>style.opacity</p:attrName>
                                        </p:attrNameLst>
                                      </p:cBhvr>
                                      <p:to>
                                        <p:strVal val="0.15"/>
                                      </p:to>
                                    </p:set>
                                    <p:animEffect filter="image" prLst="opacity: 0.15">
                                      <p:cBhvr rctx="IE">
                                        <p:cTn id="28" dur="indefinite"/>
                                        <p:tgtEl>
                                          <p:spTgt spid="5"/>
                                        </p:tgtEl>
                                      </p:cBhvr>
                                    </p:animEffect>
                                  </p:childTnLst>
                                </p:cTn>
                              </p:par>
                              <p:par>
                                <p:cTn id="29" presetID="9" presetClass="emph" presetSubtype="0" nodeType="withEffect">
                                  <p:stCondLst>
                                    <p:cond delay="0"/>
                                  </p:stCondLst>
                                  <p:childTnLst>
                                    <p:set>
                                      <p:cBhvr rctx="PPT">
                                        <p:cTn id="30" dur="indefinite"/>
                                        <p:tgtEl>
                                          <p:spTgt spid="8"/>
                                        </p:tgtEl>
                                        <p:attrNameLst>
                                          <p:attrName>style.opacity</p:attrName>
                                        </p:attrNameLst>
                                      </p:cBhvr>
                                      <p:to>
                                        <p:strVal val="0.15"/>
                                      </p:to>
                                    </p:set>
                                    <p:animEffect filter="image" prLst="opacity: 0.15">
                                      <p:cBhvr rctx="IE">
                                        <p:cTn id="31"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Hierarchy of Rules</a:t>
            </a:r>
            <a:endParaRPr lang="en-US" dirty="0"/>
          </a:p>
        </p:txBody>
      </p:sp>
      <p:sp>
        <p:nvSpPr>
          <p:cNvPr id="25" name="Bent Arrow 24"/>
          <p:cNvSpPr/>
          <p:nvPr/>
        </p:nvSpPr>
        <p:spPr>
          <a:xfrm flipV="1">
            <a:off x="830899" y="2755147"/>
            <a:ext cx="728458" cy="1030621"/>
          </a:xfrm>
          <a:prstGeom prst="bentArrow">
            <a:avLst>
              <a:gd name="adj1" fmla="val 25000"/>
              <a:gd name="adj2" fmla="val 25000"/>
              <a:gd name="adj3" fmla="val 25000"/>
              <a:gd name="adj4" fmla="val 44957"/>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nvGrpSpPr>
          <p:cNvPr id="26" name="Group 25"/>
          <p:cNvGrpSpPr/>
          <p:nvPr/>
        </p:nvGrpSpPr>
        <p:grpSpPr>
          <a:xfrm>
            <a:off x="731520" y="1063507"/>
            <a:ext cx="5852160" cy="1554480"/>
            <a:chOff x="641356" y="1063507"/>
            <a:chExt cx="5852160" cy="1554480"/>
          </a:xfrm>
        </p:grpSpPr>
        <p:sp>
          <p:nvSpPr>
            <p:cNvPr id="27" name="Rounded Rectangle 26"/>
            <p:cNvSpPr/>
            <p:nvPr/>
          </p:nvSpPr>
          <p:spPr>
            <a:xfrm>
              <a:off x="641356" y="1063507"/>
              <a:ext cx="5852160" cy="1554480"/>
            </a:xfrm>
            <a:prstGeom prst="roundRect">
              <a:avLst>
                <a:gd name="adj" fmla="val 13660"/>
              </a:avLst>
            </a:prstGeom>
            <a:solidFill>
              <a:schemeClr val="tx2"/>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80160" rIns="91440" rtlCol="0" anchor="ctr"/>
            <a:lstStyle/>
            <a:p>
              <a:pPr algn="ctr"/>
              <a:r>
                <a:rPr lang="en-US" sz="2400" dirty="0" smtClean="0">
                  <a:solidFill>
                    <a:prstClr val="white"/>
                  </a:solidFill>
                </a:rPr>
                <a:t>Public Utility Regulatory Act (PURA)</a:t>
              </a:r>
              <a:endParaRPr lang="en-US" sz="2400" dirty="0">
                <a:solidFill>
                  <a:prstClr val="white"/>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356" y="1200667"/>
              <a:ext cx="1655675" cy="1280160"/>
            </a:xfrm>
            <a:prstGeom prst="rect">
              <a:avLst/>
            </a:prstGeom>
          </p:spPr>
        </p:pic>
      </p:grpSp>
      <p:grpSp>
        <p:nvGrpSpPr>
          <p:cNvPr id="29" name="Group 28"/>
          <p:cNvGrpSpPr/>
          <p:nvPr/>
        </p:nvGrpSpPr>
        <p:grpSpPr>
          <a:xfrm>
            <a:off x="1645920" y="2880358"/>
            <a:ext cx="5852160" cy="1554480"/>
            <a:chOff x="1554480" y="2880358"/>
            <a:chExt cx="5852160" cy="1554480"/>
          </a:xfrm>
        </p:grpSpPr>
        <p:sp>
          <p:nvSpPr>
            <p:cNvPr id="30" name="Rounded Rectangle 29"/>
            <p:cNvSpPr/>
            <p:nvPr/>
          </p:nvSpPr>
          <p:spPr>
            <a:xfrm>
              <a:off x="1554480" y="2880358"/>
              <a:ext cx="5852160" cy="1554480"/>
            </a:xfrm>
            <a:prstGeom prst="roundRect">
              <a:avLst>
                <a:gd name="adj" fmla="val 13660"/>
              </a:avLst>
            </a:prstGeom>
            <a:solidFill>
              <a:schemeClr val="tx2">
                <a:lumMod val="90000"/>
                <a:lumOff val="1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371600" rtlCol="0" anchor="ctr"/>
            <a:lstStyle/>
            <a:p>
              <a:pPr algn="ctr"/>
              <a:r>
                <a:rPr lang="en-US" sz="2400" dirty="0" smtClean="0">
                  <a:solidFill>
                    <a:prstClr val="white"/>
                  </a:solidFill>
                </a:rPr>
                <a:t>PUCT Substantive Rules</a:t>
              </a:r>
              <a:endParaRPr lang="en-US" sz="2400" dirty="0">
                <a:solidFill>
                  <a:prstClr val="white"/>
                </a:solidFill>
              </a:endParaRPr>
            </a:p>
          </p:txBody>
        </p:sp>
        <p:grpSp>
          <p:nvGrpSpPr>
            <p:cNvPr id="31" name="Group 30"/>
            <p:cNvGrpSpPr/>
            <p:nvPr/>
          </p:nvGrpSpPr>
          <p:grpSpPr>
            <a:xfrm>
              <a:off x="1790956" y="2979674"/>
              <a:ext cx="1355847" cy="1355847"/>
              <a:chOff x="710769" y="4695941"/>
              <a:chExt cx="1355847" cy="1355847"/>
            </a:xfrm>
          </p:grpSpPr>
          <p:sp>
            <p:nvSpPr>
              <p:cNvPr id="32" name="Oval 31"/>
              <p:cNvSpPr/>
              <p:nvPr/>
            </p:nvSpPr>
            <p:spPr>
              <a:xfrm>
                <a:off x="712036" y="4697208"/>
                <a:ext cx="1353312" cy="1353312"/>
              </a:xfrm>
              <a:prstGeom prst="ellipse">
                <a:avLst/>
              </a:prstGeom>
              <a:solidFill>
                <a:srgbClr val="338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769" y="4695941"/>
                <a:ext cx="1355847" cy="1355847"/>
              </a:xfrm>
              <a:prstGeom prst="rect">
                <a:avLst/>
              </a:prstGeom>
            </p:spPr>
          </p:pic>
        </p:grpSp>
      </p:grpSp>
      <p:grpSp>
        <p:nvGrpSpPr>
          <p:cNvPr id="34" name="Group 33"/>
          <p:cNvGrpSpPr/>
          <p:nvPr/>
        </p:nvGrpSpPr>
        <p:grpSpPr>
          <a:xfrm>
            <a:off x="2560320" y="4697209"/>
            <a:ext cx="5852160" cy="1554480"/>
            <a:chOff x="2468880" y="4697209"/>
            <a:chExt cx="5852160" cy="1554480"/>
          </a:xfrm>
        </p:grpSpPr>
        <p:sp>
          <p:nvSpPr>
            <p:cNvPr id="35" name="Rounded Rectangle 34"/>
            <p:cNvSpPr/>
            <p:nvPr/>
          </p:nvSpPr>
          <p:spPr>
            <a:xfrm>
              <a:off x="2468880" y="4697209"/>
              <a:ext cx="5852160" cy="1554480"/>
            </a:xfrm>
            <a:prstGeom prst="roundRect">
              <a:avLst>
                <a:gd name="adj" fmla="val 13660"/>
              </a:avLst>
            </a:prstGeom>
            <a:solidFill>
              <a:schemeClr val="tx2">
                <a:lumMod val="75000"/>
                <a:lumOff val="2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103120" rtlCol="0" anchor="ctr"/>
            <a:lstStyle/>
            <a:p>
              <a:pPr algn="ctr"/>
              <a:r>
                <a:rPr lang="en-US" sz="2400" dirty="0" smtClean="0">
                  <a:solidFill>
                    <a:prstClr val="white"/>
                  </a:solidFill>
                </a:rPr>
                <a:t>ERCOT Protocols </a:t>
              </a:r>
              <a:br>
                <a:rPr lang="en-US" sz="2400" dirty="0" smtClean="0">
                  <a:solidFill>
                    <a:prstClr val="white"/>
                  </a:solidFill>
                </a:rPr>
              </a:br>
              <a:r>
                <a:rPr lang="en-US" sz="2400" dirty="0" smtClean="0">
                  <a:solidFill>
                    <a:prstClr val="white"/>
                  </a:solidFill>
                </a:rPr>
                <a:t>and Market Guides</a:t>
              </a:r>
              <a:endParaRPr lang="en-US" sz="2400" dirty="0">
                <a:solidFill>
                  <a:prstClr val="white"/>
                </a:solidFill>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2859" y="4923350"/>
              <a:ext cx="2204397" cy="1102199"/>
            </a:xfrm>
            <a:prstGeom prst="rect">
              <a:avLst/>
            </a:prstGeom>
          </p:spPr>
        </p:pic>
      </p:grpSp>
      <p:sp>
        <p:nvSpPr>
          <p:cNvPr id="37" name="Bent Arrow 36"/>
          <p:cNvSpPr/>
          <p:nvPr/>
        </p:nvSpPr>
        <p:spPr>
          <a:xfrm flipV="1">
            <a:off x="1729873" y="4622047"/>
            <a:ext cx="728458" cy="1030621"/>
          </a:xfrm>
          <a:prstGeom prst="bentArrow">
            <a:avLst>
              <a:gd name="adj1" fmla="val 25000"/>
              <a:gd name="adj2" fmla="val 25000"/>
              <a:gd name="adj3" fmla="val 25000"/>
              <a:gd name="adj4" fmla="val 44957"/>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custDataLst>
      <p:tags r:id="rId1"/>
    </p:custDataLst>
    <p:extLst>
      <p:ext uri="{BB962C8B-B14F-4D97-AF65-F5344CB8AC3E}">
        <p14:creationId xmlns:p14="http://schemas.microsoft.com/office/powerpoint/2010/main" val="88444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rctx="PPT">
                                        <p:cTn id="6" dur="indefinite"/>
                                        <p:tgtEl>
                                          <p:spTgt spid="25"/>
                                        </p:tgtEl>
                                        <p:attrNameLst>
                                          <p:attrName>style.opacity</p:attrName>
                                        </p:attrNameLst>
                                      </p:cBhvr>
                                      <p:to>
                                        <p:strVal val="0.25"/>
                                      </p:to>
                                    </p:set>
                                    <p:animEffect filter="image" prLst="opacity: 0.25">
                                      <p:cBhvr rctx="IE">
                                        <p:cTn id="7" dur="indefinite"/>
                                        <p:tgtEl>
                                          <p:spTgt spid="25"/>
                                        </p:tgtEl>
                                      </p:cBhvr>
                                    </p:animEffect>
                                  </p:childTnLst>
                                </p:cTn>
                              </p:par>
                              <p:par>
                                <p:cTn id="8" presetID="9" presetClass="emph" presetSubtype="0" nodeType="withEffect">
                                  <p:stCondLst>
                                    <p:cond delay="0"/>
                                  </p:stCondLst>
                                  <p:childTnLst>
                                    <p:set>
                                      <p:cBhvr rctx="PPT">
                                        <p:cTn id="9" dur="indefinite"/>
                                        <p:tgtEl>
                                          <p:spTgt spid="26"/>
                                        </p:tgtEl>
                                        <p:attrNameLst>
                                          <p:attrName>style.opacity</p:attrName>
                                        </p:attrNameLst>
                                      </p:cBhvr>
                                      <p:to>
                                        <p:strVal val="0.25"/>
                                      </p:to>
                                    </p:set>
                                    <p:animEffect filter="image" prLst="opacity: 0.25">
                                      <p:cBhvr rctx="IE">
                                        <p:cTn id="10" dur="indefinite"/>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1000"/>
                            </p:stCondLst>
                            <p:childTnLst>
                              <p:par>
                                <p:cTn id="21" presetID="9" presetClass="emph" presetSubtype="0" nodeType="afterEffect">
                                  <p:stCondLst>
                                    <p:cond delay="500"/>
                                  </p:stCondLst>
                                  <p:childTnLst>
                                    <p:set>
                                      <p:cBhvr rctx="PPT">
                                        <p:cTn id="22" dur="indefinite"/>
                                        <p:tgtEl>
                                          <p:spTgt spid="29"/>
                                        </p:tgtEl>
                                        <p:attrNameLst>
                                          <p:attrName>style.opacity</p:attrName>
                                        </p:attrNameLst>
                                      </p:cBhvr>
                                      <p:to>
                                        <p:strVal val="0.25"/>
                                      </p:to>
                                    </p:set>
                                    <p:animEffect filter="image" prLst="opacity: 0.25">
                                      <p:cBhvr rctx="IE">
                                        <p:cTn id="23" dur="indefinite"/>
                                        <p:tgtEl>
                                          <p:spTgt spid="29"/>
                                        </p:tgtEl>
                                      </p:cBhvr>
                                    </p:animEffect>
                                  </p:childTnLst>
                                </p:cTn>
                              </p:par>
                              <p:par>
                                <p:cTn id="24" presetID="9" presetClass="emph" presetSubtype="0" grpId="1" nodeType="withEffect">
                                  <p:stCondLst>
                                    <p:cond delay="500"/>
                                  </p:stCondLst>
                                  <p:childTnLst>
                                    <p:set>
                                      <p:cBhvr rctx="PPT">
                                        <p:cTn id="25" dur="indefinite"/>
                                        <p:tgtEl>
                                          <p:spTgt spid="37"/>
                                        </p:tgtEl>
                                        <p:attrNameLst>
                                          <p:attrName>style.opacity</p:attrName>
                                        </p:attrNameLst>
                                      </p:cBhvr>
                                      <p:to>
                                        <p:strVal val="0.25"/>
                                      </p:to>
                                    </p:set>
                                    <p:animEffect filter="image" prLst="opacity: 0.25">
                                      <p:cBhvr rctx="IE">
                                        <p:cTn id="26" dur="indefinite"/>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7" grpId="0" animBg="1"/>
      <p:bldP spid="37"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12038" y="2021768"/>
            <a:ext cx="7582103" cy="3901601"/>
          </a:xfrm>
          <a:prstGeom prst="roundRect">
            <a:avLst>
              <a:gd name="adj" fmla="val 9284"/>
            </a:avLst>
          </a:prstGeom>
          <a:solidFill>
            <a:schemeClr val="tx2">
              <a:lumMod val="75000"/>
              <a:lumOff val="2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rIns="91440" rtlCol="0" anchor="ctr"/>
          <a:lstStyle/>
          <a:p>
            <a:pPr marL="274320" indent="-274320">
              <a:lnSpc>
                <a:spcPct val="100000"/>
              </a:lnSpc>
              <a:spcBef>
                <a:spcPts val="0"/>
              </a:spcBef>
              <a:spcAft>
                <a:spcPts val="1800"/>
              </a:spcAft>
              <a:buFont typeface="Arial" panose="020B0604020202020204" pitchFamily="34" charset="0"/>
              <a:buChar char="•"/>
            </a:pPr>
            <a:endParaRPr lang="en-US" sz="2000" dirty="0">
              <a:solidFill>
                <a:schemeClr val="bg1"/>
              </a:solidFill>
            </a:endParaRPr>
          </a:p>
        </p:txBody>
      </p:sp>
      <p:grpSp>
        <p:nvGrpSpPr>
          <p:cNvPr id="24" name="Protocol Details"/>
          <p:cNvGrpSpPr/>
          <p:nvPr/>
        </p:nvGrpSpPr>
        <p:grpSpPr>
          <a:xfrm>
            <a:off x="1708042" y="2622168"/>
            <a:ext cx="2926080" cy="2577648"/>
            <a:chOff x="1861910" y="2622168"/>
            <a:chExt cx="2926080" cy="2577648"/>
          </a:xfrm>
        </p:grpSpPr>
        <p:sp>
          <p:nvSpPr>
            <p:cNvPr id="16" name="Rounded Rectangle 15"/>
            <p:cNvSpPr/>
            <p:nvPr/>
          </p:nvSpPr>
          <p:spPr>
            <a:xfrm>
              <a:off x="1861910" y="3077942"/>
              <a:ext cx="2926080" cy="2121874"/>
            </a:xfrm>
            <a:prstGeom prst="roundRect">
              <a:avLst>
                <a:gd name="adj" fmla="val 9284"/>
              </a:avLst>
            </a:prstGeom>
            <a:solidFill>
              <a:schemeClr val="tx2">
                <a:lumMod val="10000"/>
                <a:lumOff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nSpc>
                  <a:spcPct val="100000"/>
                </a:lnSpc>
                <a:spcBef>
                  <a:spcPts val="0"/>
                </a:spcBef>
                <a:spcAft>
                  <a:spcPts val="1800"/>
                </a:spcAft>
              </a:pPr>
              <a:r>
                <a:rPr lang="en-US" dirty="0">
                  <a:solidFill>
                    <a:schemeClr val="tx1"/>
                  </a:solidFill>
                </a:rPr>
                <a:t>Outline the procedures and processes used by ERCOT and Market Participants.</a:t>
              </a:r>
            </a:p>
          </p:txBody>
        </p:sp>
        <p:sp>
          <p:nvSpPr>
            <p:cNvPr id="6" name="Rectangle 5"/>
            <p:cNvSpPr/>
            <p:nvPr/>
          </p:nvSpPr>
          <p:spPr>
            <a:xfrm>
              <a:off x="1861910" y="2622168"/>
              <a:ext cx="2926080" cy="430887"/>
            </a:xfrm>
            <a:prstGeom prst="rect">
              <a:avLst/>
            </a:prstGeom>
          </p:spPr>
          <p:txBody>
            <a:bodyPr wrap="square">
              <a:spAutoFit/>
            </a:bodyPr>
            <a:lstStyle/>
            <a:p>
              <a:pPr algn="ctr"/>
              <a:r>
                <a:rPr lang="en-US" sz="2200" b="1" dirty="0" smtClean="0">
                  <a:solidFill>
                    <a:schemeClr val="bg1"/>
                  </a:solidFill>
                </a:rPr>
                <a:t>Protocols</a:t>
              </a:r>
              <a:endParaRPr lang="en-US" sz="2200" b="1" dirty="0">
                <a:solidFill>
                  <a:schemeClr val="bg1"/>
                </a:solidFill>
              </a:endParaRPr>
            </a:p>
          </p:txBody>
        </p:sp>
      </p:grpSp>
      <p:sp>
        <p:nvSpPr>
          <p:cNvPr id="14" name="Text Placeholder 5"/>
          <p:cNvSpPr txBox="1">
            <a:spLocks/>
          </p:cNvSpPr>
          <p:nvPr/>
        </p:nvSpPr>
        <p:spPr>
          <a:xfrm>
            <a:off x="1112038" y="1499616"/>
            <a:ext cx="7582103"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smtClean="0">
                <a:solidFill>
                  <a:schemeClr val="accent4"/>
                </a:solidFill>
              </a:rPr>
              <a:t>ERCOT is responsible for …</a:t>
            </a:r>
            <a:endParaRPr lang="en-US" sz="2400" b="1" dirty="0">
              <a:solidFill>
                <a:schemeClr val="accent4"/>
              </a:solidFill>
            </a:endParaRPr>
          </a:p>
        </p:txBody>
      </p:sp>
      <p:pic>
        <p:nvPicPr>
          <p:cNvPr id="15" name="ERCOT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86" y="1261376"/>
            <a:ext cx="1558833" cy="166822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ERCOT Documents</a:t>
            </a:r>
            <a:endParaRPr lang="en-US" dirty="0"/>
          </a:p>
        </p:txBody>
      </p:sp>
    </p:spTree>
    <p:custDataLst>
      <p:tags r:id="rId1"/>
    </p:custDataLst>
    <p:extLst>
      <p:ext uri="{BB962C8B-B14F-4D97-AF65-F5344CB8AC3E}">
        <p14:creationId xmlns:p14="http://schemas.microsoft.com/office/powerpoint/2010/main" val="30117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ERCOT Protocols</a:t>
            </a:r>
            <a:endParaRPr lang="en-US" dirty="0"/>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03" y="1005840"/>
            <a:ext cx="8562594" cy="5343525"/>
          </a:xfrm>
          <a:prstGeom prst="rect">
            <a:avLst/>
          </a:prstGeom>
          <a:effectLst>
            <a:outerShdw blurRad="50800" dist="38100" dir="2700000" algn="tl" rotWithShape="0">
              <a:prstClr val="black">
                <a:alpha val="40000"/>
              </a:prstClr>
            </a:outerShdw>
          </a:effectLst>
        </p:spPr>
      </p:pic>
      <p:sp>
        <p:nvSpPr>
          <p:cNvPr id="5" name="Rectangle 4"/>
          <p:cNvSpPr/>
          <p:nvPr/>
        </p:nvSpPr>
        <p:spPr>
          <a:xfrm>
            <a:off x="4578659" y="1810924"/>
            <a:ext cx="1280160" cy="38841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48042" y="2570227"/>
            <a:ext cx="1668308" cy="470686"/>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162063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p:nvPr/>
        </p:nvGrpSpPr>
        <p:grpSpPr>
          <a:xfrm>
            <a:off x="1084653" y="1410353"/>
            <a:ext cx="6879336" cy="384048"/>
            <a:chOff x="843699" y="1295400"/>
            <a:chExt cx="6879336" cy="489115"/>
          </a:xfrm>
        </p:grpSpPr>
        <p:sp>
          <p:nvSpPr>
            <p:cNvPr id="5" name="TextBox 4"/>
            <p:cNvSpPr txBox="1"/>
            <p:nvPr/>
          </p:nvSpPr>
          <p:spPr>
            <a:xfrm>
              <a:off x="2133600" y="1295400"/>
              <a:ext cx="5589435" cy="489115"/>
            </a:xfrm>
            <a:prstGeom prst="rect">
              <a:avLst/>
            </a:prstGeom>
            <a:solidFill>
              <a:srgbClr val="CBE3EB"/>
            </a:solidFill>
          </p:spPr>
          <p:txBody>
            <a:bodyPr wrap="square" tIns="91440" bIns="91440" rtlCol="0" anchor="ctr">
              <a:spAutoFit/>
            </a:bodyPr>
            <a:lstStyle/>
            <a:p>
              <a:pPr>
                <a:spcBef>
                  <a:spcPts val="400"/>
                </a:spcBef>
              </a:pPr>
              <a:r>
                <a:rPr lang="en-US" sz="1600" dirty="0" smtClean="0"/>
                <a:t>Description</a:t>
              </a:r>
              <a:endParaRPr lang="en-US" sz="1600" dirty="0"/>
            </a:p>
          </p:txBody>
        </p:sp>
        <p:sp>
          <p:nvSpPr>
            <p:cNvPr id="6" name="TextBox 5"/>
            <p:cNvSpPr txBox="1"/>
            <p:nvPr/>
          </p:nvSpPr>
          <p:spPr>
            <a:xfrm>
              <a:off x="843699" y="1295400"/>
              <a:ext cx="1270787" cy="489115"/>
            </a:xfrm>
            <a:prstGeom prst="rect">
              <a:avLst/>
            </a:prstGeom>
            <a:solidFill>
              <a:srgbClr val="CBE3EB"/>
            </a:solidFill>
          </p:spPr>
          <p:txBody>
            <a:bodyPr wrap="square" tIns="91440" bIns="91440" rtlCol="0" anchor="ctr">
              <a:noAutofit/>
            </a:bodyPr>
            <a:lstStyle/>
            <a:p>
              <a:pPr algn="ctr">
                <a:defRPr/>
              </a:pPr>
              <a:r>
                <a:rPr lang="en-US" sz="1600" dirty="0" smtClean="0"/>
                <a:t>Sections</a:t>
              </a:r>
              <a:endParaRPr lang="en-US" sz="1600" dirty="0"/>
            </a:p>
          </p:txBody>
        </p:sp>
      </p:grpSp>
      <p:sp>
        <p:nvSpPr>
          <p:cNvPr id="7" name="TextBox 6"/>
          <p:cNvSpPr txBox="1"/>
          <p:nvPr/>
        </p:nvSpPr>
        <p:spPr>
          <a:xfrm>
            <a:off x="1086874" y="870857"/>
            <a:ext cx="6877115" cy="492443"/>
          </a:xfrm>
          <a:prstGeom prst="rect">
            <a:avLst/>
          </a:prstGeom>
          <a:solidFill>
            <a:schemeClr val="accent1"/>
          </a:solidFill>
        </p:spPr>
        <p:txBody>
          <a:bodyPr wrap="square" tIns="91440" bIns="91440" rtlCol="0" anchor="ctr">
            <a:spAutoFit/>
          </a:bodyPr>
          <a:lstStyle/>
          <a:p>
            <a:pPr algn="ctr"/>
            <a:r>
              <a:rPr lang="en-US" sz="2000" b="1" dirty="0">
                <a:solidFill>
                  <a:schemeClr val="bg1"/>
                </a:solidFill>
              </a:rPr>
              <a:t>List of Protocols</a:t>
            </a:r>
          </a:p>
        </p:txBody>
      </p:sp>
      <p:grpSp>
        <p:nvGrpSpPr>
          <p:cNvPr id="8" name="Group 7"/>
          <p:cNvGrpSpPr/>
          <p:nvPr/>
        </p:nvGrpSpPr>
        <p:grpSpPr>
          <a:xfrm>
            <a:off x="1084653" y="1835092"/>
            <a:ext cx="6876885" cy="384048"/>
            <a:chOff x="843698" y="2340864"/>
            <a:chExt cx="6876885" cy="384048"/>
          </a:xfrm>
        </p:grpSpPr>
        <p:sp>
          <p:nvSpPr>
            <p:cNvPr id="9" name="TextBox 8"/>
            <p:cNvSpPr txBox="1"/>
            <p:nvPr/>
          </p:nvSpPr>
          <p:spPr>
            <a:xfrm>
              <a:off x="2133599" y="2340864"/>
              <a:ext cx="5586984" cy="384048"/>
            </a:xfrm>
            <a:prstGeom prst="rect">
              <a:avLst/>
            </a:prstGeom>
            <a:solidFill>
              <a:srgbClr val="E7F2F5"/>
            </a:solidFill>
          </p:spPr>
          <p:txBody>
            <a:bodyPr wrap="square" tIns="45720" bIns="45720" rtlCol="0" anchor="ctr">
              <a:spAutoFit/>
            </a:bodyPr>
            <a:lstStyle/>
            <a:p>
              <a:r>
                <a:rPr lang="en-US" sz="1600" dirty="0"/>
                <a:t>Construction and Definitions</a:t>
              </a:r>
            </a:p>
          </p:txBody>
        </p:sp>
        <p:sp>
          <p:nvSpPr>
            <p:cNvPr id="10" name="TextBox 9"/>
            <p:cNvSpPr txBox="1"/>
            <p:nvPr/>
          </p:nvSpPr>
          <p:spPr>
            <a:xfrm>
              <a:off x="843698" y="2340864"/>
              <a:ext cx="1270787" cy="384048"/>
            </a:xfrm>
            <a:prstGeom prst="rect">
              <a:avLst/>
            </a:prstGeom>
            <a:solidFill>
              <a:srgbClr val="E7F2F5"/>
            </a:solidFill>
          </p:spPr>
          <p:txBody>
            <a:bodyPr wrap="square" tIns="91440" bIns="91440" rtlCol="0" anchor="ctr">
              <a:noAutofit/>
            </a:bodyPr>
            <a:lstStyle/>
            <a:p>
              <a:pPr algn="ctr">
                <a:defRPr/>
              </a:pPr>
              <a:r>
                <a:rPr lang="en-US" sz="1600" dirty="0"/>
                <a:t>1-2</a:t>
              </a:r>
            </a:p>
          </p:txBody>
        </p:sp>
      </p:grpSp>
      <p:grpSp>
        <p:nvGrpSpPr>
          <p:cNvPr id="11" name="Group 10"/>
          <p:cNvGrpSpPr/>
          <p:nvPr/>
        </p:nvGrpSpPr>
        <p:grpSpPr>
          <a:xfrm>
            <a:off x="1084653" y="2259831"/>
            <a:ext cx="6876885" cy="384161"/>
            <a:chOff x="843698" y="3684919"/>
            <a:chExt cx="6876885" cy="384161"/>
          </a:xfrm>
        </p:grpSpPr>
        <p:sp>
          <p:nvSpPr>
            <p:cNvPr id="12" name="TextBox 11"/>
            <p:cNvSpPr txBox="1"/>
            <p:nvPr/>
          </p:nvSpPr>
          <p:spPr>
            <a:xfrm>
              <a:off x="2133599" y="3684919"/>
              <a:ext cx="5586984" cy="384048"/>
            </a:xfrm>
            <a:prstGeom prst="rect">
              <a:avLst/>
            </a:prstGeom>
            <a:solidFill>
              <a:srgbClr val="CBE3EB"/>
            </a:solidFill>
          </p:spPr>
          <p:txBody>
            <a:bodyPr wrap="square" tIns="45720" bIns="45720" rtlCol="0" anchor="ctr">
              <a:noAutofit/>
            </a:bodyPr>
            <a:lstStyle/>
            <a:p>
              <a:r>
                <a:rPr lang="en-US" sz="1600" dirty="0"/>
                <a:t>System Operations and Wholesale Markets</a:t>
              </a:r>
            </a:p>
          </p:txBody>
        </p:sp>
        <p:sp>
          <p:nvSpPr>
            <p:cNvPr id="13" name="TextBox 12"/>
            <p:cNvSpPr txBox="1"/>
            <p:nvPr/>
          </p:nvSpPr>
          <p:spPr>
            <a:xfrm>
              <a:off x="843698" y="3685032"/>
              <a:ext cx="1270787" cy="384048"/>
            </a:xfrm>
            <a:prstGeom prst="rect">
              <a:avLst/>
            </a:prstGeom>
            <a:solidFill>
              <a:srgbClr val="CBE3EB"/>
            </a:solidFill>
          </p:spPr>
          <p:txBody>
            <a:bodyPr wrap="square" tIns="45720" bIns="45720" rtlCol="0" anchor="ctr">
              <a:noAutofit/>
            </a:bodyPr>
            <a:lstStyle/>
            <a:p>
              <a:pPr algn="ctr"/>
              <a:r>
                <a:rPr lang="en-US" sz="1600" dirty="0"/>
                <a:t>3-8</a:t>
              </a:r>
            </a:p>
          </p:txBody>
        </p:sp>
      </p:grpSp>
      <p:grpSp>
        <p:nvGrpSpPr>
          <p:cNvPr id="14" name="Group 13"/>
          <p:cNvGrpSpPr/>
          <p:nvPr/>
        </p:nvGrpSpPr>
        <p:grpSpPr>
          <a:xfrm>
            <a:off x="1084653" y="2684683"/>
            <a:ext cx="6876885" cy="384048"/>
            <a:chOff x="843698" y="2340864"/>
            <a:chExt cx="6876885" cy="384048"/>
          </a:xfrm>
        </p:grpSpPr>
        <p:sp>
          <p:nvSpPr>
            <p:cNvPr id="15" name="TextBox 14"/>
            <p:cNvSpPr txBox="1"/>
            <p:nvPr/>
          </p:nvSpPr>
          <p:spPr>
            <a:xfrm>
              <a:off x="2133599" y="2340864"/>
              <a:ext cx="5586984" cy="384048"/>
            </a:xfrm>
            <a:prstGeom prst="rect">
              <a:avLst/>
            </a:prstGeom>
            <a:solidFill>
              <a:srgbClr val="E7F2F5"/>
            </a:solidFill>
          </p:spPr>
          <p:txBody>
            <a:bodyPr wrap="square" tIns="45720" bIns="45720" rtlCol="0" anchor="ctr">
              <a:spAutoFit/>
            </a:bodyPr>
            <a:lstStyle/>
            <a:p>
              <a:r>
                <a:rPr lang="en-US" sz="1600" dirty="0"/>
                <a:t>Settlement &amp; Billing; Metering; Data Aggregation</a:t>
              </a:r>
            </a:p>
          </p:txBody>
        </p:sp>
        <p:sp>
          <p:nvSpPr>
            <p:cNvPr id="16" name="TextBox 15"/>
            <p:cNvSpPr txBox="1"/>
            <p:nvPr/>
          </p:nvSpPr>
          <p:spPr>
            <a:xfrm>
              <a:off x="843698" y="2340864"/>
              <a:ext cx="1270787" cy="384048"/>
            </a:xfrm>
            <a:prstGeom prst="rect">
              <a:avLst/>
            </a:prstGeom>
            <a:solidFill>
              <a:srgbClr val="E7F2F5"/>
            </a:solidFill>
          </p:spPr>
          <p:txBody>
            <a:bodyPr wrap="square" tIns="91440" bIns="91440" rtlCol="0" anchor="ctr">
              <a:noAutofit/>
            </a:bodyPr>
            <a:lstStyle/>
            <a:p>
              <a:pPr algn="ctr"/>
              <a:r>
                <a:rPr lang="en-US" sz="1600" dirty="0"/>
                <a:t>9-11</a:t>
              </a:r>
            </a:p>
          </p:txBody>
        </p:sp>
      </p:grpSp>
      <p:grpSp>
        <p:nvGrpSpPr>
          <p:cNvPr id="17" name="Group 16"/>
          <p:cNvGrpSpPr/>
          <p:nvPr/>
        </p:nvGrpSpPr>
        <p:grpSpPr>
          <a:xfrm>
            <a:off x="1084653" y="3109422"/>
            <a:ext cx="6876885" cy="384161"/>
            <a:chOff x="843698" y="3684919"/>
            <a:chExt cx="6876885" cy="384161"/>
          </a:xfrm>
        </p:grpSpPr>
        <p:sp>
          <p:nvSpPr>
            <p:cNvPr id="18" name="TextBox 17"/>
            <p:cNvSpPr txBox="1"/>
            <p:nvPr/>
          </p:nvSpPr>
          <p:spPr>
            <a:xfrm>
              <a:off x="2133599" y="3684919"/>
              <a:ext cx="5586984" cy="384048"/>
            </a:xfrm>
            <a:prstGeom prst="rect">
              <a:avLst/>
            </a:prstGeom>
            <a:solidFill>
              <a:srgbClr val="CBE3EB"/>
            </a:solidFill>
          </p:spPr>
          <p:txBody>
            <a:bodyPr wrap="square" tIns="45720" bIns="45720" rtlCol="0" anchor="ctr">
              <a:noAutofit/>
            </a:bodyPr>
            <a:lstStyle/>
            <a:p>
              <a:r>
                <a:rPr lang="en-US" sz="1600" dirty="0"/>
                <a:t>Market Information System (MIS)</a:t>
              </a:r>
            </a:p>
          </p:txBody>
        </p:sp>
        <p:sp>
          <p:nvSpPr>
            <p:cNvPr id="19" name="TextBox 18"/>
            <p:cNvSpPr txBox="1"/>
            <p:nvPr/>
          </p:nvSpPr>
          <p:spPr>
            <a:xfrm>
              <a:off x="843698" y="3685032"/>
              <a:ext cx="1270787" cy="384048"/>
            </a:xfrm>
            <a:prstGeom prst="rect">
              <a:avLst/>
            </a:prstGeom>
            <a:solidFill>
              <a:srgbClr val="CBE3EB"/>
            </a:solidFill>
          </p:spPr>
          <p:txBody>
            <a:bodyPr wrap="square" tIns="45720" bIns="45720" rtlCol="0" anchor="ctr">
              <a:noAutofit/>
            </a:bodyPr>
            <a:lstStyle/>
            <a:p>
              <a:pPr algn="ctr"/>
              <a:r>
                <a:rPr lang="en-US" sz="1600" dirty="0" smtClean="0"/>
                <a:t>12</a:t>
              </a:r>
              <a:endParaRPr lang="en-US" sz="1600" dirty="0"/>
            </a:p>
          </p:txBody>
        </p:sp>
      </p:grpSp>
      <p:grpSp>
        <p:nvGrpSpPr>
          <p:cNvPr id="20" name="Group 19"/>
          <p:cNvGrpSpPr/>
          <p:nvPr/>
        </p:nvGrpSpPr>
        <p:grpSpPr>
          <a:xfrm>
            <a:off x="1084653" y="3534274"/>
            <a:ext cx="6876885" cy="384048"/>
            <a:chOff x="843698" y="2340864"/>
            <a:chExt cx="6876885" cy="384048"/>
          </a:xfrm>
        </p:grpSpPr>
        <p:sp>
          <p:nvSpPr>
            <p:cNvPr id="21" name="TextBox 20"/>
            <p:cNvSpPr txBox="1"/>
            <p:nvPr/>
          </p:nvSpPr>
          <p:spPr>
            <a:xfrm>
              <a:off x="2133599" y="2340864"/>
              <a:ext cx="5586984" cy="384048"/>
            </a:xfrm>
            <a:prstGeom prst="rect">
              <a:avLst/>
            </a:prstGeom>
            <a:solidFill>
              <a:srgbClr val="E7F2F5"/>
            </a:solidFill>
          </p:spPr>
          <p:txBody>
            <a:bodyPr wrap="square" tIns="45720" bIns="45720" rtlCol="0" anchor="ctr">
              <a:spAutoFit/>
            </a:bodyPr>
            <a:lstStyle/>
            <a:p>
              <a:r>
                <a:rPr lang="en-US" sz="1600" dirty="0"/>
                <a:t>Transmission &amp; Distribution Losses</a:t>
              </a:r>
            </a:p>
          </p:txBody>
        </p:sp>
        <p:sp>
          <p:nvSpPr>
            <p:cNvPr id="22" name="TextBox 21"/>
            <p:cNvSpPr txBox="1"/>
            <p:nvPr/>
          </p:nvSpPr>
          <p:spPr>
            <a:xfrm>
              <a:off x="843698" y="2340864"/>
              <a:ext cx="1270787" cy="384048"/>
            </a:xfrm>
            <a:prstGeom prst="rect">
              <a:avLst/>
            </a:prstGeom>
            <a:solidFill>
              <a:srgbClr val="E7F2F5"/>
            </a:solidFill>
          </p:spPr>
          <p:txBody>
            <a:bodyPr wrap="square" tIns="91440" bIns="91440" rtlCol="0" anchor="ctr">
              <a:noAutofit/>
            </a:bodyPr>
            <a:lstStyle/>
            <a:p>
              <a:pPr algn="ctr">
                <a:defRPr/>
              </a:pPr>
              <a:r>
                <a:rPr lang="en-US" sz="1600" dirty="0" smtClean="0"/>
                <a:t>13</a:t>
              </a:r>
              <a:endParaRPr lang="en-US" sz="1600" dirty="0"/>
            </a:p>
          </p:txBody>
        </p:sp>
      </p:grpSp>
      <p:grpSp>
        <p:nvGrpSpPr>
          <p:cNvPr id="23" name="Group 22"/>
          <p:cNvGrpSpPr/>
          <p:nvPr/>
        </p:nvGrpSpPr>
        <p:grpSpPr>
          <a:xfrm>
            <a:off x="1084653" y="3959013"/>
            <a:ext cx="6876885" cy="384161"/>
            <a:chOff x="843698" y="3684919"/>
            <a:chExt cx="6876885" cy="384161"/>
          </a:xfrm>
        </p:grpSpPr>
        <p:sp>
          <p:nvSpPr>
            <p:cNvPr id="24" name="TextBox 23"/>
            <p:cNvSpPr txBox="1"/>
            <p:nvPr/>
          </p:nvSpPr>
          <p:spPr>
            <a:xfrm>
              <a:off x="2133599" y="3684919"/>
              <a:ext cx="5586984" cy="384048"/>
            </a:xfrm>
            <a:prstGeom prst="rect">
              <a:avLst/>
            </a:prstGeom>
            <a:solidFill>
              <a:srgbClr val="CBE3EB"/>
            </a:solidFill>
          </p:spPr>
          <p:txBody>
            <a:bodyPr wrap="square" tIns="45720" bIns="45720" rtlCol="0" anchor="ctr">
              <a:noAutofit/>
            </a:bodyPr>
            <a:lstStyle/>
            <a:p>
              <a:r>
                <a:rPr lang="en-US" sz="1600" dirty="0"/>
                <a:t>Renewable Energy Credit Trading Program</a:t>
              </a:r>
            </a:p>
          </p:txBody>
        </p:sp>
        <p:sp>
          <p:nvSpPr>
            <p:cNvPr id="25" name="TextBox 24"/>
            <p:cNvSpPr txBox="1"/>
            <p:nvPr/>
          </p:nvSpPr>
          <p:spPr>
            <a:xfrm>
              <a:off x="843698" y="3685032"/>
              <a:ext cx="1270787" cy="384048"/>
            </a:xfrm>
            <a:prstGeom prst="rect">
              <a:avLst/>
            </a:prstGeom>
            <a:solidFill>
              <a:srgbClr val="CBE3EB"/>
            </a:solidFill>
          </p:spPr>
          <p:txBody>
            <a:bodyPr wrap="square" tIns="45720" bIns="45720" rtlCol="0" anchor="ctr">
              <a:noAutofit/>
            </a:bodyPr>
            <a:lstStyle/>
            <a:p>
              <a:pPr algn="ctr"/>
              <a:r>
                <a:rPr lang="en-US" sz="1600" dirty="0" smtClean="0"/>
                <a:t>14</a:t>
              </a:r>
              <a:endParaRPr lang="en-US" sz="1600" dirty="0"/>
            </a:p>
          </p:txBody>
        </p:sp>
      </p:grpSp>
      <p:grpSp>
        <p:nvGrpSpPr>
          <p:cNvPr id="26" name="Group 25"/>
          <p:cNvGrpSpPr/>
          <p:nvPr/>
        </p:nvGrpSpPr>
        <p:grpSpPr>
          <a:xfrm>
            <a:off x="1084653" y="4383865"/>
            <a:ext cx="6876885" cy="384048"/>
            <a:chOff x="843698" y="2340864"/>
            <a:chExt cx="6876885" cy="384048"/>
          </a:xfrm>
        </p:grpSpPr>
        <p:sp>
          <p:nvSpPr>
            <p:cNvPr id="27" name="TextBox 26"/>
            <p:cNvSpPr txBox="1"/>
            <p:nvPr/>
          </p:nvSpPr>
          <p:spPr>
            <a:xfrm>
              <a:off x="2133599" y="2340864"/>
              <a:ext cx="5586984" cy="384048"/>
            </a:xfrm>
            <a:prstGeom prst="rect">
              <a:avLst/>
            </a:prstGeom>
            <a:solidFill>
              <a:srgbClr val="E7F2F5"/>
            </a:solidFill>
          </p:spPr>
          <p:txBody>
            <a:bodyPr wrap="square" tIns="45720" bIns="45720" rtlCol="0" anchor="ctr">
              <a:spAutoFit/>
            </a:bodyPr>
            <a:lstStyle/>
            <a:p>
              <a:r>
                <a:rPr lang="en-US" sz="1600" dirty="0"/>
                <a:t>Customer Registration</a:t>
              </a:r>
            </a:p>
          </p:txBody>
        </p:sp>
        <p:sp>
          <p:nvSpPr>
            <p:cNvPr id="28" name="TextBox 27"/>
            <p:cNvSpPr txBox="1"/>
            <p:nvPr/>
          </p:nvSpPr>
          <p:spPr>
            <a:xfrm>
              <a:off x="843698" y="2340864"/>
              <a:ext cx="1270787" cy="384048"/>
            </a:xfrm>
            <a:prstGeom prst="rect">
              <a:avLst/>
            </a:prstGeom>
            <a:solidFill>
              <a:srgbClr val="E7F2F5"/>
            </a:solidFill>
          </p:spPr>
          <p:txBody>
            <a:bodyPr wrap="square" tIns="91440" bIns="91440" rtlCol="0" anchor="ctr">
              <a:noAutofit/>
            </a:bodyPr>
            <a:lstStyle/>
            <a:p>
              <a:pPr algn="ctr">
                <a:defRPr/>
              </a:pPr>
              <a:r>
                <a:rPr lang="en-US" sz="1600" dirty="0" smtClean="0"/>
                <a:t>15</a:t>
              </a:r>
              <a:endParaRPr lang="en-US" sz="1600" dirty="0"/>
            </a:p>
          </p:txBody>
        </p:sp>
      </p:grpSp>
      <p:grpSp>
        <p:nvGrpSpPr>
          <p:cNvPr id="29" name="Group 28"/>
          <p:cNvGrpSpPr/>
          <p:nvPr/>
        </p:nvGrpSpPr>
        <p:grpSpPr>
          <a:xfrm>
            <a:off x="1084652" y="4808604"/>
            <a:ext cx="6876886" cy="384048"/>
            <a:chOff x="843697" y="3684919"/>
            <a:chExt cx="6876886" cy="384048"/>
          </a:xfrm>
        </p:grpSpPr>
        <p:sp>
          <p:nvSpPr>
            <p:cNvPr id="30" name="TextBox 29"/>
            <p:cNvSpPr txBox="1"/>
            <p:nvPr/>
          </p:nvSpPr>
          <p:spPr>
            <a:xfrm>
              <a:off x="2133599" y="3684919"/>
              <a:ext cx="5586984" cy="384048"/>
            </a:xfrm>
            <a:prstGeom prst="rect">
              <a:avLst/>
            </a:prstGeom>
            <a:solidFill>
              <a:srgbClr val="CBE3EB"/>
            </a:solidFill>
          </p:spPr>
          <p:txBody>
            <a:bodyPr wrap="square" tIns="45720" bIns="45720" rtlCol="0" anchor="ctr">
              <a:noAutofit/>
            </a:bodyPr>
            <a:lstStyle/>
            <a:p>
              <a:r>
                <a:rPr lang="en-US" sz="1600" dirty="0"/>
                <a:t>Market Participant Registration &amp; Qualification</a:t>
              </a:r>
            </a:p>
          </p:txBody>
        </p:sp>
        <p:sp>
          <p:nvSpPr>
            <p:cNvPr id="31" name="TextBox 30"/>
            <p:cNvSpPr txBox="1"/>
            <p:nvPr/>
          </p:nvSpPr>
          <p:spPr>
            <a:xfrm>
              <a:off x="843697" y="3684919"/>
              <a:ext cx="1270787" cy="384048"/>
            </a:xfrm>
            <a:prstGeom prst="rect">
              <a:avLst/>
            </a:prstGeom>
            <a:solidFill>
              <a:srgbClr val="CBE3EB"/>
            </a:solidFill>
          </p:spPr>
          <p:txBody>
            <a:bodyPr wrap="square" tIns="45720" bIns="45720" rtlCol="0" anchor="ctr">
              <a:noAutofit/>
            </a:bodyPr>
            <a:lstStyle/>
            <a:p>
              <a:pPr algn="ctr"/>
              <a:r>
                <a:rPr lang="en-US" sz="1600" dirty="0" smtClean="0"/>
                <a:t>16</a:t>
              </a:r>
              <a:endParaRPr lang="en-US" sz="1600" dirty="0"/>
            </a:p>
          </p:txBody>
        </p:sp>
      </p:grpSp>
      <p:grpSp>
        <p:nvGrpSpPr>
          <p:cNvPr id="32" name="Group 31"/>
          <p:cNvGrpSpPr/>
          <p:nvPr/>
        </p:nvGrpSpPr>
        <p:grpSpPr>
          <a:xfrm>
            <a:off x="1084653" y="5233343"/>
            <a:ext cx="6876885" cy="384048"/>
            <a:chOff x="843698" y="2340864"/>
            <a:chExt cx="6876885" cy="384048"/>
          </a:xfrm>
        </p:grpSpPr>
        <p:sp>
          <p:nvSpPr>
            <p:cNvPr id="33" name="TextBox 32"/>
            <p:cNvSpPr txBox="1"/>
            <p:nvPr/>
          </p:nvSpPr>
          <p:spPr>
            <a:xfrm>
              <a:off x="2133599" y="2340864"/>
              <a:ext cx="5586984" cy="384048"/>
            </a:xfrm>
            <a:prstGeom prst="rect">
              <a:avLst/>
            </a:prstGeom>
            <a:solidFill>
              <a:srgbClr val="E7F2F5"/>
            </a:solidFill>
          </p:spPr>
          <p:txBody>
            <a:bodyPr wrap="square" tIns="45720" bIns="45720" rtlCol="0" anchor="ctr">
              <a:spAutoFit/>
            </a:bodyPr>
            <a:lstStyle/>
            <a:p>
              <a:r>
                <a:rPr lang="en-US" sz="1600" dirty="0"/>
                <a:t>Load Profiling &amp; TX SET</a:t>
              </a:r>
            </a:p>
          </p:txBody>
        </p:sp>
        <p:sp>
          <p:nvSpPr>
            <p:cNvPr id="34" name="TextBox 33"/>
            <p:cNvSpPr txBox="1"/>
            <p:nvPr/>
          </p:nvSpPr>
          <p:spPr>
            <a:xfrm>
              <a:off x="843698" y="2340864"/>
              <a:ext cx="1270787" cy="384048"/>
            </a:xfrm>
            <a:prstGeom prst="rect">
              <a:avLst/>
            </a:prstGeom>
            <a:solidFill>
              <a:srgbClr val="E7F2F5"/>
            </a:solidFill>
          </p:spPr>
          <p:txBody>
            <a:bodyPr wrap="square" tIns="91440" bIns="91440" rtlCol="0" anchor="ctr">
              <a:noAutofit/>
            </a:bodyPr>
            <a:lstStyle/>
            <a:p>
              <a:pPr algn="ctr">
                <a:defRPr/>
              </a:pPr>
              <a:r>
                <a:rPr lang="en-US" sz="1600" dirty="0" smtClean="0"/>
                <a:t>18, 19</a:t>
              </a:r>
              <a:endParaRPr lang="en-US" sz="1600" dirty="0"/>
            </a:p>
          </p:txBody>
        </p:sp>
      </p:grpSp>
      <p:grpSp>
        <p:nvGrpSpPr>
          <p:cNvPr id="35" name="Group 34"/>
          <p:cNvGrpSpPr/>
          <p:nvPr/>
        </p:nvGrpSpPr>
        <p:grpSpPr>
          <a:xfrm>
            <a:off x="1084653" y="5658082"/>
            <a:ext cx="6876885" cy="384161"/>
            <a:chOff x="843698" y="3684919"/>
            <a:chExt cx="6876885" cy="384161"/>
          </a:xfrm>
        </p:grpSpPr>
        <p:sp>
          <p:nvSpPr>
            <p:cNvPr id="36" name="TextBox 35"/>
            <p:cNvSpPr txBox="1"/>
            <p:nvPr/>
          </p:nvSpPr>
          <p:spPr>
            <a:xfrm>
              <a:off x="2133599" y="3684919"/>
              <a:ext cx="5586984" cy="384048"/>
            </a:xfrm>
            <a:prstGeom prst="rect">
              <a:avLst/>
            </a:prstGeom>
            <a:solidFill>
              <a:srgbClr val="CBE3EB"/>
            </a:solidFill>
          </p:spPr>
          <p:txBody>
            <a:bodyPr wrap="square" tIns="45720" bIns="45720" rtlCol="0" anchor="ctr">
              <a:noAutofit/>
            </a:bodyPr>
            <a:lstStyle/>
            <a:p>
              <a:r>
                <a:rPr lang="en-US" sz="1600" dirty="0"/>
                <a:t>Alternative Dispute Resolution Process</a:t>
              </a:r>
            </a:p>
          </p:txBody>
        </p:sp>
        <p:sp>
          <p:nvSpPr>
            <p:cNvPr id="37" name="TextBox 36"/>
            <p:cNvSpPr txBox="1"/>
            <p:nvPr/>
          </p:nvSpPr>
          <p:spPr>
            <a:xfrm>
              <a:off x="843698" y="3685032"/>
              <a:ext cx="1270787" cy="384048"/>
            </a:xfrm>
            <a:prstGeom prst="rect">
              <a:avLst/>
            </a:prstGeom>
            <a:solidFill>
              <a:srgbClr val="CBE3EB"/>
            </a:solidFill>
          </p:spPr>
          <p:txBody>
            <a:bodyPr wrap="square" tIns="45720" bIns="45720" rtlCol="0" anchor="ctr">
              <a:noAutofit/>
            </a:bodyPr>
            <a:lstStyle/>
            <a:p>
              <a:pPr algn="ctr"/>
              <a:r>
                <a:rPr lang="en-US" sz="1600" dirty="0" smtClean="0"/>
                <a:t>20</a:t>
              </a:r>
              <a:endParaRPr lang="en-US" sz="1600" dirty="0"/>
            </a:p>
          </p:txBody>
        </p:sp>
      </p:grpSp>
      <p:grpSp>
        <p:nvGrpSpPr>
          <p:cNvPr id="38" name="Group 37"/>
          <p:cNvGrpSpPr/>
          <p:nvPr/>
        </p:nvGrpSpPr>
        <p:grpSpPr>
          <a:xfrm>
            <a:off x="1084653" y="6082937"/>
            <a:ext cx="6876885" cy="388830"/>
            <a:chOff x="843698" y="2354467"/>
            <a:chExt cx="6876885" cy="388830"/>
          </a:xfrm>
        </p:grpSpPr>
        <p:sp>
          <p:nvSpPr>
            <p:cNvPr id="39" name="TextBox 38"/>
            <p:cNvSpPr txBox="1"/>
            <p:nvPr/>
          </p:nvSpPr>
          <p:spPr>
            <a:xfrm>
              <a:off x="2133599" y="2354467"/>
              <a:ext cx="5586984" cy="384048"/>
            </a:xfrm>
            <a:prstGeom prst="rect">
              <a:avLst/>
            </a:prstGeom>
            <a:solidFill>
              <a:srgbClr val="E7F2F5"/>
            </a:solidFill>
          </p:spPr>
          <p:txBody>
            <a:bodyPr wrap="square" tIns="45720" bIns="45720" rtlCol="0" anchor="ctr">
              <a:spAutoFit/>
            </a:bodyPr>
            <a:lstStyle/>
            <a:p>
              <a:r>
                <a:rPr lang="en-US" sz="1600" dirty="0"/>
                <a:t>Revision Request Process</a:t>
              </a:r>
            </a:p>
          </p:txBody>
        </p:sp>
        <p:sp>
          <p:nvSpPr>
            <p:cNvPr id="40" name="TextBox 39"/>
            <p:cNvSpPr txBox="1"/>
            <p:nvPr/>
          </p:nvSpPr>
          <p:spPr>
            <a:xfrm>
              <a:off x="843698" y="2359249"/>
              <a:ext cx="1270787" cy="384048"/>
            </a:xfrm>
            <a:prstGeom prst="rect">
              <a:avLst/>
            </a:prstGeom>
            <a:solidFill>
              <a:srgbClr val="E7F2F5"/>
            </a:solidFill>
          </p:spPr>
          <p:txBody>
            <a:bodyPr wrap="square" tIns="91440" bIns="91440" rtlCol="0" anchor="ctr">
              <a:noAutofit/>
            </a:bodyPr>
            <a:lstStyle/>
            <a:p>
              <a:pPr algn="ctr">
                <a:defRPr/>
              </a:pPr>
              <a:r>
                <a:rPr lang="en-US" sz="1600" dirty="0" smtClean="0"/>
                <a:t>21</a:t>
              </a:r>
              <a:endParaRPr lang="en-US" sz="1600" dirty="0"/>
            </a:p>
          </p:txBody>
        </p:sp>
      </p:grpSp>
    </p:spTree>
    <p:custDataLst>
      <p:tags r:id="rId1"/>
    </p:custDataLst>
    <p:extLst>
      <p:ext uri="{BB962C8B-B14F-4D97-AF65-F5344CB8AC3E}">
        <p14:creationId xmlns:p14="http://schemas.microsoft.com/office/powerpoint/2010/main" val="3690421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15"/>
                                      </p:to>
                                    </p:set>
                                    <p:animEffect filter="image" prLst="opacity: 0.15">
                                      <p:cBhvr rctx="IE">
                                        <p:cTn id="7" dur="indefinite"/>
                                        <p:tgtEl>
                                          <p:spTgt spid="8"/>
                                        </p:tgtEl>
                                      </p:cBhvr>
                                    </p:animEffect>
                                  </p:childTnLst>
                                </p:cTn>
                              </p:par>
                              <p:par>
                                <p:cTn id="8" presetID="9" presetClass="emph" presetSubtype="0" nodeType="withEffect">
                                  <p:stCondLst>
                                    <p:cond delay="0"/>
                                  </p:stCondLst>
                                  <p:childTnLst>
                                    <p:set>
                                      <p:cBhvr rctx="PPT">
                                        <p:cTn id="9" dur="indefinite"/>
                                        <p:tgtEl>
                                          <p:spTgt spid="11"/>
                                        </p:tgtEl>
                                        <p:attrNameLst>
                                          <p:attrName>style.opacity</p:attrName>
                                        </p:attrNameLst>
                                      </p:cBhvr>
                                      <p:to>
                                        <p:strVal val="0.15"/>
                                      </p:to>
                                    </p:set>
                                    <p:animEffect filter="image" prLst="opacity: 0.15">
                                      <p:cBhvr rctx="IE">
                                        <p:cTn id="10" dur="indefinite"/>
                                        <p:tgtEl>
                                          <p:spTgt spid="11"/>
                                        </p:tgtEl>
                                      </p:cBhvr>
                                    </p:animEffect>
                                  </p:childTnLst>
                                </p:cTn>
                              </p:par>
                              <p:par>
                                <p:cTn id="11" presetID="9" presetClass="emph" presetSubtype="0" nodeType="withEffect">
                                  <p:stCondLst>
                                    <p:cond delay="0"/>
                                  </p:stCondLst>
                                  <p:childTnLst>
                                    <p:set>
                                      <p:cBhvr rctx="PPT">
                                        <p:cTn id="12" dur="indefinite"/>
                                        <p:tgtEl>
                                          <p:spTgt spid="17"/>
                                        </p:tgtEl>
                                        <p:attrNameLst>
                                          <p:attrName>style.opacity</p:attrName>
                                        </p:attrNameLst>
                                      </p:cBhvr>
                                      <p:to>
                                        <p:strVal val="0.15"/>
                                      </p:to>
                                    </p:set>
                                    <p:animEffect filter="image" prLst="opacity: 0.15">
                                      <p:cBhvr rctx="IE">
                                        <p:cTn id="13" dur="indefinite"/>
                                        <p:tgtEl>
                                          <p:spTgt spid="17"/>
                                        </p:tgtEl>
                                      </p:cBhvr>
                                    </p:animEffect>
                                  </p:childTnLst>
                                </p:cTn>
                              </p:par>
                              <p:par>
                                <p:cTn id="14" presetID="9" presetClass="emph" presetSubtype="0" nodeType="withEffect">
                                  <p:stCondLst>
                                    <p:cond delay="0"/>
                                  </p:stCondLst>
                                  <p:childTnLst>
                                    <p:set>
                                      <p:cBhvr rctx="PPT">
                                        <p:cTn id="15" dur="indefinite"/>
                                        <p:tgtEl>
                                          <p:spTgt spid="23"/>
                                        </p:tgtEl>
                                        <p:attrNameLst>
                                          <p:attrName>style.opacity</p:attrName>
                                        </p:attrNameLst>
                                      </p:cBhvr>
                                      <p:to>
                                        <p:strVal val="0.15"/>
                                      </p:to>
                                    </p:set>
                                    <p:animEffect filter="image" prLst="opacity: 0.15">
                                      <p:cBhvr rctx="IE">
                                        <p:cTn id="16" dur="indefinite"/>
                                        <p:tgtEl>
                                          <p:spTgt spid="23"/>
                                        </p:tgtEl>
                                      </p:cBhvr>
                                    </p:animEffect>
                                  </p:childTnLst>
                                </p:cTn>
                              </p:par>
                              <p:par>
                                <p:cTn id="17" presetID="9" presetClass="emph" presetSubtype="0" nodeType="withEffect">
                                  <p:stCondLst>
                                    <p:cond delay="0"/>
                                  </p:stCondLst>
                                  <p:childTnLst>
                                    <p:set>
                                      <p:cBhvr rctx="PPT">
                                        <p:cTn id="18" dur="indefinite"/>
                                        <p:tgtEl>
                                          <p:spTgt spid="35"/>
                                        </p:tgtEl>
                                        <p:attrNameLst>
                                          <p:attrName>style.opacity</p:attrName>
                                        </p:attrNameLst>
                                      </p:cBhvr>
                                      <p:to>
                                        <p:strVal val="0.15"/>
                                      </p:to>
                                    </p:set>
                                    <p:animEffect filter="image" prLst="opacity: 0.15">
                                      <p:cBhvr rctx="IE">
                                        <p:cTn id="19" dur="indefinite"/>
                                        <p:tgtEl>
                                          <p:spTgt spid="35"/>
                                        </p:tgtEl>
                                      </p:cBhvr>
                                    </p:animEffect>
                                  </p:childTnLst>
                                </p:cTn>
                              </p:par>
                              <p:par>
                                <p:cTn id="20" presetID="9" presetClass="emph" presetSubtype="0" nodeType="withEffect">
                                  <p:stCondLst>
                                    <p:cond delay="0"/>
                                  </p:stCondLst>
                                  <p:childTnLst>
                                    <p:set>
                                      <p:cBhvr rctx="PPT">
                                        <p:cTn id="21" dur="indefinite"/>
                                        <p:tgtEl>
                                          <p:spTgt spid="38"/>
                                        </p:tgtEl>
                                        <p:attrNameLst>
                                          <p:attrName>style.opacity</p:attrName>
                                        </p:attrNameLst>
                                      </p:cBhvr>
                                      <p:to>
                                        <p:strVal val="0.15"/>
                                      </p:to>
                                    </p:set>
                                    <p:animEffect filter="image" prLst="opacity: 0.15">
                                      <p:cBhvr rctx="IE">
                                        <p:cTn id="22" dur="indefinite"/>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Legal</a:t>
            </a:r>
            <a:endParaRPr lang="en-US" dirty="0"/>
          </a:p>
        </p:txBody>
      </p:sp>
      <p:sp>
        <p:nvSpPr>
          <p:cNvPr id="2" name="Text Placeholder 1"/>
          <p:cNvSpPr>
            <a:spLocks noGrp="1"/>
          </p:cNvSpPr>
          <p:nvPr>
            <p:ph idx="1"/>
          </p:nvPr>
        </p:nvSpPr>
        <p:spPr>
          <a:xfrm>
            <a:off x="228599" y="914399"/>
            <a:ext cx="8686800" cy="3954929"/>
          </a:xfrm>
          <a:prstGeom prst="rect">
            <a:avLst/>
          </a:prstGeom>
        </p:spPr>
        <p:txBody>
          <a:bodyPr anchor="t">
            <a:spAutoFit/>
          </a:bodyPr>
          <a:lstStyle/>
          <a:p>
            <a:pPr marL="0" indent="0">
              <a:lnSpc>
                <a:spcPct val="100000"/>
              </a:lnSpc>
              <a:buNone/>
            </a:pPr>
            <a:r>
              <a:rPr lang="en-US" b="1" dirty="0">
                <a:solidFill>
                  <a:schemeClr val="accent4"/>
                </a:solidFill>
              </a:rPr>
              <a:t>PROTOCOL DISCLAIMER</a:t>
            </a:r>
          </a:p>
          <a:p>
            <a:pPr>
              <a:lnSpc>
                <a:spcPct val="100000"/>
              </a:lnSpc>
              <a:spcBef>
                <a:spcPts val="0"/>
              </a:spcBef>
            </a:pPr>
            <a:endParaRPr lang="en-US" sz="2000" dirty="0">
              <a:solidFill>
                <a:schemeClr val="bg1"/>
              </a:solidFill>
            </a:endParaRPr>
          </a:p>
          <a:p>
            <a:pPr marL="0" indent="0">
              <a:lnSpc>
                <a:spcPct val="100000"/>
              </a:lnSpc>
              <a:spcBef>
                <a:spcPts val="0"/>
              </a:spcBef>
              <a:buNone/>
            </a:pPr>
            <a:r>
              <a:rPr lang="en-US" dirty="0">
                <a:solidFill>
                  <a:schemeClr val="bg1"/>
                </a:solidFill>
              </a:rPr>
              <a:t>This presentation provides a general overview of the Texas Nodal Market and is not intended to be a substitute for the ERCOT Protocols, as amended from time to time. If any conflict exists between this presentation and the ERCOT Protocols, the ERCOT Protocols shall control in all respects.</a:t>
            </a:r>
          </a:p>
          <a:p>
            <a:pPr marL="0" indent="0">
              <a:lnSpc>
                <a:spcPct val="100000"/>
              </a:lnSpc>
              <a:spcBef>
                <a:spcPts val="0"/>
              </a:spcBef>
              <a:buNone/>
            </a:pPr>
            <a:endParaRPr lang="en-US" dirty="0">
              <a:solidFill>
                <a:schemeClr val="bg1"/>
              </a:solidFill>
            </a:endParaRPr>
          </a:p>
          <a:p>
            <a:pPr marL="0" indent="0">
              <a:lnSpc>
                <a:spcPct val="100000"/>
              </a:lnSpc>
              <a:spcBef>
                <a:spcPts val="0"/>
              </a:spcBef>
              <a:buNone/>
            </a:pPr>
            <a:r>
              <a:rPr lang="en-US" dirty="0">
                <a:solidFill>
                  <a:schemeClr val="bg1"/>
                </a:solidFill>
              </a:rPr>
              <a:t>For more information, please visit:</a:t>
            </a:r>
          </a:p>
          <a:p>
            <a:pPr marL="0" indent="0" algn="ctr">
              <a:lnSpc>
                <a:spcPct val="100000"/>
              </a:lnSpc>
              <a:spcBef>
                <a:spcPts val="1200"/>
              </a:spcBef>
              <a:buNone/>
            </a:pPr>
            <a:r>
              <a:rPr lang="en-US" dirty="0">
                <a:solidFill>
                  <a:schemeClr val="tx2">
                    <a:lumMod val="10000"/>
                    <a:lumOff val="90000"/>
                  </a:schemeClr>
                </a:solidFill>
                <a:hlinkClick r:id="rId4"/>
              </a:rPr>
              <a:t>http://www.ercot.com/mktrules/nprotocols/ </a:t>
            </a:r>
            <a:endParaRPr lang="en-US" dirty="0">
              <a:solidFill>
                <a:schemeClr val="accent4"/>
              </a:solidFill>
            </a:endParaRPr>
          </a:p>
        </p:txBody>
      </p:sp>
    </p:spTree>
    <p:custDataLst>
      <p:tags r:id="rId1"/>
    </p:custDataLst>
    <p:extLst>
      <p:ext uri="{BB962C8B-B14F-4D97-AF65-F5344CB8AC3E}">
        <p14:creationId xmlns:p14="http://schemas.microsoft.com/office/powerpoint/2010/main" val="22586385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112038" y="2021768"/>
            <a:ext cx="7582103" cy="3901601"/>
          </a:xfrm>
          <a:prstGeom prst="roundRect">
            <a:avLst>
              <a:gd name="adj" fmla="val 9284"/>
            </a:avLst>
          </a:prstGeom>
          <a:solidFill>
            <a:schemeClr val="tx2">
              <a:lumMod val="75000"/>
              <a:lumOff val="2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rIns="91440" rtlCol="0" anchor="ctr"/>
          <a:lstStyle/>
          <a:p>
            <a:pPr marL="274320" indent="-274320">
              <a:lnSpc>
                <a:spcPct val="100000"/>
              </a:lnSpc>
              <a:spcBef>
                <a:spcPts val="0"/>
              </a:spcBef>
              <a:spcAft>
                <a:spcPts val="1800"/>
              </a:spcAft>
              <a:buFont typeface="Arial" panose="020B0604020202020204" pitchFamily="34" charset="0"/>
              <a:buChar char="•"/>
            </a:pPr>
            <a:endParaRPr lang="en-US" sz="2000" dirty="0">
              <a:solidFill>
                <a:schemeClr val="bg1"/>
              </a:solidFill>
            </a:endParaRPr>
          </a:p>
        </p:txBody>
      </p:sp>
      <p:grpSp>
        <p:nvGrpSpPr>
          <p:cNvPr id="24" name="Protocol Details"/>
          <p:cNvGrpSpPr/>
          <p:nvPr/>
        </p:nvGrpSpPr>
        <p:grpSpPr>
          <a:xfrm>
            <a:off x="1708042" y="2622168"/>
            <a:ext cx="2926080" cy="2577648"/>
            <a:chOff x="1861910" y="2622168"/>
            <a:chExt cx="2926080" cy="2577648"/>
          </a:xfrm>
        </p:grpSpPr>
        <p:sp>
          <p:nvSpPr>
            <p:cNvPr id="16" name="Rounded Rectangle 15"/>
            <p:cNvSpPr/>
            <p:nvPr/>
          </p:nvSpPr>
          <p:spPr>
            <a:xfrm>
              <a:off x="1861910" y="3077942"/>
              <a:ext cx="2926080" cy="2121874"/>
            </a:xfrm>
            <a:prstGeom prst="roundRect">
              <a:avLst>
                <a:gd name="adj" fmla="val 9284"/>
              </a:avLst>
            </a:prstGeom>
            <a:solidFill>
              <a:schemeClr val="tx2">
                <a:lumMod val="10000"/>
                <a:lumOff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nSpc>
                  <a:spcPct val="100000"/>
                </a:lnSpc>
                <a:spcBef>
                  <a:spcPts val="0"/>
                </a:spcBef>
                <a:spcAft>
                  <a:spcPts val="1800"/>
                </a:spcAft>
              </a:pPr>
              <a:r>
                <a:rPr lang="en-US" dirty="0">
                  <a:solidFill>
                    <a:schemeClr val="tx1"/>
                  </a:solidFill>
                </a:rPr>
                <a:t>Outline the procedures and processes used by ERCOT and Market Participants.</a:t>
              </a:r>
            </a:p>
          </p:txBody>
        </p:sp>
        <p:sp>
          <p:nvSpPr>
            <p:cNvPr id="6" name="Rectangle 5"/>
            <p:cNvSpPr/>
            <p:nvPr/>
          </p:nvSpPr>
          <p:spPr>
            <a:xfrm>
              <a:off x="1861910" y="2622168"/>
              <a:ext cx="2926080" cy="430887"/>
            </a:xfrm>
            <a:prstGeom prst="rect">
              <a:avLst/>
            </a:prstGeom>
          </p:spPr>
          <p:txBody>
            <a:bodyPr wrap="square">
              <a:spAutoFit/>
            </a:bodyPr>
            <a:lstStyle/>
            <a:p>
              <a:pPr algn="ctr"/>
              <a:r>
                <a:rPr lang="en-US" sz="2200" b="1" dirty="0" smtClean="0">
                  <a:solidFill>
                    <a:schemeClr val="bg1"/>
                  </a:solidFill>
                </a:rPr>
                <a:t>Protocols</a:t>
              </a:r>
              <a:endParaRPr lang="en-US" sz="2200" b="1" dirty="0">
                <a:solidFill>
                  <a:schemeClr val="bg1"/>
                </a:solidFill>
              </a:endParaRPr>
            </a:p>
          </p:txBody>
        </p:sp>
      </p:grpSp>
      <p:grpSp>
        <p:nvGrpSpPr>
          <p:cNvPr id="25" name="Market Guide Details"/>
          <p:cNvGrpSpPr/>
          <p:nvPr/>
        </p:nvGrpSpPr>
        <p:grpSpPr>
          <a:xfrm>
            <a:off x="5172057" y="2622168"/>
            <a:ext cx="2926080" cy="2577648"/>
            <a:chOff x="5325925" y="2622168"/>
            <a:chExt cx="2926080" cy="2577648"/>
          </a:xfrm>
        </p:grpSpPr>
        <p:sp>
          <p:nvSpPr>
            <p:cNvPr id="18" name="Rectangle 17"/>
            <p:cNvSpPr/>
            <p:nvPr/>
          </p:nvSpPr>
          <p:spPr>
            <a:xfrm>
              <a:off x="5325925" y="2622168"/>
              <a:ext cx="2926079" cy="430887"/>
            </a:xfrm>
            <a:prstGeom prst="rect">
              <a:avLst/>
            </a:prstGeom>
          </p:spPr>
          <p:txBody>
            <a:bodyPr wrap="square">
              <a:spAutoFit/>
            </a:bodyPr>
            <a:lstStyle/>
            <a:p>
              <a:pPr algn="ctr"/>
              <a:r>
                <a:rPr lang="en-US" sz="2200" b="1" dirty="0" smtClean="0">
                  <a:solidFill>
                    <a:schemeClr val="bg1"/>
                  </a:solidFill>
                </a:rPr>
                <a:t>Market </a:t>
              </a:r>
              <a:r>
                <a:rPr lang="en-US" sz="2200" b="1" dirty="0">
                  <a:solidFill>
                    <a:schemeClr val="bg1"/>
                  </a:solidFill>
                </a:rPr>
                <a:t>Guides</a:t>
              </a:r>
            </a:p>
          </p:txBody>
        </p:sp>
        <p:sp>
          <p:nvSpPr>
            <p:cNvPr id="19" name="Rounded Rectangle 18"/>
            <p:cNvSpPr/>
            <p:nvPr/>
          </p:nvSpPr>
          <p:spPr>
            <a:xfrm>
              <a:off x="5325925" y="3077942"/>
              <a:ext cx="2926080" cy="2121874"/>
            </a:xfrm>
            <a:prstGeom prst="roundRect">
              <a:avLst>
                <a:gd name="adj" fmla="val 9284"/>
              </a:avLst>
            </a:prstGeom>
            <a:solidFill>
              <a:schemeClr val="tx2">
                <a:lumMod val="10000"/>
                <a:lumOff val="9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marL="182880" indent="-182880">
                <a:lnSpc>
                  <a:spcPct val="100000"/>
                </a:lnSpc>
                <a:spcBef>
                  <a:spcPts val="0"/>
                </a:spcBef>
                <a:spcAft>
                  <a:spcPts val="1800"/>
                </a:spcAft>
                <a:buFont typeface="Arial" panose="020B0604020202020204" pitchFamily="34" charset="0"/>
                <a:buChar char="•"/>
              </a:pPr>
              <a:r>
                <a:rPr lang="en-US" dirty="0">
                  <a:solidFill>
                    <a:schemeClr val="tx1"/>
                  </a:solidFill>
                </a:rPr>
                <a:t>Based upon the ERCOT Protocols </a:t>
              </a:r>
            </a:p>
            <a:p>
              <a:pPr marL="182880" indent="-182880">
                <a:lnSpc>
                  <a:spcPct val="100000"/>
                </a:lnSpc>
                <a:spcBef>
                  <a:spcPts val="0"/>
                </a:spcBef>
                <a:spcAft>
                  <a:spcPts val="1800"/>
                </a:spcAft>
                <a:buFont typeface="Arial" panose="020B0604020202020204" pitchFamily="34" charset="0"/>
                <a:buChar char="•"/>
              </a:pPr>
              <a:r>
                <a:rPr lang="en-US" dirty="0">
                  <a:solidFill>
                    <a:schemeClr val="tx1"/>
                  </a:solidFill>
                </a:rPr>
                <a:t>Detailed reference documents</a:t>
              </a:r>
            </a:p>
          </p:txBody>
        </p:sp>
      </p:grpSp>
      <p:sp>
        <p:nvSpPr>
          <p:cNvPr id="20" name="Right Arrow 19"/>
          <p:cNvSpPr/>
          <p:nvPr/>
        </p:nvSpPr>
        <p:spPr>
          <a:xfrm>
            <a:off x="4704151" y="3831381"/>
            <a:ext cx="417988" cy="614995"/>
          </a:xfrm>
          <a:prstGeom prst="rightArrow">
            <a:avLst>
              <a:gd name="adj1" fmla="val 50000"/>
              <a:gd name="adj2" fmla="val 39800"/>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Text Placeholder 5"/>
          <p:cNvSpPr txBox="1">
            <a:spLocks/>
          </p:cNvSpPr>
          <p:nvPr/>
        </p:nvSpPr>
        <p:spPr>
          <a:xfrm>
            <a:off x="1112038" y="1499616"/>
            <a:ext cx="7582103"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smtClean="0">
                <a:solidFill>
                  <a:schemeClr val="accent4"/>
                </a:solidFill>
              </a:rPr>
              <a:t>ERCOT is responsible for …</a:t>
            </a:r>
            <a:endParaRPr lang="en-US" sz="2400" b="1" dirty="0">
              <a:solidFill>
                <a:schemeClr val="accent4"/>
              </a:solidFill>
            </a:endParaRPr>
          </a:p>
        </p:txBody>
      </p:sp>
      <p:pic>
        <p:nvPicPr>
          <p:cNvPr id="15" name="ERCOT Log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86" y="1261376"/>
            <a:ext cx="1558833" cy="166822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ERCOT Documents</a:t>
            </a:r>
            <a:endParaRPr lang="en-US" dirty="0"/>
          </a:p>
        </p:txBody>
      </p:sp>
    </p:spTree>
    <p:custDataLst>
      <p:tags r:id="rId1"/>
    </p:custDataLst>
    <p:extLst>
      <p:ext uri="{BB962C8B-B14F-4D97-AF65-F5344CB8AC3E}">
        <p14:creationId xmlns:p14="http://schemas.microsoft.com/office/powerpoint/2010/main" val="223880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9" presetClass="emph" presetSubtype="0" nodeType="afterEffect">
                                  <p:stCondLst>
                                    <p:cond delay="0"/>
                                  </p:stCondLst>
                                  <p:childTnLst>
                                    <p:set>
                                      <p:cBhvr rctx="PPT">
                                        <p:cTn id="14" dur="indefinite"/>
                                        <p:tgtEl>
                                          <p:spTgt spid="24"/>
                                        </p:tgtEl>
                                        <p:attrNameLst>
                                          <p:attrName>style.opacity</p:attrName>
                                        </p:attrNameLst>
                                      </p:cBhvr>
                                      <p:to>
                                        <p:strVal val="0.5"/>
                                      </p:to>
                                    </p:set>
                                    <p:animEffect filter="image" prLst="opacity: 0.5">
                                      <p:cBhvr rctx="IE">
                                        <p:cTn id="15" dur="indefinite"/>
                                        <p:tgtEl>
                                          <p:spTgt spid="24"/>
                                        </p:tgtEl>
                                      </p:cBhvr>
                                    </p:animEffect>
                                  </p:childTnLst>
                                </p:cTn>
                              </p:par>
                              <p:par>
                                <p:cTn id="16" presetID="9" presetClass="emph" presetSubtype="0" grpId="1" nodeType="withEffect">
                                  <p:stCondLst>
                                    <p:cond delay="0"/>
                                  </p:stCondLst>
                                  <p:childTnLst>
                                    <p:set>
                                      <p:cBhvr rctx="PPT">
                                        <p:cTn id="17" dur="indefinite"/>
                                        <p:tgtEl>
                                          <p:spTgt spid="20"/>
                                        </p:tgtEl>
                                        <p:attrNameLst>
                                          <p:attrName>style.opacity</p:attrName>
                                        </p:attrNameLst>
                                      </p:cBhvr>
                                      <p:to>
                                        <p:strVal val="0.5"/>
                                      </p:to>
                                    </p:set>
                                    <p:animEffect filter="image" prLst="opacity: 0.5">
                                      <p:cBhvr rctx="IE">
                                        <p:cTn id="18" dur="indefinite"/>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03" y="1005840"/>
            <a:ext cx="8562594" cy="5343525"/>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p:txBody>
          <a:bodyPr/>
          <a:lstStyle/>
          <a:p>
            <a:r>
              <a:rPr lang="en-US" dirty="0" smtClean="0"/>
              <a:t>ERCOT Market Guides</a:t>
            </a:r>
            <a:endParaRPr lang="en-US" dirty="0"/>
          </a:p>
        </p:txBody>
      </p:sp>
      <p:sp>
        <p:nvSpPr>
          <p:cNvPr id="5" name="Rectangle 4"/>
          <p:cNvSpPr/>
          <p:nvPr/>
        </p:nvSpPr>
        <p:spPr>
          <a:xfrm>
            <a:off x="364857" y="3357257"/>
            <a:ext cx="1645920" cy="100584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4857" y="5271570"/>
            <a:ext cx="1645920" cy="36576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857" y="5956177"/>
            <a:ext cx="1645920" cy="36576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7516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Market Guide Detail</a:t>
            </a:r>
            <a:endParaRPr lang="en-US" dirty="0"/>
          </a:p>
        </p:txBody>
      </p:sp>
      <p:graphicFrame>
        <p:nvGraphicFramePr>
          <p:cNvPr id="46" name="Content Placeholder 8"/>
          <p:cNvGraphicFramePr>
            <a:graphicFrameLocks/>
          </p:cNvGraphicFramePr>
          <p:nvPr>
            <p:extLst>
              <p:ext uri="{D42A27DB-BD31-4B8C-83A1-F6EECF244321}">
                <p14:modId xmlns:p14="http://schemas.microsoft.com/office/powerpoint/2010/main" val="2211494841"/>
              </p:ext>
            </p:extLst>
          </p:nvPr>
        </p:nvGraphicFramePr>
        <p:xfrm>
          <a:off x="1143000" y="1210491"/>
          <a:ext cx="6858000" cy="4811248"/>
        </p:xfrm>
        <a:graphic>
          <a:graphicData uri="http://schemas.openxmlformats.org/drawingml/2006/table">
            <a:tbl>
              <a:tblPr firstRow="1" bandRow="1">
                <a:tableStyleId>{5C22544A-7EE6-4342-B048-85BDC9FD1C3A}</a:tableStyleId>
              </a:tblPr>
              <a:tblGrid>
                <a:gridCol w="1418896"/>
                <a:gridCol w="5439104"/>
              </a:tblGrid>
              <a:tr h="626332">
                <a:tc gridSpan="2">
                  <a:txBody>
                    <a:bodyPr/>
                    <a:lstStyle/>
                    <a:p>
                      <a:pPr algn="ctr"/>
                      <a:r>
                        <a:rPr lang="en-US" sz="2400" dirty="0" smtClean="0"/>
                        <a:t>Retail</a:t>
                      </a:r>
                      <a:r>
                        <a:rPr lang="en-US" sz="2400" baseline="0" dirty="0" smtClean="0"/>
                        <a:t> Market Guide Overview</a:t>
                      </a:r>
                      <a:endParaRPr lang="en-US" sz="2400" dirty="0"/>
                    </a:p>
                  </a:txBody>
                  <a:tcPr marT="91440" marB="91440" anchor="ctr"/>
                </a:tc>
                <a:tc hMerge="1">
                  <a:txBody>
                    <a:bodyPr/>
                    <a:lstStyle/>
                    <a:p>
                      <a:endParaRPr lang="en-US" dirty="0"/>
                    </a:p>
                  </a:txBody>
                  <a:tcPr/>
                </a:tc>
              </a:tr>
              <a:tr h="542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Sections</a:t>
                      </a:r>
                    </a:p>
                  </a:txBody>
                  <a:tcPr marT="91440" marB="91440" anchor="ctr"/>
                </a:tc>
                <a:tc>
                  <a:txBody>
                    <a:bodyPr/>
                    <a:lstStyle/>
                    <a:p>
                      <a:r>
                        <a:rPr lang="en-US" sz="2000" b="0" dirty="0" smtClean="0">
                          <a:solidFill>
                            <a:schemeClr val="tx1"/>
                          </a:solidFill>
                        </a:rPr>
                        <a:t>Description</a:t>
                      </a:r>
                    </a:p>
                  </a:txBody>
                  <a:tcPr marT="91440" marB="91440" anchor="ctr"/>
                </a:tc>
              </a:tr>
              <a:tr h="5428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1-2</a:t>
                      </a:r>
                    </a:p>
                  </a:txBody>
                  <a:tcPr marT="91440" marB="91440"/>
                </a:tc>
                <a:tc>
                  <a:txBody>
                    <a:bodyPr/>
                    <a:lstStyle/>
                    <a:p>
                      <a:r>
                        <a:rPr lang="en-US" sz="2000" b="0" dirty="0" smtClean="0">
                          <a:solidFill>
                            <a:schemeClr val="tx1"/>
                          </a:solidFill>
                        </a:rPr>
                        <a:t>Purpose;</a:t>
                      </a:r>
                      <a:r>
                        <a:rPr lang="en-US" sz="2000" b="0" baseline="0" dirty="0" smtClean="0">
                          <a:solidFill>
                            <a:schemeClr val="tx1"/>
                          </a:solidFill>
                        </a:rPr>
                        <a:t> </a:t>
                      </a:r>
                      <a:r>
                        <a:rPr lang="en-US" sz="2000" b="0" dirty="0" smtClean="0">
                          <a:solidFill>
                            <a:schemeClr val="tx1"/>
                          </a:solidFill>
                        </a:rPr>
                        <a:t>Definitions; Acronyms</a:t>
                      </a:r>
                      <a:endParaRPr lang="en-US" sz="2000" b="0" dirty="0">
                        <a:solidFill>
                          <a:schemeClr val="tx1"/>
                        </a:solidFill>
                      </a:endParaRPr>
                    </a:p>
                  </a:txBody>
                  <a:tcPr marT="91440" marB="91440" anchor="ctr"/>
                </a:tc>
              </a:tr>
              <a:tr h="521945">
                <a:tc>
                  <a:txBody>
                    <a:bodyPr/>
                    <a:lstStyle/>
                    <a:p>
                      <a:pPr algn="ctr"/>
                      <a:r>
                        <a:rPr lang="en-US" sz="2000" b="0" dirty="0" smtClean="0">
                          <a:solidFill>
                            <a:schemeClr val="tx1"/>
                          </a:solidFill>
                        </a:rPr>
                        <a:t>3</a:t>
                      </a:r>
                      <a:endParaRPr lang="en-US" sz="2000" b="0" dirty="0">
                        <a:solidFill>
                          <a:schemeClr val="tx1"/>
                        </a:solidFill>
                      </a:endParaRPr>
                    </a:p>
                  </a:txBody>
                  <a:tcPr marT="91440" marB="91440"/>
                </a:tc>
                <a:tc>
                  <a:txBody>
                    <a:bodyPr/>
                    <a:lstStyle/>
                    <a:p>
                      <a:r>
                        <a:rPr lang="en-US" sz="2000" b="0" dirty="0" smtClean="0">
                          <a:solidFill>
                            <a:schemeClr val="tx1"/>
                          </a:solidFill>
                        </a:rPr>
                        <a:t>Retail Market</a:t>
                      </a:r>
                      <a:r>
                        <a:rPr lang="en-US" sz="2000" b="0" baseline="0" dirty="0" smtClean="0">
                          <a:solidFill>
                            <a:schemeClr val="tx1"/>
                          </a:solidFill>
                        </a:rPr>
                        <a:t> Guide Revision Process</a:t>
                      </a:r>
                      <a:endParaRPr lang="en-US" sz="2000" b="0" dirty="0" smtClean="0">
                        <a:solidFill>
                          <a:schemeClr val="tx1"/>
                        </a:solidFill>
                      </a:endParaRPr>
                    </a:p>
                  </a:txBody>
                  <a:tcPr marT="91440" marB="91440" anchor="ctr"/>
                </a:tc>
              </a:tr>
              <a:tr h="521945">
                <a:tc>
                  <a:txBody>
                    <a:bodyPr/>
                    <a:lstStyle/>
                    <a:p>
                      <a:pPr algn="ctr"/>
                      <a:r>
                        <a:rPr lang="en-US" sz="2000" b="0" dirty="0" smtClean="0">
                          <a:solidFill>
                            <a:schemeClr val="tx1"/>
                          </a:solidFill>
                        </a:rPr>
                        <a:t>4-5</a:t>
                      </a:r>
                      <a:endParaRPr lang="en-US" sz="2000" b="0" dirty="0">
                        <a:solidFill>
                          <a:schemeClr val="tx1"/>
                        </a:solidFill>
                      </a:endParaRPr>
                    </a:p>
                  </a:txBody>
                  <a:tcPr marT="91440" marB="91440"/>
                </a:tc>
                <a:tc>
                  <a:txBody>
                    <a:bodyPr/>
                    <a:lstStyle/>
                    <a:p>
                      <a:r>
                        <a:rPr lang="en-US" sz="2000" b="0" dirty="0" smtClean="0">
                          <a:solidFill>
                            <a:schemeClr val="tx1"/>
                          </a:solidFill>
                        </a:rPr>
                        <a:t>PUCT &amp; ERCOT</a:t>
                      </a:r>
                      <a:endParaRPr lang="en-US" sz="2000" b="0" dirty="0">
                        <a:solidFill>
                          <a:schemeClr val="tx1"/>
                        </a:solidFill>
                      </a:endParaRPr>
                    </a:p>
                  </a:txBody>
                  <a:tcPr marT="91440" marB="91440" anchor="ctr"/>
                </a:tc>
              </a:tr>
              <a:tr h="5219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6</a:t>
                      </a:r>
                      <a:endParaRPr lang="en-US" sz="2000" b="0" dirty="0">
                        <a:solidFill>
                          <a:schemeClr val="tx1"/>
                        </a:solidFill>
                      </a:endParaRPr>
                    </a:p>
                  </a:txBody>
                  <a:tcPr marT="91440" marB="91440"/>
                </a:tc>
                <a:tc>
                  <a:txBody>
                    <a:bodyPr/>
                    <a:lstStyle/>
                    <a:p>
                      <a:r>
                        <a:rPr lang="en-US" sz="2000" b="0" u="none" dirty="0" smtClean="0">
                          <a:solidFill>
                            <a:schemeClr val="tx1"/>
                          </a:solidFill>
                        </a:rPr>
                        <a:t>RMS Working Groups</a:t>
                      </a:r>
                    </a:p>
                  </a:txBody>
                  <a:tcPr marT="91440" marB="91440" anchor="ctr"/>
                </a:tc>
              </a:tr>
              <a:tr h="5219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7</a:t>
                      </a:r>
                      <a:endParaRPr lang="en-US" sz="2000" b="0" dirty="0">
                        <a:solidFill>
                          <a:schemeClr val="tx1"/>
                        </a:solidFill>
                      </a:endParaRPr>
                    </a:p>
                  </a:txBody>
                  <a:tcPr marT="91440" marB="91440"/>
                </a:tc>
                <a:tc>
                  <a:txBody>
                    <a:bodyPr/>
                    <a:lstStyle/>
                    <a:p>
                      <a:r>
                        <a:rPr lang="en-US" sz="2000" b="1" i="1" u="none" dirty="0" smtClean="0">
                          <a:solidFill>
                            <a:schemeClr val="tx1"/>
                          </a:solidFill>
                        </a:rPr>
                        <a:t>**Market Processes**</a:t>
                      </a:r>
                    </a:p>
                  </a:txBody>
                  <a:tcPr marT="91440" marB="91440" anchor="ctr"/>
                </a:tc>
              </a:tr>
              <a:tr h="52194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8</a:t>
                      </a:r>
                      <a:endParaRPr lang="en-US" sz="2000" b="0" dirty="0">
                        <a:solidFill>
                          <a:schemeClr val="tx1"/>
                        </a:solidFill>
                      </a:endParaRPr>
                    </a:p>
                  </a:txBody>
                  <a:tcPr marT="91440" marB="91440"/>
                </a:tc>
                <a:tc>
                  <a: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sz="2000" dirty="0" smtClean="0"/>
                        <a:t>Municipally Owned Utilities </a:t>
                      </a:r>
                      <a:r>
                        <a:rPr lang="en-US" sz="2000" b="0" u="none" dirty="0" smtClean="0">
                          <a:solidFill>
                            <a:schemeClr val="tx1"/>
                          </a:solidFill>
                        </a:rPr>
                        <a:t>&amp; Co-ops</a:t>
                      </a:r>
                    </a:p>
                  </a:txBody>
                  <a:tcPr marT="91440" marB="91440" anchor="ctr"/>
                </a:tc>
              </a:tr>
              <a:tr h="4895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rPr>
                        <a:t>9</a:t>
                      </a:r>
                      <a:endParaRPr lang="en-US" sz="2000" b="0" dirty="0">
                        <a:solidFill>
                          <a:schemeClr val="tx1"/>
                        </a:solidFill>
                      </a:endParaRPr>
                    </a:p>
                  </a:txBody>
                  <a:tcPr marT="91440" marB="91440" anchor="ctr"/>
                </a:tc>
                <a:tc>
                  <a:txBody>
                    <a:bodyPr/>
                    <a:lstStyle/>
                    <a:p>
                      <a:r>
                        <a:rPr lang="en-US" sz="2000" b="0" u="none" dirty="0" smtClean="0">
                          <a:solidFill>
                            <a:schemeClr val="tx1"/>
                          </a:solidFill>
                        </a:rPr>
                        <a:t>Appendices</a:t>
                      </a:r>
                    </a:p>
                  </a:txBody>
                  <a:tcPr marT="91440" marB="91440" anchor="ctr"/>
                </a:tc>
              </a:tr>
            </a:tbl>
          </a:graphicData>
        </a:graphic>
      </p:graphicFrame>
    </p:spTree>
    <p:custDataLst>
      <p:tags r:id="rId1"/>
    </p:custDataLst>
    <p:extLst>
      <p:ext uri="{BB962C8B-B14F-4D97-AF65-F5344CB8AC3E}">
        <p14:creationId xmlns:p14="http://schemas.microsoft.com/office/powerpoint/2010/main" val="189751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Revision Requests</a:t>
            </a:r>
            <a:endParaRPr lang="en-US" dirty="0"/>
          </a:p>
        </p:txBody>
      </p:sp>
      <p:sp>
        <p:nvSpPr>
          <p:cNvPr id="5" name="Text Placeholder 5"/>
          <p:cNvSpPr>
            <a:spLocks noGrp="1"/>
          </p:cNvSpPr>
          <p:nvPr>
            <p:ph type="body" sz="quarter" idx="10"/>
          </p:nvPr>
        </p:nvSpPr>
        <p:spPr>
          <a:xfrm>
            <a:off x="182880" y="914400"/>
            <a:ext cx="8540496" cy="457200"/>
          </a:xfrm>
          <a:prstGeom prst="rect">
            <a:avLst/>
          </a:prstGeom>
        </p:spPr>
        <p:txBody>
          <a:bodyPr/>
          <a:lstStyle/>
          <a:p>
            <a:pPr marL="0" indent="0">
              <a:spcBef>
                <a:spcPts val="3600"/>
              </a:spcBef>
              <a:buNone/>
            </a:pPr>
            <a:r>
              <a:rPr lang="en-US" sz="2400" b="1" dirty="0" smtClean="0">
                <a:solidFill>
                  <a:schemeClr val="accent4"/>
                </a:solidFill>
              </a:rPr>
              <a:t>Protocol And Market Guide Update Process</a:t>
            </a:r>
            <a:endParaRPr lang="en-US" sz="2400" b="1" dirty="0">
              <a:solidFill>
                <a:schemeClr val="accent4"/>
              </a:solidFill>
            </a:endParaRPr>
          </a:p>
        </p:txBody>
      </p:sp>
      <p:sp>
        <p:nvSpPr>
          <p:cNvPr id="4" name="Content Placeholder 3"/>
          <p:cNvSpPr txBox="1">
            <a:spLocks/>
          </p:cNvSpPr>
          <p:nvPr/>
        </p:nvSpPr>
        <p:spPr>
          <a:xfrm>
            <a:off x="334939" y="1391943"/>
            <a:ext cx="3476410" cy="35779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3" name="Rectangle 2"/>
          <p:cNvSpPr/>
          <p:nvPr/>
        </p:nvSpPr>
        <p:spPr>
          <a:xfrm>
            <a:off x="548640" y="1645920"/>
            <a:ext cx="2985135" cy="3323987"/>
          </a:xfrm>
          <a:prstGeom prst="rect">
            <a:avLst/>
          </a:prstGeom>
        </p:spPr>
        <p:txBody>
          <a:bodyPr wrap="square">
            <a:spAutoFit/>
          </a:bodyPr>
          <a:lstStyle/>
          <a:p>
            <a:pPr marL="274320" indent="-274320">
              <a:spcAft>
                <a:spcPts val="1800"/>
              </a:spcAft>
              <a:buFont typeface="Arial" panose="020B0604020202020204" pitchFamily="34" charset="0"/>
              <a:buChar char="•"/>
            </a:pPr>
            <a:r>
              <a:rPr lang="en-US" sz="2000" dirty="0" smtClean="0">
                <a:solidFill>
                  <a:schemeClr val="bg1"/>
                </a:solidFill>
              </a:rPr>
              <a:t>Created </a:t>
            </a:r>
            <a:r>
              <a:rPr lang="en-US" sz="2000" dirty="0">
                <a:solidFill>
                  <a:schemeClr val="bg1"/>
                </a:solidFill>
              </a:rPr>
              <a:t>and edited by </a:t>
            </a:r>
            <a:r>
              <a:rPr lang="en-US" sz="2000" dirty="0" smtClean="0">
                <a:solidFill>
                  <a:schemeClr val="bg1"/>
                </a:solidFill>
              </a:rPr>
              <a:t>Market Participants</a:t>
            </a:r>
          </a:p>
          <a:p>
            <a:pPr marL="274320" indent="-274320">
              <a:spcAft>
                <a:spcPts val="1800"/>
              </a:spcAft>
              <a:buFont typeface="Arial" panose="020B0604020202020204" pitchFamily="34" charset="0"/>
              <a:buChar char="•"/>
            </a:pPr>
            <a:r>
              <a:rPr lang="en-US" sz="2000" dirty="0" smtClean="0">
                <a:solidFill>
                  <a:schemeClr val="bg1"/>
                </a:solidFill>
              </a:rPr>
              <a:t>Changed from time-to-time by Revision requests</a:t>
            </a:r>
            <a:endParaRPr lang="en-US" sz="2000" dirty="0">
              <a:solidFill>
                <a:schemeClr val="bg1"/>
              </a:solidFill>
            </a:endParaRPr>
          </a:p>
          <a:p>
            <a:pPr marL="274320" indent="-274320">
              <a:spcAft>
                <a:spcPts val="1800"/>
              </a:spcAft>
              <a:buFont typeface="Arial" panose="020B0604020202020204" pitchFamily="34" charset="0"/>
              <a:buChar char="•"/>
            </a:pPr>
            <a:r>
              <a:rPr lang="en-US" sz="2000" dirty="0" smtClean="0">
                <a:solidFill>
                  <a:schemeClr val="bg1"/>
                </a:solidFill>
              </a:rPr>
              <a:t>Changes approved </a:t>
            </a:r>
            <a:r>
              <a:rPr lang="en-US" sz="2000" dirty="0">
                <a:solidFill>
                  <a:schemeClr val="bg1"/>
                </a:solidFill>
              </a:rPr>
              <a:t>by ERCOT </a:t>
            </a:r>
            <a:r>
              <a:rPr lang="en-US" sz="2000" dirty="0" smtClean="0">
                <a:solidFill>
                  <a:schemeClr val="bg1"/>
                </a:solidFill>
              </a:rPr>
              <a:t>Board of Directors or appropriate committee</a:t>
            </a:r>
            <a:endParaRPr lang="en-US" sz="20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427" y="1520898"/>
            <a:ext cx="4575256" cy="4804018"/>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59351189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Nodal Protocol Revision Requests</a:t>
            </a:r>
            <a:endParaRPr lang="en-US" dirty="0"/>
          </a:p>
        </p:txBody>
      </p:sp>
      <p:pic>
        <p:nvPicPr>
          <p:cNvPr id="5" name="Picture 4">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992" y="1005840"/>
            <a:ext cx="8560015" cy="5343525"/>
          </a:xfrm>
          <a:prstGeom prst="rect">
            <a:avLst/>
          </a:prstGeom>
          <a:effectLst>
            <a:outerShdw blurRad="50800" dist="38100" dir="2700000" algn="tl" rotWithShape="0">
              <a:prstClr val="black">
                <a:alpha val="40000"/>
              </a:prstClr>
            </a:outerShdw>
          </a:effectLst>
        </p:spPr>
      </p:pic>
      <p:sp>
        <p:nvSpPr>
          <p:cNvPr id="6" name="Rectangle 5"/>
          <p:cNvSpPr/>
          <p:nvPr/>
        </p:nvSpPr>
        <p:spPr>
          <a:xfrm>
            <a:off x="4527282" y="1811032"/>
            <a:ext cx="1409968" cy="398768"/>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4857" y="2579717"/>
            <a:ext cx="1645920" cy="45720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4857" y="3529558"/>
            <a:ext cx="1645920" cy="36576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7440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Governance Structure</a:t>
            </a:r>
            <a:endParaRPr lang="en-US" dirty="0"/>
          </a:p>
        </p:txBody>
      </p:sp>
      <p:sp>
        <p:nvSpPr>
          <p:cNvPr id="4" name="Rounded Rectangle 3"/>
          <p:cNvSpPr/>
          <p:nvPr/>
        </p:nvSpPr>
        <p:spPr>
          <a:xfrm>
            <a:off x="3791744" y="1066800"/>
            <a:ext cx="1676400" cy="1066800"/>
          </a:xfrm>
          <a:prstGeom prst="roundRect">
            <a:avLst>
              <a:gd name="adj" fmla="val 13660"/>
            </a:avLst>
          </a:prstGeom>
          <a:solidFill>
            <a:schemeClr val="tx2">
              <a:lumMod val="90000"/>
              <a:lumOff val="10000"/>
            </a:schemeClr>
          </a:solidFill>
          <a:ln w="19050">
            <a:solidFill>
              <a:schemeClr val="tx2">
                <a:lumMod val="10000"/>
                <a:lumOff val="9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ctr"/>
            <a:r>
              <a:rPr lang="en-US" sz="1700" dirty="0" smtClean="0"/>
              <a:t>Board</a:t>
            </a:r>
          </a:p>
          <a:p>
            <a:pPr algn="ctr"/>
            <a:r>
              <a:rPr lang="en-US" sz="1700" dirty="0" smtClean="0"/>
              <a:t>Of </a:t>
            </a:r>
            <a:br>
              <a:rPr lang="en-US" sz="1700" dirty="0" smtClean="0"/>
            </a:br>
            <a:r>
              <a:rPr lang="en-US" sz="1700" dirty="0" smtClean="0"/>
              <a:t>Directors</a:t>
            </a:r>
            <a:endParaRPr lang="en-US" sz="1700" dirty="0"/>
          </a:p>
        </p:txBody>
      </p:sp>
      <p:sp>
        <p:nvSpPr>
          <p:cNvPr id="5" name="Rounded Rectangle 4"/>
          <p:cNvSpPr/>
          <p:nvPr/>
        </p:nvSpPr>
        <p:spPr>
          <a:xfrm>
            <a:off x="3791744" y="2311400"/>
            <a:ext cx="1676400" cy="1242596"/>
          </a:xfrm>
          <a:prstGeom prst="roundRect">
            <a:avLst>
              <a:gd name="adj" fmla="val 13660"/>
            </a:avLst>
          </a:prstGeom>
          <a:solidFill>
            <a:schemeClr val="accent5"/>
          </a:solidFill>
          <a:ln w="19050">
            <a:solidFill>
              <a:schemeClr val="accent5">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Technical Advisory</a:t>
            </a:r>
          </a:p>
          <a:p>
            <a:pPr algn="ctr"/>
            <a:r>
              <a:rPr lang="en-US" sz="1700" dirty="0" smtClean="0"/>
              <a:t>Committee </a:t>
            </a:r>
          </a:p>
          <a:p>
            <a:pPr algn="ctr"/>
            <a:r>
              <a:rPr lang="en-US" sz="1700" dirty="0" smtClean="0"/>
              <a:t>(TAC)</a:t>
            </a:r>
            <a:endParaRPr lang="en-US" sz="1700" dirty="0"/>
          </a:p>
        </p:txBody>
      </p:sp>
      <p:sp>
        <p:nvSpPr>
          <p:cNvPr id="6" name="Rounded Rectangle 5"/>
          <p:cNvSpPr/>
          <p:nvPr/>
        </p:nvSpPr>
        <p:spPr>
          <a:xfrm>
            <a:off x="4610100" y="3731796"/>
            <a:ext cx="1676400" cy="1322804"/>
          </a:xfrm>
          <a:prstGeom prst="roundRect">
            <a:avLst>
              <a:gd name="adj" fmla="val 13660"/>
            </a:avLst>
          </a:prstGeom>
          <a:solidFill>
            <a:schemeClr val="accent3">
              <a:lumMod val="75000"/>
            </a:schemeClr>
          </a:solidFill>
          <a:ln w="1905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Wholesale Market Subcommittee (WMS)</a:t>
            </a:r>
            <a:endParaRPr lang="en-US" sz="1700" dirty="0"/>
          </a:p>
        </p:txBody>
      </p:sp>
      <p:sp>
        <p:nvSpPr>
          <p:cNvPr id="7" name="Rounded Rectangle 6"/>
          <p:cNvSpPr/>
          <p:nvPr/>
        </p:nvSpPr>
        <p:spPr>
          <a:xfrm>
            <a:off x="2857500" y="3731796"/>
            <a:ext cx="1676400" cy="1322804"/>
          </a:xfrm>
          <a:prstGeom prst="roundRect">
            <a:avLst>
              <a:gd name="adj" fmla="val 13660"/>
            </a:avLst>
          </a:prstGeom>
          <a:solidFill>
            <a:schemeClr val="accent3">
              <a:lumMod val="75000"/>
            </a:schemeClr>
          </a:solidFill>
          <a:ln w="1905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Reliability Operations Subcommittee (ROS)</a:t>
            </a:r>
            <a:endParaRPr lang="en-US" sz="1700" dirty="0"/>
          </a:p>
        </p:txBody>
      </p:sp>
      <p:sp>
        <p:nvSpPr>
          <p:cNvPr id="8" name="Rounded Rectangle 7"/>
          <p:cNvSpPr/>
          <p:nvPr/>
        </p:nvSpPr>
        <p:spPr>
          <a:xfrm>
            <a:off x="1104900" y="3731796"/>
            <a:ext cx="1676400" cy="1322804"/>
          </a:xfrm>
          <a:prstGeom prst="roundRect">
            <a:avLst>
              <a:gd name="adj" fmla="val 13660"/>
            </a:avLst>
          </a:prstGeom>
          <a:solidFill>
            <a:schemeClr val="accent3">
              <a:lumMod val="75000"/>
            </a:schemeClr>
          </a:solidFill>
          <a:ln w="1905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Retail Market Subcommittee (RMS)</a:t>
            </a:r>
            <a:endParaRPr lang="en-US" sz="1700" dirty="0"/>
          </a:p>
        </p:txBody>
      </p:sp>
      <p:sp>
        <p:nvSpPr>
          <p:cNvPr id="9" name="Rounded Rectangle 8"/>
          <p:cNvSpPr/>
          <p:nvPr/>
        </p:nvSpPr>
        <p:spPr>
          <a:xfrm>
            <a:off x="6362700" y="3731796"/>
            <a:ext cx="1676400" cy="1322804"/>
          </a:xfrm>
          <a:prstGeom prst="roundRect">
            <a:avLst>
              <a:gd name="adj" fmla="val 13660"/>
            </a:avLst>
          </a:prstGeom>
          <a:solidFill>
            <a:schemeClr val="accent3">
              <a:lumMod val="75000"/>
            </a:schemeClr>
          </a:solidFill>
          <a:ln w="1905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Protocol Revision Subcommittee (PRS)</a:t>
            </a:r>
            <a:endParaRPr lang="en-US" sz="1700" dirty="0"/>
          </a:p>
        </p:txBody>
      </p:sp>
      <p:sp>
        <p:nvSpPr>
          <p:cNvPr id="10" name="TextBox 9"/>
          <p:cNvSpPr txBox="1"/>
          <p:nvPr/>
        </p:nvSpPr>
        <p:spPr>
          <a:xfrm>
            <a:off x="301752" y="1803568"/>
            <a:ext cx="3352800" cy="1015663"/>
          </a:xfrm>
          <a:prstGeom prst="rect">
            <a:avLst/>
          </a:prstGeom>
          <a:noFill/>
        </p:spPr>
        <p:txBody>
          <a:bodyPr wrap="square" rtlCol="0">
            <a:spAutoFit/>
          </a:bodyPr>
          <a:lstStyle/>
          <a:p>
            <a:pPr algn="ctr"/>
            <a:r>
              <a:rPr lang="en-US" sz="2000" i="1" dirty="0">
                <a:solidFill>
                  <a:schemeClr val="bg1"/>
                </a:solidFill>
                <a:latin typeface="Arial" panose="020B0604020202020204" pitchFamily="34" charset="0"/>
                <a:cs typeface="Arial" panose="020B0604020202020204" pitchFamily="34" charset="0"/>
              </a:rPr>
              <a:t>Board and </a:t>
            </a:r>
            <a:r>
              <a:rPr lang="en-US" sz="2000" i="1" dirty="0" smtClean="0">
                <a:solidFill>
                  <a:schemeClr val="bg1"/>
                </a:solidFill>
                <a:latin typeface="Arial" panose="020B0604020202020204" pitchFamily="34" charset="0"/>
                <a:cs typeface="Arial" panose="020B0604020202020204" pitchFamily="34" charset="0"/>
              </a:rPr>
              <a:t>TAC</a:t>
            </a:r>
          </a:p>
          <a:p>
            <a:pPr algn="ctr"/>
            <a:r>
              <a:rPr lang="en-US" sz="2000" i="1" dirty="0" smtClean="0">
                <a:solidFill>
                  <a:schemeClr val="bg1"/>
                </a:solidFill>
                <a:latin typeface="Arial" panose="020B0604020202020204" pitchFamily="34" charset="0"/>
                <a:cs typeface="Arial" panose="020B0604020202020204" pitchFamily="34" charset="0"/>
              </a:rPr>
              <a:t>approve </a:t>
            </a:r>
            <a:r>
              <a:rPr lang="en-US" sz="2000" i="1" dirty="0">
                <a:solidFill>
                  <a:schemeClr val="bg1"/>
                </a:solidFill>
                <a:latin typeface="Arial" panose="020B0604020202020204" pitchFamily="34" charset="0"/>
                <a:cs typeface="Arial" panose="020B0604020202020204" pitchFamily="34" charset="0"/>
              </a:rPr>
              <a:t>Protocols and Market Guides</a:t>
            </a:r>
          </a:p>
        </p:txBody>
      </p:sp>
      <p:sp>
        <p:nvSpPr>
          <p:cNvPr id="11" name="TextBox 10"/>
          <p:cNvSpPr txBox="1"/>
          <p:nvPr/>
        </p:nvSpPr>
        <p:spPr>
          <a:xfrm>
            <a:off x="1657350" y="5259279"/>
            <a:ext cx="5829300" cy="707886"/>
          </a:xfrm>
          <a:prstGeom prst="rect">
            <a:avLst/>
          </a:prstGeom>
          <a:noFill/>
        </p:spPr>
        <p:txBody>
          <a:bodyPr wrap="square" rtlCol="0">
            <a:spAutoFit/>
          </a:bodyPr>
          <a:lstStyle/>
          <a:p>
            <a:pPr algn="ctr"/>
            <a:r>
              <a:rPr lang="en-US" sz="2000" i="1" dirty="0">
                <a:solidFill>
                  <a:schemeClr val="bg1"/>
                </a:solidFill>
                <a:latin typeface="Arial" panose="020B0604020202020204" pitchFamily="34" charset="0"/>
                <a:cs typeface="Arial" panose="020B0604020202020204" pitchFamily="34" charset="0"/>
              </a:rPr>
              <a:t>Subcommittees recommend changes to the ERCOT Protocols and Market Guides</a:t>
            </a:r>
          </a:p>
        </p:txBody>
      </p:sp>
    </p:spTree>
    <p:custDataLst>
      <p:tags r:id="rId1"/>
    </p:custDataLst>
    <p:extLst>
      <p:ext uri="{BB962C8B-B14F-4D97-AF65-F5344CB8AC3E}">
        <p14:creationId xmlns:p14="http://schemas.microsoft.com/office/powerpoint/2010/main" val="7123981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RMS and Working Groups</a:t>
            </a:r>
            <a:endParaRPr lang="en-US" dirty="0"/>
          </a:p>
        </p:txBody>
      </p:sp>
      <p:sp>
        <p:nvSpPr>
          <p:cNvPr id="4" name="Rounded Rectangle 3"/>
          <p:cNvSpPr/>
          <p:nvPr/>
        </p:nvSpPr>
        <p:spPr>
          <a:xfrm>
            <a:off x="4610100" y="3731796"/>
            <a:ext cx="1676400" cy="1322804"/>
          </a:xfrm>
          <a:prstGeom prst="roundRect">
            <a:avLst>
              <a:gd name="adj" fmla="val 13660"/>
            </a:avLst>
          </a:prstGeom>
          <a:solidFill>
            <a:schemeClr val="accent3">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Wholesale Market Subcommittee (WMS)</a:t>
            </a:r>
            <a:endParaRPr lang="en-US" sz="1700" dirty="0"/>
          </a:p>
        </p:txBody>
      </p:sp>
      <p:sp>
        <p:nvSpPr>
          <p:cNvPr id="5" name="Rounded Rectangle 4"/>
          <p:cNvSpPr/>
          <p:nvPr/>
        </p:nvSpPr>
        <p:spPr>
          <a:xfrm>
            <a:off x="2857500" y="3731796"/>
            <a:ext cx="1676400" cy="1322804"/>
          </a:xfrm>
          <a:prstGeom prst="roundRect">
            <a:avLst>
              <a:gd name="adj" fmla="val 13660"/>
            </a:avLst>
          </a:prstGeom>
          <a:solidFill>
            <a:schemeClr val="accent3">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Reliability Operations Subcommittee (ROS)</a:t>
            </a:r>
            <a:endParaRPr lang="en-US" sz="1700" dirty="0"/>
          </a:p>
        </p:txBody>
      </p:sp>
      <p:sp>
        <p:nvSpPr>
          <p:cNvPr id="6" name="Rounded Rectangle 5"/>
          <p:cNvSpPr/>
          <p:nvPr/>
        </p:nvSpPr>
        <p:spPr>
          <a:xfrm>
            <a:off x="1104900" y="3731796"/>
            <a:ext cx="1676400" cy="1322804"/>
          </a:xfrm>
          <a:prstGeom prst="roundRect">
            <a:avLst>
              <a:gd name="adj" fmla="val 13660"/>
            </a:avLst>
          </a:prstGeom>
          <a:solidFill>
            <a:schemeClr val="accent3">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Retail Market Subcommittee (RMS)</a:t>
            </a:r>
            <a:endParaRPr lang="en-US" sz="1700" dirty="0"/>
          </a:p>
        </p:txBody>
      </p:sp>
      <p:sp>
        <p:nvSpPr>
          <p:cNvPr id="7" name="Rounded Rectangle 6"/>
          <p:cNvSpPr/>
          <p:nvPr/>
        </p:nvSpPr>
        <p:spPr>
          <a:xfrm>
            <a:off x="6362700" y="3731796"/>
            <a:ext cx="1676400" cy="1322804"/>
          </a:xfrm>
          <a:prstGeom prst="roundRect">
            <a:avLst>
              <a:gd name="adj" fmla="val 13660"/>
            </a:avLst>
          </a:prstGeom>
          <a:solidFill>
            <a:schemeClr val="accent3">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Protocol Revision Subcommittee (PRS)</a:t>
            </a:r>
            <a:endParaRPr lang="en-US" sz="1700" dirty="0"/>
          </a:p>
        </p:txBody>
      </p:sp>
      <p:sp>
        <p:nvSpPr>
          <p:cNvPr id="8" name="Rounded Rectangle 7"/>
          <p:cNvSpPr/>
          <p:nvPr/>
        </p:nvSpPr>
        <p:spPr>
          <a:xfrm>
            <a:off x="3791744" y="1066800"/>
            <a:ext cx="1676400" cy="1066800"/>
          </a:xfrm>
          <a:prstGeom prst="roundRect">
            <a:avLst>
              <a:gd name="adj" fmla="val 13660"/>
            </a:avLst>
          </a:prstGeom>
          <a:solidFill>
            <a:schemeClr val="tx2">
              <a:lumMod val="90000"/>
              <a:lumOff val="10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noAutofit/>
          </a:bodyPr>
          <a:lstStyle/>
          <a:p>
            <a:pPr algn="ctr"/>
            <a:r>
              <a:rPr lang="en-US" sz="1700" dirty="0" smtClean="0"/>
              <a:t>Board</a:t>
            </a:r>
          </a:p>
          <a:p>
            <a:pPr algn="ctr"/>
            <a:r>
              <a:rPr lang="en-US" sz="1700" dirty="0" smtClean="0"/>
              <a:t>Of </a:t>
            </a:r>
            <a:br>
              <a:rPr lang="en-US" sz="1700" dirty="0" smtClean="0"/>
            </a:br>
            <a:r>
              <a:rPr lang="en-US" sz="1700" dirty="0" smtClean="0"/>
              <a:t>Directors</a:t>
            </a:r>
            <a:endParaRPr lang="en-US" sz="1700" dirty="0"/>
          </a:p>
        </p:txBody>
      </p:sp>
      <p:sp>
        <p:nvSpPr>
          <p:cNvPr id="9" name="Rounded Rectangle 8"/>
          <p:cNvSpPr/>
          <p:nvPr/>
        </p:nvSpPr>
        <p:spPr>
          <a:xfrm>
            <a:off x="3791744" y="2311400"/>
            <a:ext cx="1676400" cy="1242596"/>
          </a:xfrm>
          <a:prstGeom prst="roundRect">
            <a:avLst>
              <a:gd name="adj" fmla="val 13660"/>
            </a:avLst>
          </a:prstGeom>
          <a:solidFill>
            <a:schemeClr val="accent5"/>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Technical Advisory</a:t>
            </a:r>
          </a:p>
          <a:p>
            <a:pPr algn="ctr"/>
            <a:r>
              <a:rPr lang="en-US" sz="1700" dirty="0" smtClean="0"/>
              <a:t>Committee </a:t>
            </a:r>
          </a:p>
          <a:p>
            <a:pPr algn="ctr"/>
            <a:r>
              <a:rPr lang="en-US" sz="1700" dirty="0" smtClean="0"/>
              <a:t>(TAC)</a:t>
            </a:r>
            <a:endParaRPr lang="en-US" sz="1700" dirty="0"/>
          </a:p>
        </p:txBody>
      </p:sp>
      <p:sp>
        <p:nvSpPr>
          <p:cNvPr id="3" name="Rectangle 2"/>
          <p:cNvSpPr/>
          <p:nvPr/>
        </p:nvSpPr>
        <p:spPr>
          <a:xfrm>
            <a:off x="366713" y="733425"/>
            <a:ext cx="8410575" cy="5553076"/>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733800" y="914400"/>
            <a:ext cx="1676400" cy="1322804"/>
          </a:xfrm>
          <a:prstGeom prst="roundRect">
            <a:avLst>
              <a:gd name="adj" fmla="val 13660"/>
            </a:avLst>
          </a:prstGeom>
          <a:solidFill>
            <a:schemeClr val="accent3">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1700" dirty="0" smtClean="0"/>
              <a:t>Retail Market Subcommittee (RMS)</a:t>
            </a:r>
            <a:endParaRPr lang="en-US" sz="1700" dirty="0"/>
          </a:p>
        </p:txBody>
      </p:sp>
      <p:sp>
        <p:nvSpPr>
          <p:cNvPr id="13" name="Rounded Rectangle 12"/>
          <p:cNvSpPr/>
          <p:nvPr/>
        </p:nvSpPr>
        <p:spPr>
          <a:xfrm>
            <a:off x="2705100" y="2553243"/>
            <a:ext cx="3733800" cy="3531424"/>
          </a:xfrm>
          <a:prstGeom prst="roundRect">
            <a:avLst>
              <a:gd name="adj" fmla="val 9344"/>
            </a:avLst>
          </a:prstGeom>
          <a:solidFill>
            <a:schemeClr val="accent2">
              <a:lumMod val="75000"/>
            </a:schemeClr>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spAutoFit/>
          </a:bodyPr>
          <a:lstStyle/>
          <a:p>
            <a:pPr algn="ctr">
              <a:spcBef>
                <a:spcPts val="1800"/>
              </a:spcBef>
            </a:pPr>
            <a:r>
              <a:rPr lang="en-US" b="1" u="sng" dirty="0">
                <a:solidFill>
                  <a:schemeClr val="bg1"/>
                </a:solidFill>
              </a:rPr>
              <a:t>Working </a:t>
            </a:r>
            <a:r>
              <a:rPr lang="en-US" b="1" u="sng" dirty="0" smtClean="0">
                <a:solidFill>
                  <a:schemeClr val="bg1"/>
                </a:solidFill>
              </a:rPr>
              <a:t>Groups</a:t>
            </a:r>
            <a:endParaRPr lang="en-US" dirty="0">
              <a:solidFill>
                <a:schemeClr val="bg1"/>
              </a:solidFill>
            </a:endParaRPr>
          </a:p>
          <a:p>
            <a:pPr algn="ctr">
              <a:spcBef>
                <a:spcPts val="1800"/>
              </a:spcBef>
            </a:pPr>
            <a:r>
              <a:rPr lang="en-US" dirty="0" smtClean="0">
                <a:solidFill>
                  <a:schemeClr val="bg1"/>
                </a:solidFill>
              </a:rPr>
              <a:t>Profiling (PWG)</a:t>
            </a:r>
            <a:endParaRPr lang="en-US" dirty="0">
              <a:solidFill>
                <a:schemeClr val="bg1"/>
              </a:solidFill>
            </a:endParaRPr>
          </a:p>
          <a:p>
            <a:pPr algn="ctr">
              <a:spcBef>
                <a:spcPts val="1800"/>
              </a:spcBef>
            </a:pPr>
            <a:r>
              <a:rPr lang="en-US" dirty="0">
                <a:solidFill>
                  <a:schemeClr val="bg1"/>
                </a:solidFill>
              </a:rPr>
              <a:t>Texas Data Transport &amp; MarkeTrak Systems (TDTMS</a:t>
            </a:r>
            <a:r>
              <a:rPr lang="en-US" dirty="0" smtClean="0">
                <a:solidFill>
                  <a:schemeClr val="bg1"/>
                </a:solidFill>
              </a:rPr>
              <a:t>)</a:t>
            </a:r>
            <a:endParaRPr lang="en-US" dirty="0">
              <a:solidFill>
                <a:schemeClr val="bg1"/>
              </a:solidFill>
            </a:endParaRPr>
          </a:p>
          <a:p>
            <a:pPr algn="ctr">
              <a:spcBef>
                <a:spcPts val="1800"/>
              </a:spcBef>
            </a:pPr>
            <a:r>
              <a:rPr lang="en-US" dirty="0">
                <a:solidFill>
                  <a:schemeClr val="bg1"/>
                </a:solidFill>
              </a:rPr>
              <a:t>Texas </a:t>
            </a:r>
            <a:r>
              <a:rPr lang="en-US" dirty="0" smtClean="0">
                <a:solidFill>
                  <a:schemeClr val="bg1"/>
                </a:solidFill>
              </a:rPr>
              <a:t>SET</a:t>
            </a:r>
            <a:endParaRPr lang="en-US" dirty="0">
              <a:solidFill>
                <a:schemeClr val="bg1"/>
              </a:solidFill>
            </a:endParaRPr>
          </a:p>
          <a:p>
            <a:pPr algn="ctr">
              <a:spcBef>
                <a:spcPts val="1800"/>
              </a:spcBef>
            </a:pPr>
            <a:r>
              <a:rPr lang="en-US" b="1" u="sng" dirty="0">
                <a:solidFill>
                  <a:schemeClr val="bg1"/>
                </a:solidFill>
              </a:rPr>
              <a:t>Task </a:t>
            </a:r>
            <a:r>
              <a:rPr lang="en-US" b="1" u="sng" dirty="0" smtClean="0">
                <a:solidFill>
                  <a:schemeClr val="bg1"/>
                </a:solidFill>
              </a:rPr>
              <a:t>Forces</a:t>
            </a:r>
            <a:endParaRPr lang="en-US" b="1" u="sng" dirty="0">
              <a:solidFill>
                <a:schemeClr val="bg1"/>
              </a:solidFill>
            </a:endParaRPr>
          </a:p>
          <a:p>
            <a:pPr algn="ctr">
              <a:spcBef>
                <a:spcPts val="1800"/>
              </a:spcBef>
            </a:pPr>
            <a:r>
              <a:rPr lang="en-US" dirty="0">
                <a:solidFill>
                  <a:schemeClr val="bg1"/>
                </a:solidFill>
              </a:rPr>
              <a:t>Retail Market Training (RMTTF)</a:t>
            </a:r>
          </a:p>
        </p:txBody>
      </p:sp>
    </p:spTree>
    <p:custDataLst>
      <p:tags r:id="rId1"/>
    </p:custDataLst>
    <p:extLst>
      <p:ext uri="{BB962C8B-B14F-4D97-AF65-F5344CB8AC3E}">
        <p14:creationId xmlns:p14="http://schemas.microsoft.com/office/powerpoint/2010/main" val="50600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childTnLst>
                          </p:cTn>
                        </p:par>
                        <p:par>
                          <p:cTn id="22" fill="hold">
                            <p:stCondLst>
                              <p:cond delay="500"/>
                            </p:stCondLst>
                            <p:childTnLst>
                              <p:par>
                                <p:cTn id="23" presetID="42" presetClass="path" presetSubtype="0" accel="50000" decel="50000" fill="hold" grpId="0" nodeType="afterEffect">
                                  <p:stCondLst>
                                    <p:cond delay="250"/>
                                  </p:stCondLst>
                                  <p:childTnLst>
                                    <p:animMotion origin="layout" path="M 2.77556E-17 7.40741E-7 L 0.2875 -0.41134 " pathEditMode="relative" rAng="0" ptsTypes="AA">
                                      <p:cBhvr>
                                        <p:cTn id="24" dur="2000" fill="hold"/>
                                        <p:tgtEl>
                                          <p:spTgt spid="6"/>
                                        </p:tgtEl>
                                        <p:attrNameLst>
                                          <p:attrName>ppt_x</p:attrName>
                                          <p:attrName>ppt_y</p:attrName>
                                        </p:attrNameLst>
                                      </p:cBhvr>
                                      <p:rCtr x="14375" y="-20579"/>
                                    </p:animMotion>
                                  </p:childTnLst>
                                </p:cTn>
                              </p:par>
                            </p:childTnLst>
                          </p:cTn>
                        </p:par>
                        <p:par>
                          <p:cTn id="25" fill="hold">
                            <p:stCondLst>
                              <p:cond delay="2750"/>
                            </p:stCondLst>
                            <p:childTnLst>
                              <p:par>
                                <p:cTn id="26" presetID="1"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par>
                          <p:cTn id="28" fill="hold">
                            <p:stCondLst>
                              <p:cond delay="275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3"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nSpc>
                <a:spcPct val="100000"/>
              </a:lnSpc>
              <a:spcBef>
                <a:spcPts val="600"/>
              </a:spcBef>
            </a:pPr>
            <a:r>
              <a:rPr lang="en-US" sz="1800" dirty="0"/>
              <a:t>Module </a:t>
            </a:r>
            <a:r>
              <a:rPr lang="en-US" sz="1800" dirty="0" smtClean="0"/>
              <a:t>3</a:t>
            </a:r>
            <a:endParaRPr lang="en-US" sz="1800" dirty="0"/>
          </a:p>
          <a:p>
            <a:pPr>
              <a:lnSpc>
                <a:spcPct val="100000"/>
              </a:lnSpc>
              <a:spcBef>
                <a:spcPts val="600"/>
              </a:spcBef>
            </a:pPr>
            <a:r>
              <a:rPr lang="en-US" dirty="0" smtClean="0"/>
              <a:t>Retail Operations</a:t>
            </a:r>
            <a:endParaRPr lang="en-US" dirty="0"/>
          </a:p>
        </p:txBody>
      </p:sp>
    </p:spTree>
    <p:custDataLst>
      <p:tags r:id="rId1"/>
    </p:custDataLst>
    <p:extLst>
      <p:ext uri="{BB962C8B-B14F-4D97-AF65-F5344CB8AC3E}">
        <p14:creationId xmlns:p14="http://schemas.microsoft.com/office/powerpoint/2010/main" val="1020719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Important Definition</a:t>
            </a:r>
            <a:endParaRPr lang="en-US" dirty="0"/>
          </a:p>
        </p:txBody>
      </p:sp>
      <p:sp>
        <p:nvSpPr>
          <p:cNvPr id="5" name="Text Placeholder 5"/>
          <p:cNvSpPr>
            <a:spLocks noGrp="1"/>
          </p:cNvSpPr>
          <p:nvPr>
            <p:ph type="body" sz="quarter" idx="10"/>
          </p:nvPr>
        </p:nvSpPr>
        <p:spPr>
          <a:xfrm>
            <a:off x="182880" y="914400"/>
            <a:ext cx="8540496" cy="457200"/>
          </a:xfrm>
          <a:prstGeom prst="rect">
            <a:avLst/>
          </a:prstGeom>
        </p:spPr>
        <p:txBody>
          <a:bodyPr/>
          <a:lstStyle/>
          <a:p>
            <a:pPr marL="0" indent="0">
              <a:buNone/>
            </a:pPr>
            <a:r>
              <a:rPr lang="en-US" sz="2400" b="1" dirty="0">
                <a:solidFill>
                  <a:schemeClr val="accent4"/>
                </a:solidFill>
              </a:rPr>
              <a:t>Retail Transaction: </a:t>
            </a:r>
          </a:p>
        </p:txBody>
      </p:sp>
      <p:sp>
        <p:nvSpPr>
          <p:cNvPr id="4" name="Content Placeholder 3"/>
          <p:cNvSpPr txBox="1">
            <a:spLocks/>
          </p:cNvSpPr>
          <p:nvPr/>
        </p:nvSpPr>
        <p:spPr>
          <a:xfrm>
            <a:off x="548640" y="2743200"/>
            <a:ext cx="3566489" cy="2851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800"/>
              </a:spcAft>
            </a:pPr>
            <a:r>
              <a:rPr lang="en-US" sz="2400" dirty="0" smtClean="0"/>
              <a:t>Involves </a:t>
            </a:r>
            <a:r>
              <a:rPr lang="en-US" sz="2400" dirty="0"/>
              <a:t>REPs, TDSPs and </a:t>
            </a:r>
            <a:r>
              <a:rPr lang="en-US" sz="2400" dirty="0" smtClean="0"/>
              <a:t>ERCOT</a:t>
            </a:r>
          </a:p>
          <a:p>
            <a:pPr marL="274320" indent="-274320">
              <a:lnSpc>
                <a:spcPct val="100000"/>
              </a:lnSpc>
              <a:spcBef>
                <a:spcPts val="0"/>
              </a:spcBef>
              <a:spcAft>
                <a:spcPts val="1800"/>
              </a:spcAft>
            </a:pPr>
            <a:r>
              <a:rPr lang="en-US" sz="2400" dirty="0"/>
              <a:t>Electronic Data Interchange (EDI) format, </a:t>
            </a:r>
            <a:r>
              <a:rPr lang="en-US" sz="2400" dirty="0" smtClean="0"/>
              <a:t>based on </a:t>
            </a:r>
            <a:r>
              <a:rPr lang="en-US" sz="2400" dirty="0"/>
              <a:t>ANSI ASC X12 Standards </a:t>
            </a:r>
          </a:p>
        </p:txBody>
      </p:sp>
      <p:sp>
        <p:nvSpPr>
          <p:cNvPr id="6" name="Content Placeholder 3"/>
          <p:cNvSpPr txBox="1">
            <a:spLocks/>
          </p:cNvSpPr>
          <p:nvPr/>
        </p:nvSpPr>
        <p:spPr>
          <a:xfrm>
            <a:off x="204486" y="2982944"/>
            <a:ext cx="5337048" cy="1752600"/>
          </a:xfrm>
          <a:prstGeom prst="rect">
            <a:avLst/>
          </a:prstGeom>
        </p:spPr>
        <p:txBody>
          <a:bodyPr/>
          <a:lstStyle>
            <a:lvl1pPr marL="228600" indent="-228600" algn="l" defTabSz="914400" rtl="0" eaLnBrk="1" latinLnBrk="0" hangingPunct="1">
              <a:lnSpc>
                <a:spcPct val="90000"/>
              </a:lnSpc>
              <a:spcBef>
                <a:spcPts val="2400"/>
              </a:spcBef>
              <a:buFont typeface="Wingdings" panose="05000000000000000000" pitchFamily="2" charset="2"/>
              <a:buChar char="§"/>
              <a:defRPr sz="2400" kern="1200">
                <a:solidFill>
                  <a:srgbClr val="5B67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2400"/>
              </a:spcBef>
              <a:buFont typeface="Arial" panose="020B0604020202020204" pitchFamily="34" charset="0"/>
              <a:buChar char="•"/>
              <a:defRPr sz="2000" kern="1200">
                <a:solidFill>
                  <a:srgbClr val="5B67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2400"/>
              </a:spcBef>
              <a:buFont typeface="Arial" panose="020B0604020202020204" pitchFamily="34" charset="0"/>
              <a:buChar char="•"/>
              <a:defRPr sz="2000" kern="1200">
                <a:solidFill>
                  <a:srgbClr val="5B67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2400"/>
              </a:spcBef>
              <a:buFont typeface="Arial" panose="020B0604020202020204" pitchFamily="34" charset="0"/>
              <a:buChar char="•"/>
              <a:defRPr sz="1800" kern="1200">
                <a:solidFill>
                  <a:srgbClr val="5B67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2400"/>
              </a:spcBef>
              <a:buFont typeface="Arial" panose="020B0604020202020204" pitchFamily="34" charset="0"/>
              <a:buChar char="•"/>
              <a:defRPr sz="1800" kern="1200">
                <a:solidFill>
                  <a:srgbClr val="5B67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endParaRPr lang="en-US" dirty="0">
              <a:solidFill>
                <a:schemeClr val="bg1"/>
              </a:solidFill>
            </a:endParaRPr>
          </a:p>
        </p:txBody>
      </p:sp>
      <p:sp>
        <p:nvSpPr>
          <p:cNvPr id="9" name="Left-Right Arrow 8"/>
          <p:cNvSpPr/>
          <p:nvPr/>
        </p:nvSpPr>
        <p:spPr>
          <a:xfrm rot="18467723">
            <a:off x="5391754" y="4153700"/>
            <a:ext cx="728828" cy="388599"/>
          </a:xfrm>
          <a:prstGeom prst="leftRigh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7350" y="2799415"/>
            <a:ext cx="1349161" cy="1443839"/>
          </a:xfrm>
          <a:prstGeom prst="rect">
            <a:avLst/>
          </a:prstGeom>
          <a:effectLst>
            <a:outerShdw blurRad="50800" dist="38100" dir="2700000" algn="tl" rotWithShape="0">
              <a:prstClr val="black">
                <a:alpha val="40000"/>
              </a:prst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7549" y="4755037"/>
            <a:ext cx="1343477" cy="1437756"/>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7538" y="4755037"/>
            <a:ext cx="1354711" cy="1449779"/>
          </a:xfrm>
          <a:prstGeom prst="rect">
            <a:avLst/>
          </a:prstGeom>
          <a:effectLst>
            <a:outerShdw blurRad="50800" dist="38100" dir="2700000" algn="tl" rotWithShape="0">
              <a:prstClr val="black">
                <a:alpha val="40000"/>
              </a:prstClr>
            </a:outerShdw>
          </a:effectLst>
        </p:spPr>
      </p:pic>
      <p:sp>
        <p:nvSpPr>
          <p:cNvPr id="7" name="Rectangle 6"/>
          <p:cNvSpPr/>
          <p:nvPr/>
        </p:nvSpPr>
        <p:spPr>
          <a:xfrm>
            <a:off x="182880" y="1463040"/>
            <a:ext cx="8611651" cy="830997"/>
          </a:xfrm>
          <a:prstGeom prst="rect">
            <a:avLst/>
          </a:prstGeom>
        </p:spPr>
        <p:txBody>
          <a:bodyPr wrap="square">
            <a:spAutoFit/>
          </a:bodyPr>
          <a:lstStyle/>
          <a:p>
            <a:pPr>
              <a:lnSpc>
                <a:spcPct val="100000"/>
              </a:lnSpc>
              <a:spcBef>
                <a:spcPts val="0"/>
              </a:spcBef>
              <a:spcAft>
                <a:spcPts val="1800"/>
              </a:spcAft>
            </a:pPr>
            <a:r>
              <a:rPr lang="en-US" sz="2400" dirty="0">
                <a:solidFill>
                  <a:schemeClr val="bg1"/>
                </a:solidFill>
              </a:rPr>
              <a:t>A Communication that enables and facilitates retail business processes in the deregulated Texas Electrical </a:t>
            </a:r>
            <a:r>
              <a:rPr lang="en-US" sz="2400" dirty="0" smtClean="0">
                <a:solidFill>
                  <a:schemeClr val="bg1"/>
                </a:solidFill>
              </a:rPr>
              <a:t>Market.</a:t>
            </a:r>
            <a:endParaRPr lang="en-US" sz="2400" dirty="0">
              <a:solidFill>
                <a:schemeClr val="bg1"/>
              </a:solidFill>
            </a:endParaRPr>
          </a:p>
        </p:txBody>
      </p:sp>
      <p:sp>
        <p:nvSpPr>
          <p:cNvPr id="13" name="Left-Right Arrow 12"/>
          <p:cNvSpPr/>
          <p:nvPr/>
        </p:nvSpPr>
        <p:spPr>
          <a:xfrm rot="3132277" flipH="1">
            <a:off x="6998430" y="4176766"/>
            <a:ext cx="728828" cy="388599"/>
          </a:xfrm>
          <a:prstGeom prst="leftRigh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Right Arrow 16"/>
          <p:cNvSpPr/>
          <p:nvPr/>
        </p:nvSpPr>
        <p:spPr>
          <a:xfrm>
            <a:off x="6217516" y="5282402"/>
            <a:ext cx="728828" cy="388599"/>
          </a:xfrm>
          <a:prstGeom prst="leftRightArrow">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10351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Texas Standard Electronic Transactions (TX SET)</a:t>
            </a:r>
            <a:endParaRPr lang="en-US" dirty="0"/>
          </a:p>
        </p:txBody>
      </p:sp>
      <p:sp>
        <p:nvSpPr>
          <p:cNvPr id="5" name="Text Placeholder 4"/>
          <p:cNvSpPr>
            <a:spLocks noGrp="1"/>
          </p:cNvSpPr>
          <p:nvPr>
            <p:ph type="body" sz="quarter" idx="10"/>
          </p:nvPr>
        </p:nvSpPr>
        <p:spPr>
          <a:xfrm>
            <a:off x="182880" y="914400"/>
            <a:ext cx="8656320" cy="822960"/>
          </a:xfrm>
          <a:prstGeom prst="rect">
            <a:avLst/>
          </a:prstGeom>
        </p:spPr>
        <p:txBody>
          <a:bodyPr/>
          <a:lstStyle/>
          <a:p>
            <a:pPr marL="0" indent="0">
              <a:buNone/>
            </a:pPr>
            <a:r>
              <a:rPr lang="en-US" sz="2400" b="1" dirty="0">
                <a:solidFill>
                  <a:schemeClr val="accent4"/>
                </a:solidFill>
              </a:rPr>
              <a:t>Retail Transactions </a:t>
            </a:r>
            <a:r>
              <a:rPr lang="en-US" sz="2400" b="1" dirty="0" smtClean="0">
                <a:solidFill>
                  <a:schemeClr val="accent4"/>
                </a:solidFill>
              </a:rPr>
              <a:t>Are Defined By </a:t>
            </a:r>
            <a:r>
              <a:rPr lang="en-US" sz="2400" b="1" dirty="0">
                <a:solidFill>
                  <a:schemeClr val="accent4"/>
                </a:solidFill>
              </a:rPr>
              <a:t>TX SET Implementation Guides</a:t>
            </a:r>
          </a:p>
        </p:txBody>
      </p:sp>
      <p:sp>
        <p:nvSpPr>
          <p:cNvPr id="4" name="Content Placeholder 3"/>
          <p:cNvSpPr txBox="1">
            <a:spLocks/>
          </p:cNvSpPr>
          <p:nvPr/>
        </p:nvSpPr>
        <p:spPr>
          <a:xfrm>
            <a:off x="548640" y="2011680"/>
            <a:ext cx="4267200" cy="27766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1800"/>
              </a:spcAft>
            </a:pPr>
            <a:r>
              <a:rPr lang="en-US" sz="2400" dirty="0" smtClean="0"/>
              <a:t>Developed and maintained by TX SET Working Group</a:t>
            </a:r>
          </a:p>
          <a:p>
            <a:pPr marL="274320" indent="-274320">
              <a:lnSpc>
                <a:spcPct val="100000"/>
              </a:lnSpc>
              <a:spcBef>
                <a:spcPts val="0"/>
              </a:spcBef>
              <a:spcAft>
                <a:spcPts val="1800"/>
              </a:spcAft>
            </a:pPr>
            <a:r>
              <a:rPr lang="en-US" sz="2400" dirty="0" smtClean="0"/>
              <a:t>Protocol Section 19</a:t>
            </a:r>
          </a:p>
          <a:p>
            <a:pPr marL="274320" indent="-274320">
              <a:lnSpc>
                <a:spcPct val="100000"/>
              </a:lnSpc>
              <a:spcBef>
                <a:spcPts val="0"/>
              </a:spcBef>
              <a:spcAft>
                <a:spcPts val="1800"/>
              </a:spcAft>
            </a:pPr>
            <a:r>
              <a:rPr lang="en-US" sz="2400" dirty="0" smtClean="0"/>
              <a:t>Implementation Guides</a:t>
            </a:r>
            <a:endParaRPr lang="en-US" sz="2400"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786" r="13547"/>
          <a:stretch/>
        </p:blipFill>
        <p:spPr>
          <a:xfrm>
            <a:off x="4994366" y="2142147"/>
            <a:ext cx="3433864" cy="2799209"/>
          </a:xfrm>
          <a:prstGeom prst="rect">
            <a:avLst/>
          </a:prstGeom>
          <a:ln w="28575">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73758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a:t>
            </a:r>
            <a:r>
              <a:rPr lang="en-US" dirty="0" smtClean="0"/>
              <a:t>Format</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54908664"/>
              </p:ext>
            </p:extLst>
          </p:nvPr>
        </p:nvGraphicFramePr>
        <p:xfrm>
          <a:off x="0" y="822325"/>
          <a:ext cx="8535988"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6948553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18"/>
          <p:cNvSpPr/>
          <p:nvPr/>
        </p:nvSpPr>
        <p:spPr>
          <a:xfrm rot="16200000">
            <a:off x="5775074" y="2302002"/>
            <a:ext cx="3419856" cy="2001328"/>
          </a:xfrm>
          <a:prstGeom prst="roundRect">
            <a:avLst/>
          </a:prstGeom>
          <a:solidFill>
            <a:schemeClr val="accent5">
              <a:lumMod val="40000"/>
              <a:lumOff val="6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err="1" smtClean="0"/>
              <a:t>TxSET</a:t>
            </a:r>
            <a:r>
              <a:rPr lang="en-US" dirty="0" smtClean="0"/>
              <a:t> Communication Flow - Example</a:t>
            </a:r>
            <a:endParaRPr lang="en-US" dirty="0"/>
          </a:p>
        </p:txBody>
      </p:sp>
      <p:sp>
        <p:nvSpPr>
          <p:cNvPr id="4" name="TextBox 3"/>
          <p:cNvSpPr txBox="1"/>
          <p:nvPr/>
        </p:nvSpPr>
        <p:spPr>
          <a:xfrm>
            <a:off x="553423" y="5315170"/>
            <a:ext cx="8037154" cy="707886"/>
          </a:xfrm>
          <a:prstGeom prst="rect">
            <a:avLst/>
          </a:prstGeom>
          <a:noFill/>
        </p:spPr>
        <p:txBody>
          <a:bodyPr wrap="square" rtlCol="0">
            <a:spAutoFit/>
          </a:bodyPr>
          <a:lstStyle/>
          <a:p>
            <a:pPr algn="ctr"/>
            <a:r>
              <a:rPr lang="en-US" sz="2000" dirty="0" smtClean="0">
                <a:solidFill>
                  <a:schemeClr val="bg1"/>
                </a:solidFill>
              </a:rPr>
              <a:t>North American Energy Standards Board (NAESB)</a:t>
            </a:r>
          </a:p>
          <a:p>
            <a:pPr algn="ctr"/>
            <a:r>
              <a:rPr lang="en-US" sz="2000" dirty="0" smtClean="0">
                <a:solidFill>
                  <a:schemeClr val="bg1"/>
                </a:solidFill>
              </a:rPr>
              <a:t>Common communications protocol </a:t>
            </a:r>
            <a:endParaRPr lang="en-US" sz="2000" dirty="0">
              <a:solidFill>
                <a:schemeClr val="bg1"/>
              </a:solidFill>
            </a:endParaRPr>
          </a:p>
        </p:txBody>
      </p:sp>
      <p:pic>
        <p:nvPicPr>
          <p:cNvPr id="7" name="Picture 14" descr="texas-ic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94249" y="428287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4" descr="texas-ic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3024" y="4756092"/>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5" descr="texas-ic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8543" y="5183144"/>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19"/>
          <p:cNvSpPr/>
          <p:nvPr/>
        </p:nvSpPr>
        <p:spPr>
          <a:xfrm rot="16200000">
            <a:off x="-51610" y="2302684"/>
            <a:ext cx="3421219" cy="2001328"/>
          </a:xfrm>
          <a:prstGeom prst="roundRect">
            <a:avLst/>
          </a:prstGeom>
          <a:solidFill>
            <a:schemeClr val="accent3"/>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1" name="Group 10"/>
          <p:cNvGrpSpPr/>
          <p:nvPr/>
        </p:nvGrpSpPr>
        <p:grpSpPr>
          <a:xfrm>
            <a:off x="3571337" y="1592738"/>
            <a:ext cx="2001328" cy="3421219"/>
            <a:chOff x="3571337" y="1592738"/>
            <a:chExt cx="2001328" cy="3421219"/>
          </a:xfrm>
        </p:grpSpPr>
        <p:sp>
          <p:nvSpPr>
            <p:cNvPr id="21" name="Rounded Rectangle 20"/>
            <p:cNvSpPr/>
            <p:nvPr/>
          </p:nvSpPr>
          <p:spPr>
            <a:xfrm rot="16200000">
              <a:off x="2861391" y="2302684"/>
              <a:ext cx="3421219" cy="2001328"/>
            </a:xfrm>
            <a:prstGeom prst="roundRect">
              <a:avLst/>
            </a:prstGeom>
            <a:solidFill>
              <a:schemeClr val="accent1">
                <a:lumMod val="60000"/>
                <a:lumOff val="40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5726" y="3330783"/>
              <a:ext cx="1452548" cy="1554480"/>
            </a:xfrm>
            <a:prstGeom prst="rect">
              <a:avLst/>
            </a:prstGeom>
            <a:effectLst>
              <a:outerShdw blurRad="50800" dist="38100" dir="2700000" algn="tl" rotWithShape="0">
                <a:prstClr val="black">
                  <a:alpha val="40000"/>
                </a:prstClr>
              </a:outerShdw>
            </a:effectLst>
          </p:spPr>
        </p:pic>
      </p:grpSp>
      <p:sp>
        <p:nvSpPr>
          <p:cNvPr id="27" name="AutoShape 16"/>
          <p:cNvSpPr>
            <a:spLocks noChangeArrowheads="1"/>
          </p:cNvSpPr>
          <p:nvPr/>
        </p:nvSpPr>
        <p:spPr bwMode="auto">
          <a:xfrm>
            <a:off x="947105" y="2032727"/>
            <a:ext cx="1423788" cy="767323"/>
          </a:xfrm>
          <a:prstGeom prst="can">
            <a:avLst>
              <a:gd name="adj" fmla="val 39434"/>
            </a:avLst>
          </a:prstGeom>
          <a:solidFill>
            <a:schemeClr val="accent5"/>
          </a:solidFill>
          <a:ln w="9525">
            <a:solidFill>
              <a:schemeClr val="accent5">
                <a:lumMod val="75000"/>
              </a:schemeClr>
            </a:solidFill>
            <a:round/>
            <a:headEnd/>
            <a:tailEnd/>
          </a:ln>
          <a:effectLst>
            <a:outerShdw blurRad="50800" dist="38100" dir="2700000" algn="tl" rotWithShape="0">
              <a:prstClr val="black">
                <a:alpha val="40000"/>
              </a:prstClr>
            </a:outerShdw>
          </a:effectLst>
        </p:spPr>
        <p:txBody>
          <a:bodyPr wrap="none" tIns="91440" bIns="91440" anchor="ctr">
            <a:noAutofit/>
          </a:bodyPr>
          <a:lstStyle/>
          <a:p>
            <a:pPr algn="ctr">
              <a:defRPr/>
            </a:pPr>
            <a:r>
              <a:rPr lang="en-US" sz="1400" b="1" dirty="0">
                <a:solidFill>
                  <a:prstClr val="white"/>
                </a:solidFill>
              </a:rPr>
              <a:t>NAESB</a:t>
            </a:r>
            <a:endParaRPr lang="en-US" sz="1400" dirty="0">
              <a:solidFill>
                <a:prstClr val="white"/>
              </a:solidFill>
            </a:endParaRPr>
          </a:p>
        </p:txBody>
      </p:sp>
      <p:sp>
        <p:nvSpPr>
          <p:cNvPr id="28" name="AutoShape 16"/>
          <p:cNvSpPr>
            <a:spLocks noChangeArrowheads="1"/>
          </p:cNvSpPr>
          <p:nvPr/>
        </p:nvSpPr>
        <p:spPr bwMode="auto">
          <a:xfrm>
            <a:off x="6773105" y="2032727"/>
            <a:ext cx="1423788" cy="767323"/>
          </a:xfrm>
          <a:prstGeom prst="can">
            <a:avLst>
              <a:gd name="adj" fmla="val 39434"/>
            </a:avLst>
          </a:prstGeom>
          <a:solidFill>
            <a:schemeClr val="accent5"/>
          </a:solidFill>
          <a:ln w="9525">
            <a:solidFill>
              <a:schemeClr val="accent5">
                <a:lumMod val="75000"/>
              </a:schemeClr>
            </a:solidFill>
            <a:round/>
            <a:headEnd/>
            <a:tailEnd/>
          </a:ln>
          <a:effectLst>
            <a:outerShdw blurRad="50800" dist="38100" dir="2700000" algn="tl" rotWithShape="0">
              <a:prstClr val="black">
                <a:alpha val="40000"/>
              </a:prstClr>
            </a:outerShdw>
          </a:effectLst>
        </p:spPr>
        <p:txBody>
          <a:bodyPr wrap="none" tIns="91440" bIns="91440" anchor="ctr">
            <a:noAutofit/>
          </a:bodyPr>
          <a:lstStyle/>
          <a:p>
            <a:pPr algn="ctr">
              <a:defRPr/>
            </a:pPr>
            <a:r>
              <a:rPr lang="en-US" sz="1400" b="1" dirty="0">
                <a:solidFill>
                  <a:prstClr val="white"/>
                </a:solidFill>
              </a:rPr>
              <a:t>NAESB</a:t>
            </a:r>
            <a:endParaRPr lang="en-US" sz="1400" dirty="0">
              <a:solidFill>
                <a:prstClr val="white"/>
              </a:solidFill>
            </a:endParaRPr>
          </a:p>
        </p:txBody>
      </p:sp>
      <p:sp>
        <p:nvSpPr>
          <p:cNvPr id="30" name="AutoShape 16"/>
          <p:cNvSpPr>
            <a:spLocks noChangeArrowheads="1"/>
          </p:cNvSpPr>
          <p:nvPr/>
        </p:nvSpPr>
        <p:spPr bwMode="auto">
          <a:xfrm>
            <a:off x="3860107" y="2032727"/>
            <a:ext cx="1423788" cy="767323"/>
          </a:xfrm>
          <a:prstGeom prst="can">
            <a:avLst>
              <a:gd name="adj" fmla="val 39434"/>
            </a:avLst>
          </a:prstGeom>
          <a:solidFill>
            <a:schemeClr val="accent5"/>
          </a:solidFill>
          <a:ln w="9525">
            <a:solidFill>
              <a:schemeClr val="accent5">
                <a:lumMod val="75000"/>
              </a:schemeClr>
            </a:solidFill>
            <a:round/>
            <a:headEnd/>
            <a:tailEnd/>
          </a:ln>
          <a:effectLst>
            <a:outerShdw blurRad="50800" dist="38100" dir="2700000" algn="tl" rotWithShape="0">
              <a:prstClr val="black">
                <a:alpha val="40000"/>
              </a:prstClr>
            </a:outerShdw>
          </a:effectLst>
        </p:spPr>
        <p:txBody>
          <a:bodyPr wrap="none" tIns="91440" bIns="91440" anchor="ctr">
            <a:noAutofit/>
          </a:bodyPr>
          <a:lstStyle/>
          <a:p>
            <a:pPr algn="ctr">
              <a:defRPr/>
            </a:pPr>
            <a:r>
              <a:rPr lang="en-US" sz="1400" b="1" dirty="0">
                <a:solidFill>
                  <a:prstClr val="white"/>
                </a:solidFill>
              </a:rPr>
              <a:t>NAESB</a:t>
            </a:r>
            <a:endParaRPr lang="en-US" sz="1400" dirty="0">
              <a:solidFill>
                <a:prstClr val="white"/>
              </a:solidFill>
            </a:endParaRPr>
          </a:p>
        </p:txBody>
      </p:sp>
      <p:sp>
        <p:nvSpPr>
          <p:cNvPr id="31" name="Up-Down Arrow 30"/>
          <p:cNvSpPr/>
          <p:nvPr/>
        </p:nvSpPr>
        <p:spPr>
          <a:xfrm rot="5400000">
            <a:off x="2899848" y="1717050"/>
            <a:ext cx="406856" cy="1418422"/>
          </a:xfrm>
          <a:prstGeom prst="upDownArrow">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Up-Down Arrow 31"/>
          <p:cNvSpPr/>
          <p:nvPr/>
        </p:nvSpPr>
        <p:spPr>
          <a:xfrm rot="5400000">
            <a:off x="5838163" y="1709129"/>
            <a:ext cx="406855" cy="1434267"/>
          </a:xfrm>
          <a:prstGeom prst="upDownArrow">
            <a:avLst/>
          </a:pr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Freeform 48"/>
          <p:cNvSpPr/>
          <p:nvPr/>
        </p:nvSpPr>
        <p:spPr>
          <a:xfrm rot="10800000">
            <a:off x="1424752" y="1145726"/>
            <a:ext cx="6294497" cy="782872"/>
          </a:xfrm>
          <a:custGeom>
            <a:avLst/>
            <a:gdLst>
              <a:gd name="connsiteX0" fmla="*/ 3042139 w 6294497"/>
              <a:gd name="connsiteY0" fmla="*/ 782872 h 782872"/>
              <a:gd name="connsiteX1" fmla="*/ 117470 w 6294497"/>
              <a:gd name="connsiteY1" fmla="*/ 782872 h 782872"/>
              <a:gd name="connsiteX2" fmla="*/ 117470 w 6294497"/>
              <a:gd name="connsiteY2" fmla="*/ 223025 h 782872"/>
              <a:gd name="connsiteX3" fmla="*/ 0 w 6294497"/>
              <a:gd name="connsiteY3" fmla="*/ 223025 h 782872"/>
              <a:gd name="connsiteX4" fmla="*/ 215329 w 6294497"/>
              <a:gd name="connsiteY4" fmla="*/ 1 h 782872"/>
              <a:gd name="connsiteX5" fmla="*/ 430657 w 6294497"/>
              <a:gd name="connsiteY5" fmla="*/ 223025 h 782872"/>
              <a:gd name="connsiteX6" fmla="*/ 313188 w 6294497"/>
              <a:gd name="connsiteY6" fmla="*/ 223025 h 782872"/>
              <a:gd name="connsiteX7" fmla="*/ 313188 w 6294497"/>
              <a:gd name="connsiteY7" fmla="*/ 587154 h 782872"/>
              <a:gd name="connsiteX8" fmla="*/ 3042139 w 6294497"/>
              <a:gd name="connsiteY8" fmla="*/ 587154 h 782872"/>
              <a:gd name="connsiteX9" fmla="*/ 3042139 w 6294497"/>
              <a:gd name="connsiteY9" fmla="*/ 587153 h 782872"/>
              <a:gd name="connsiteX10" fmla="*/ 5981309 w 6294497"/>
              <a:gd name="connsiteY10" fmla="*/ 587153 h 782872"/>
              <a:gd name="connsiteX11" fmla="*/ 5981309 w 6294497"/>
              <a:gd name="connsiteY11" fmla="*/ 223024 h 782872"/>
              <a:gd name="connsiteX12" fmla="*/ 5863840 w 6294497"/>
              <a:gd name="connsiteY12" fmla="*/ 223024 h 782872"/>
              <a:gd name="connsiteX13" fmla="*/ 6079168 w 6294497"/>
              <a:gd name="connsiteY13" fmla="*/ 0 h 782872"/>
              <a:gd name="connsiteX14" fmla="*/ 6294497 w 6294497"/>
              <a:gd name="connsiteY14" fmla="*/ 223024 h 782872"/>
              <a:gd name="connsiteX15" fmla="*/ 6177027 w 6294497"/>
              <a:gd name="connsiteY15" fmla="*/ 223024 h 782872"/>
              <a:gd name="connsiteX16" fmla="*/ 6177027 w 6294497"/>
              <a:gd name="connsiteY16" fmla="*/ 782871 h 782872"/>
              <a:gd name="connsiteX17" fmla="*/ 3042139 w 6294497"/>
              <a:gd name="connsiteY17" fmla="*/ 782871 h 782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294497" h="782872">
                <a:moveTo>
                  <a:pt x="3042139" y="782872"/>
                </a:moveTo>
                <a:lnTo>
                  <a:pt x="117470" y="782872"/>
                </a:lnTo>
                <a:lnTo>
                  <a:pt x="117470" y="223025"/>
                </a:lnTo>
                <a:lnTo>
                  <a:pt x="0" y="223025"/>
                </a:lnTo>
                <a:lnTo>
                  <a:pt x="215329" y="1"/>
                </a:lnTo>
                <a:lnTo>
                  <a:pt x="430657" y="223025"/>
                </a:lnTo>
                <a:lnTo>
                  <a:pt x="313188" y="223025"/>
                </a:lnTo>
                <a:lnTo>
                  <a:pt x="313188" y="587154"/>
                </a:lnTo>
                <a:lnTo>
                  <a:pt x="3042139" y="587154"/>
                </a:lnTo>
                <a:lnTo>
                  <a:pt x="3042139" y="587153"/>
                </a:lnTo>
                <a:lnTo>
                  <a:pt x="5981309" y="587153"/>
                </a:lnTo>
                <a:lnTo>
                  <a:pt x="5981309" y="223024"/>
                </a:lnTo>
                <a:lnTo>
                  <a:pt x="5863840" y="223024"/>
                </a:lnTo>
                <a:lnTo>
                  <a:pt x="6079168" y="0"/>
                </a:lnTo>
                <a:lnTo>
                  <a:pt x="6294497" y="223024"/>
                </a:lnTo>
                <a:lnTo>
                  <a:pt x="6177027" y="223024"/>
                </a:lnTo>
                <a:lnTo>
                  <a:pt x="6177027" y="782871"/>
                </a:lnTo>
                <a:lnTo>
                  <a:pt x="3042139" y="782871"/>
                </a:lnTo>
                <a:close/>
              </a:path>
            </a:pathLst>
          </a:custGeom>
          <a:solidFill>
            <a:schemeClr val="accent4"/>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8729" y="3327600"/>
            <a:ext cx="1452546" cy="1554480"/>
          </a:xfrm>
          <a:prstGeom prst="rect">
            <a:avLst/>
          </a:prstGeom>
          <a:effectLst>
            <a:outerShdw blurRad="50800" dist="38100" dir="2700000" algn="tl" rotWithShape="0">
              <a:prstClr val="black">
                <a:alpha val="40000"/>
              </a:prstClr>
            </a:outerShdw>
          </a:effectLst>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725" y="3325560"/>
            <a:ext cx="1452548" cy="155448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11269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outVertical)">
                                      <p:cBhvr>
                                        <p:cTn id="3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animBg="1"/>
      <p:bldP spid="31" grpId="0" animBg="1"/>
      <p:bldP spid="32"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TX SET – Transaction Names &amp; Pocket Card</a:t>
            </a:r>
            <a:endParaRPr lang="en-US" dirty="0"/>
          </a:p>
        </p:txBody>
      </p:sp>
      <p:pic>
        <p:nvPicPr>
          <p:cNvPr id="4" name="Picture 3">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03" y="1005840"/>
            <a:ext cx="8562594" cy="5343525"/>
          </a:xfrm>
          <a:prstGeom prst="rect">
            <a:avLst/>
          </a:prstGeom>
          <a:effectLst>
            <a:outerShdw blurRad="50800" dist="38100" dir="2700000" algn="tl" rotWithShape="0">
              <a:prstClr val="black">
                <a:alpha val="40000"/>
              </a:prstClr>
            </a:outerShdw>
          </a:effectLst>
        </p:spPr>
      </p:pic>
      <p:sp>
        <p:nvSpPr>
          <p:cNvPr id="6" name="Rectangle 5"/>
          <p:cNvSpPr/>
          <p:nvPr/>
        </p:nvSpPr>
        <p:spPr>
          <a:xfrm>
            <a:off x="364857" y="5956177"/>
            <a:ext cx="1645920" cy="36576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8659" y="1810924"/>
            <a:ext cx="1280160" cy="38841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48042" y="2943937"/>
            <a:ext cx="1668308" cy="470686"/>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425526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Swimlanes</a:t>
            </a:r>
            <a:endParaRPr lang="en-US" dirty="0"/>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03" y="1005840"/>
            <a:ext cx="8562594" cy="5343525"/>
          </a:xfrm>
          <a:prstGeom prst="rect">
            <a:avLst/>
          </a:prstGeom>
          <a:effectLst>
            <a:outerShdw blurRad="50800" dist="38100" dir="2700000" algn="tl" rotWithShape="0">
              <a:prstClr val="black">
                <a:alpha val="40000"/>
              </a:prstClr>
            </a:outerShdw>
          </a:effectLst>
        </p:spPr>
      </p:pic>
      <p:sp>
        <p:nvSpPr>
          <p:cNvPr id="4" name="Rectangle 3"/>
          <p:cNvSpPr/>
          <p:nvPr/>
        </p:nvSpPr>
        <p:spPr>
          <a:xfrm>
            <a:off x="364857" y="5956177"/>
            <a:ext cx="1645920" cy="365760"/>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8659" y="1810924"/>
            <a:ext cx="1280160" cy="38841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8042" y="2943937"/>
            <a:ext cx="1668308" cy="470686"/>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205975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Transactions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365271547"/>
              </p:ext>
            </p:extLst>
          </p:nvPr>
        </p:nvGraphicFramePr>
        <p:xfrm>
          <a:off x="724711" y="1097280"/>
          <a:ext cx="7694578" cy="373075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3175"/>
                <a:gridCol w="1931403"/>
              </a:tblGrid>
              <a:tr h="530352">
                <a:tc gridSpan="2">
                  <a:txBody>
                    <a:bodyPr/>
                    <a:lstStyle/>
                    <a:p>
                      <a:pPr algn="ctr"/>
                      <a:r>
                        <a:rPr lang="en-US" sz="2200" dirty="0" smtClean="0">
                          <a:latin typeface="Arial" panose="020B0604020202020204" pitchFamily="34" charset="0"/>
                          <a:cs typeface="Arial" panose="020B0604020202020204" pitchFamily="34" charset="0"/>
                        </a:rPr>
                        <a:t>Transaction Families</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hMerge="1">
                  <a:txBody>
                    <a:bodyPr/>
                    <a:lstStyle/>
                    <a:p>
                      <a:pPr marL="182880"/>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r>
              <a:tr h="1371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Request, Response, Maintenance for Enrollments, Drops, Switches, Maintenance &amp; Request Consumption</a:t>
                      </a:r>
                      <a:endParaRPr lang="en-US" sz="2000" dirty="0" smtClean="0">
                        <a:solidFill>
                          <a:schemeClr val="tx1">
                            <a:lumMod val="75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smtClean="0"/>
                        <a:t>814_XX</a:t>
                      </a:r>
                      <a:endParaRPr lang="en-US" sz="2400" b="1" dirty="0" smtClean="0">
                        <a:solidFill>
                          <a:schemeClr val="tx1">
                            <a:lumMod val="75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r h="1005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t>Interval, Non Interval, Reads &amp; Usage Data Historical and Monthly Activity</a:t>
                      </a:r>
                      <a:endParaRPr lang="en-US" sz="2000" dirty="0">
                        <a:solidFill>
                          <a:schemeClr val="accent1">
                            <a:lumMod val="50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E7F2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t>867_XX</a:t>
                      </a:r>
                      <a:endParaRPr lang="en-US" sz="2400" b="1" dirty="0" smtClean="0">
                        <a:solidFill>
                          <a:schemeClr val="accent1">
                            <a:lumMod val="50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E7F2F5"/>
                    </a:solidFill>
                  </a:tcPr>
                </a:tc>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Reject Response to 810 or 867 Data</a:t>
                      </a:r>
                      <a:endParaRPr lang="en-US" sz="2000" dirty="0" smtClean="0">
                        <a:solidFill>
                          <a:schemeClr val="accent1">
                            <a:lumMod val="50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t>824_XX</a:t>
                      </a:r>
                      <a:endParaRPr lang="en-US" sz="2400" b="1" dirty="0" smtClean="0">
                        <a:solidFill>
                          <a:schemeClr val="accent1">
                            <a:lumMod val="50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bl>
          </a:graphicData>
        </a:graphic>
      </p:graphicFrame>
    </p:spTree>
    <p:custDataLst>
      <p:tags r:id="rId1"/>
    </p:custDataLst>
    <p:extLst>
      <p:ext uri="{BB962C8B-B14F-4D97-AF65-F5344CB8AC3E}">
        <p14:creationId xmlns:p14="http://schemas.microsoft.com/office/powerpoint/2010/main" val="5928852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Transactions</a:t>
            </a:r>
            <a:endParaRPr lang="en-US" dirty="0"/>
          </a:p>
        </p:txBody>
      </p:sp>
      <p:sp>
        <p:nvSpPr>
          <p:cNvPr id="5" name="Rounded Rectangle 4"/>
          <p:cNvSpPr/>
          <p:nvPr/>
        </p:nvSpPr>
        <p:spPr>
          <a:xfrm>
            <a:off x="1410832" y="5394960"/>
            <a:ext cx="6322337" cy="993503"/>
          </a:xfrm>
          <a:prstGeom prst="roundRect">
            <a:avLst>
              <a:gd name="adj" fmla="val 20173"/>
            </a:avLst>
          </a:prstGeom>
          <a:solidFill>
            <a:schemeClr val="accent4">
              <a:lumMod val="60000"/>
              <a:lumOff val="40000"/>
            </a:schemeClr>
          </a:solidFill>
          <a:ln w="25400">
            <a:solidFill>
              <a:schemeClr val="bg1"/>
            </a:solid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dirty="0" smtClean="0">
                <a:solidFill>
                  <a:schemeClr val="tx1">
                    <a:lumMod val="75000"/>
                  </a:schemeClr>
                </a:solidFill>
              </a:rPr>
              <a:t>More detailed description in Protocol Section 19</a:t>
            </a:r>
            <a:endParaRPr lang="en-US" dirty="0">
              <a:solidFill>
                <a:schemeClr val="tx1">
                  <a:lumMod val="75000"/>
                </a:schemeClr>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005190144"/>
              </p:ext>
            </p:extLst>
          </p:nvPr>
        </p:nvGraphicFramePr>
        <p:xfrm>
          <a:off x="724711" y="1097280"/>
          <a:ext cx="7694578" cy="4005072"/>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5763175"/>
                <a:gridCol w="1931403"/>
              </a:tblGrid>
              <a:tr h="530352">
                <a:tc gridSpan="2">
                  <a:txBody>
                    <a:bodyPr/>
                    <a:lstStyle/>
                    <a:p>
                      <a:pPr algn="ctr"/>
                      <a:r>
                        <a:rPr lang="en-US" sz="2200" dirty="0" smtClean="0">
                          <a:latin typeface="Arial" panose="020B0604020202020204" pitchFamily="34" charset="0"/>
                          <a:cs typeface="Arial" panose="020B0604020202020204" pitchFamily="34" charset="0"/>
                        </a:rPr>
                        <a:t>Transaction Families</a:t>
                      </a:r>
                      <a:endParaRPr lang="en-US" sz="2200" dirty="0">
                        <a:latin typeface="Arial" panose="020B0604020202020204" pitchFamily="34" charset="0"/>
                        <a:cs typeface="Arial" panose="020B0604020202020204" pitchFamily="34" charset="0"/>
                      </a:endParaRPr>
                    </a:p>
                  </a:txBody>
                  <a:tcPr marL="73152" marR="73152" marT="73152" marB="73152"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c hMerge="1">
                  <a:txBody>
                    <a:bodyPr/>
                    <a:lstStyle/>
                    <a:p>
                      <a:pPr marL="182880"/>
                      <a:endParaRPr lang="en-US" sz="2200" dirty="0">
                        <a:latin typeface="Arial" panose="020B0604020202020204" pitchFamily="34" charset="0"/>
                        <a:cs typeface="Arial" panose="020B0604020202020204" pitchFamily="34" charset="0"/>
                      </a:endParaRPr>
                    </a:p>
                  </a:txBody>
                  <a:tcPr marL="73152" marR="73152" marT="73152" marB="73152"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Statement, Settlement, Wire Charge Invoices</a:t>
                      </a:r>
                      <a:endParaRPr lang="en-US" sz="2000" dirty="0">
                        <a:solidFill>
                          <a:schemeClr val="tx1">
                            <a:lumMod val="75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t>810_XX</a:t>
                      </a:r>
                      <a:endParaRPr lang="en-US" sz="2400" b="1" dirty="0" smtClean="0">
                        <a:solidFill>
                          <a:schemeClr val="tx1">
                            <a:lumMod val="75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Payment and Advice through Bank</a:t>
                      </a:r>
                      <a:endParaRPr lang="en-US" sz="2000" dirty="0" smtClean="0">
                        <a:solidFill>
                          <a:schemeClr val="accent1">
                            <a:lumMod val="50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E7F2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t>820_XX</a:t>
                      </a:r>
                      <a:endParaRPr lang="en-US" sz="2400" b="1" dirty="0" smtClean="0">
                        <a:solidFill>
                          <a:schemeClr val="accent1">
                            <a:lumMod val="50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E7F2F5"/>
                    </a:solidFill>
                  </a:tcPr>
                </a:tc>
              </a:tr>
              <a:tr h="1005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Maintenance Service Order - Work Orders, Meter </a:t>
                      </a:r>
                      <a:r>
                        <a:rPr lang="en-US" sz="2000" dirty="0" err="1" smtClean="0"/>
                        <a:t>Config</a:t>
                      </a:r>
                      <a:r>
                        <a:rPr lang="en-US" sz="2000" dirty="0" smtClean="0"/>
                        <a:t>. Details, Outage Notification</a:t>
                      </a:r>
                      <a:endParaRPr lang="en-US" sz="2000" dirty="0" smtClean="0">
                        <a:solidFill>
                          <a:schemeClr val="tx1">
                            <a:lumMod val="75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t>650_XX</a:t>
                      </a:r>
                      <a:endParaRPr lang="en-US" sz="2400" b="1" dirty="0">
                        <a:solidFill>
                          <a:schemeClr val="tx1">
                            <a:lumMod val="75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t>Reject Response to 810 or 867 Data</a:t>
                      </a:r>
                      <a:endParaRPr lang="en-US" sz="2000" dirty="0" smtClean="0">
                        <a:solidFill>
                          <a:schemeClr val="accent1">
                            <a:lumMod val="50000"/>
                          </a:schemeClr>
                        </a:solidFill>
                      </a:endParaRPr>
                    </a:p>
                  </a:txBody>
                  <a:tcPr marL="274320" marR="73152" marT="73152" marB="73152" anchor="ctr">
                    <a:lnL w="28575" cap="flat" cmpd="sng" algn="ctr">
                      <a:solidFill>
                        <a:schemeClr val="bg1"/>
                      </a:solidFill>
                      <a:prstDash val="solid"/>
                      <a:round/>
                      <a:headEnd type="none" w="med" len="med"/>
                      <a:tailEnd type="none" w="med" len="med"/>
                    </a:lnL>
                    <a:solidFill>
                      <a:srgbClr val="CBE3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t>824_XX</a:t>
                      </a:r>
                      <a:endParaRPr lang="en-US" sz="2400" b="1" dirty="0" smtClean="0">
                        <a:solidFill>
                          <a:schemeClr val="accent1">
                            <a:lumMod val="50000"/>
                          </a:schemeClr>
                        </a:solidFill>
                      </a:endParaRPr>
                    </a:p>
                  </a:txBody>
                  <a:tcPr marL="73152" marR="73152" marT="73152" marB="73152" anchor="ctr">
                    <a:lnR w="28575" cap="flat" cmpd="sng" algn="ctr">
                      <a:solidFill>
                        <a:schemeClr val="bg1"/>
                      </a:solidFill>
                      <a:prstDash val="solid"/>
                      <a:round/>
                      <a:headEnd type="none" w="med" len="med"/>
                      <a:tailEnd type="none" w="med" len="med"/>
                    </a:lnR>
                    <a:solidFill>
                      <a:srgbClr val="CBE3EB"/>
                    </a:solidFill>
                  </a:tcPr>
                </a:tc>
              </a:tr>
            </a:tbl>
          </a:graphicData>
        </a:graphic>
      </p:graphicFrame>
    </p:spTree>
    <p:custDataLst>
      <p:tags r:id="rId1"/>
    </p:custDataLst>
    <p:extLst>
      <p:ext uri="{BB962C8B-B14F-4D97-AF65-F5344CB8AC3E}">
        <p14:creationId xmlns:p14="http://schemas.microsoft.com/office/powerpoint/2010/main" val="282212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Swimlane</a:t>
            </a:r>
            <a:r>
              <a:rPr lang="en-US" dirty="0" smtClean="0"/>
              <a:t> - Example</a:t>
            </a:r>
            <a:endParaRPr lang="en-US" dirty="0"/>
          </a:p>
        </p:txBody>
      </p:sp>
      <p:sp>
        <p:nvSpPr>
          <p:cNvPr id="5" name="Rectangle 4"/>
          <p:cNvSpPr/>
          <p:nvPr/>
        </p:nvSpPr>
        <p:spPr>
          <a:xfrm>
            <a:off x="833123" y="3953980"/>
            <a:ext cx="7863840" cy="11381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16200000">
            <a:off x="-3457" y="4250800"/>
            <a:ext cx="1138137" cy="5350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ERCOT</a:t>
            </a:r>
            <a:endParaRPr lang="en-US" b="1" dirty="0"/>
          </a:p>
        </p:txBody>
      </p:sp>
      <p:sp>
        <p:nvSpPr>
          <p:cNvPr id="6" name="Rectangle 5"/>
          <p:cNvSpPr/>
          <p:nvPr/>
        </p:nvSpPr>
        <p:spPr>
          <a:xfrm>
            <a:off x="833123" y="2813617"/>
            <a:ext cx="7863840" cy="113813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3457" y="3115175"/>
            <a:ext cx="1138137" cy="53502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Current</a:t>
            </a:r>
          </a:p>
          <a:p>
            <a:pPr algn="ctr"/>
            <a:r>
              <a:rPr lang="en-US" sz="1400" b="1" dirty="0" smtClean="0"/>
              <a:t>CR</a:t>
            </a:r>
            <a:endParaRPr lang="en-US" sz="1400" b="1" dirty="0"/>
          </a:p>
        </p:txBody>
      </p:sp>
      <p:sp>
        <p:nvSpPr>
          <p:cNvPr id="7" name="Rectangle 6"/>
          <p:cNvSpPr/>
          <p:nvPr/>
        </p:nvSpPr>
        <p:spPr>
          <a:xfrm>
            <a:off x="833123" y="1677308"/>
            <a:ext cx="7863840" cy="113813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3456" y="1978866"/>
            <a:ext cx="1138137" cy="53502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Customer</a:t>
            </a:r>
            <a:endParaRPr lang="en-US" sz="1400" b="1" dirty="0"/>
          </a:p>
        </p:txBody>
      </p:sp>
      <p:sp>
        <p:nvSpPr>
          <p:cNvPr id="4" name="Rectangle 3"/>
          <p:cNvSpPr/>
          <p:nvPr/>
        </p:nvSpPr>
        <p:spPr>
          <a:xfrm>
            <a:off x="833123" y="5091811"/>
            <a:ext cx="7863840" cy="1138137"/>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3652" y="5388700"/>
            <a:ext cx="1143000" cy="539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TDSP</a:t>
            </a:r>
            <a:endParaRPr lang="en-US" b="1" dirty="0"/>
          </a:p>
        </p:txBody>
      </p:sp>
      <p:sp>
        <p:nvSpPr>
          <p:cNvPr id="16" name="Rounded Rectangle 15"/>
          <p:cNvSpPr/>
          <p:nvPr/>
        </p:nvSpPr>
        <p:spPr>
          <a:xfrm>
            <a:off x="1012079" y="1813316"/>
            <a:ext cx="1104484" cy="783772"/>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solidFill>
                  <a:schemeClr val="bg1"/>
                </a:solidFill>
              </a:rPr>
              <a:t>Contacts Current CR to request Move Out</a:t>
            </a:r>
          </a:p>
        </p:txBody>
      </p:sp>
      <p:sp>
        <p:nvSpPr>
          <p:cNvPr id="17" name="Rectangle 16"/>
          <p:cNvSpPr/>
          <p:nvPr/>
        </p:nvSpPr>
        <p:spPr>
          <a:xfrm>
            <a:off x="1012078" y="2963232"/>
            <a:ext cx="1149937" cy="8098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Sends 814_24 Move Out Request; May receive 814_25 Move Out Response (Reject)</a:t>
            </a:r>
          </a:p>
        </p:txBody>
      </p:sp>
      <p:sp>
        <p:nvSpPr>
          <p:cNvPr id="18" name="Rectangle 17"/>
          <p:cNvSpPr/>
          <p:nvPr/>
        </p:nvSpPr>
        <p:spPr>
          <a:xfrm>
            <a:off x="1012078" y="4159559"/>
            <a:ext cx="1149937"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Receives 814_24 Move Out Request from Current CR and validates</a:t>
            </a:r>
          </a:p>
        </p:txBody>
      </p:sp>
      <p:sp>
        <p:nvSpPr>
          <p:cNvPr id="19" name="Rounded Rectangle 18"/>
          <p:cNvSpPr/>
          <p:nvPr/>
        </p:nvSpPr>
        <p:spPr>
          <a:xfrm>
            <a:off x="2431803" y="4169538"/>
            <a:ext cx="1677873" cy="8229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ERCOT checks its database for a CSA CR; If a CSA CR is associated with the ESI ID, ERCOT will initiate a CSA Move-In process</a:t>
            </a:r>
          </a:p>
        </p:txBody>
      </p:sp>
      <p:sp>
        <p:nvSpPr>
          <p:cNvPr id="20" name="Rectangle 19"/>
          <p:cNvSpPr/>
          <p:nvPr/>
        </p:nvSpPr>
        <p:spPr>
          <a:xfrm>
            <a:off x="4379463" y="4159560"/>
            <a:ext cx="1253793" cy="809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Sends 814_24 Move Out Request to TDSP and forwards 814_25 Move Out Response to Current CR</a:t>
            </a:r>
          </a:p>
        </p:txBody>
      </p:sp>
      <p:sp>
        <p:nvSpPr>
          <p:cNvPr id="21" name="TextBox 20"/>
          <p:cNvSpPr txBox="1"/>
          <p:nvPr/>
        </p:nvSpPr>
        <p:spPr>
          <a:xfrm>
            <a:off x="228080" y="818888"/>
            <a:ext cx="7916317" cy="795089"/>
          </a:xfrm>
          <a:prstGeom prst="rect">
            <a:avLst/>
          </a:prstGeom>
          <a:noFill/>
        </p:spPr>
        <p:txBody>
          <a:bodyPr wrap="square" rtlCol="0">
            <a:spAutoFit/>
          </a:bodyPr>
          <a:lstStyle/>
          <a:p>
            <a:r>
              <a:rPr lang="en-US" b="1" dirty="0" smtClean="0">
                <a:solidFill>
                  <a:schemeClr val="bg1"/>
                </a:solidFill>
              </a:rPr>
              <a:t>Move Out</a:t>
            </a:r>
          </a:p>
          <a:p>
            <a:pPr>
              <a:spcBef>
                <a:spcPts val="200"/>
              </a:spcBef>
            </a:pPr>
            <a:r>
              <a:rPr lang="en-US" sz="1300" dirty="0" smtClean="0">
                <a:solidFill>
                  <a:schemeClr val="bg1"/>
                </a:solidFill>
              </a:rPr>
              <a:t>Scenario: Customer Initiated Move Out No CSA Associate with ESI ID</a:t>
            </a:r>
          </a:p>
          <a:p>
            <a:r>
              <a:rPr lang="en-US" sz="1300" dirty="0" smtClean="0">
                <a:solidFill>
                  <a:schemeClr val="bg1"/>
                </a:solidFill>
              </a:rPr>
              <a:t>Transactions: 814_24, 814_25, 867_03, 810_02</a:t>
            </a:r>
            <a:endParaRPr lang="en-US" sz="1300" dirty="0">
              <a:solidFill>
                <a:schemeClr val="bg1"/>
              </a:solidFill>
            </a:endParaRPr>
          </a:p>
        </p:txBody>
      </p:sp>
      <p:sp>
        <p:nvSpPr>
          <p:cNvPr id="23" name="Rectangle 22"/>
          <p:cNvSpPr/>
          <p:nvPr/>
        </p:nvSpPr>
        <p:spPr>
          <a:xfrm>
            <a:off x="4379464" y="2968502"/>
            <a:ext cx="1253792" cy="8098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Receives 814_25 Move Out Response</a:t>
            </a:r>
          </a:p>
        </p:txBody>
      </p:sp>
      <p:sp>
        <p:nvSpPr>
          <p:cNvPr id="24" name="Rectangle 23"/>
          <p:cNvSpPr/>
          <p:nvPr/>
        </p:nvSpPr>
        <p:spPr>
          <a:xfrm>
            <a:off x="4379462" y="5365504"/>
            <a:ext cx="1253793" cy="809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Receives 814_24 Move Out Request and sends 814_25 Move Out Response</a:t>
            </a:r>
          </a:p>
        </p:txBody>
      </p:sp>
      <p:sp>
        <p:nvSpPr>
          <p:cNvPr id="25" name="Rectangle 24"/>
          <p:cNvSpPr/>
          <p:nvPr/>
        </p:nvSpPr>
        <p:spPr>
          <a:xfrm>
            <a:off x="6838988" y="4159560"/>
            <a:ext cx="1206367" cy="809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Receives 867_03 Final Meter Read and forwards to Current CR; Updates registration database</a:t>
            </a:r>
          </a:p>
        </p:txBody>
      </p:sp>
      <p:sp>
        <p:nvSpPr>
          <p:cNvPr id="26" name="Rectangle 25"/>
          <p:cNvSpPr/>
          <p:nvPr/>
        </p:nvSpPr>
        <p:spPr>
          <a:xfrm>
            <a:off x="6838988" y="2968502"/>
            <a:ext cx="1206367" cy="80989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Receives 867_03 Final Meter Read and 810_02 TDSP Invoice</a:t>
            </a:r>
          </a:p>
        </p:txBody>
      </p:sp>
      <p:sp>
        <p:nvSpPr>
          <p:cNvPr id="27" name="Rectangle 26"/>
          <p:cNvSpPr/>
          <p:nvPr/>
        </p:nvSpPr>
        <p:spPr>
          <a:xfrm>
            <a:off x="6838988" y="5371095"/>
            <a:ext cx="1206367" cy="809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a:t>Performs Final Meter Read and sends 867_03 to ERCOT and 810_02 TDSP Invoice to CR</a:t>
            </a:r>
          </a:p>
        </p:txBody>
      </p:sp>
      <p:sp>
        <p:nvSpPr>
          <p:cNvPr id="28" name="Oval 27"/>
          <p:cNvSpPr/>
          <p:nvPr/>
        </p:nvSpPr>
        <p:spPr>
          <a:xfrm>
            <a:off x="5894529" y="5425551"/>
            <a:ext cx="657390" cy="65739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50" dirty="0" smtClean="0"/>
              <a:t>Move Out Date</a:t>
            </a:r>
            <a:endParaRPr lang="en-US" sz="850" dirty="0"/>
          </a:p>
        </p:txBody>
      </p:sp>
      <p:sp>
        <p:nvSpPr>
          <p:cNvPr id="29" name="Right Arrow 28"/>
          <p:cNvSpPr/>
          <p:nvPr/>
        </p:nvSpPr>
        <p:spPr>
          <a:xfrm>
            <a:off x="5661734" y="5678987"/>
            <a:ext cx="182880" cy="13716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a:off x="6582461" y="5685666"/>
            <a:ext cx="182880" cy="13716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a:off x="2211318" y="4495928"/>
            <a:ext cx="182880" cy="1371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147281" y="4495928"/>
            <a:ext cx="182880" cy="1371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829544" y="2828661"/>
            <a:ext cx="7869814"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0533" y="3964880"/>
            <a:ext cx="7869814"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30532" y="5103356"/>
            <a:ext cx="7869814"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35501" y="259708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73833" y="3773129"/>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866181" y="378180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5020573" y="377730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721524" y="4973840"/>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5313872" y="4982519"/>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7450347" y="499249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7450347" y="378180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5261899" y="1811658"/>
            <a:ext cx="3154177" cy="877163"/>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en-US" sz="850" dirty="0">
                <a:solidFill>
                  <a:schemeClr val="tx1"/>
                </a:solidFill>
              </a:rPr>
              <a:t>Note: If ERCOT receives invalid data on the 814_24 from the CR, ERCOT will respond back with an 814_25 and processing will be terminated.</a:t>
            </a:r>
          </a:p>
          <a:p>
            <a:endParaRPr lang="en-US" sz="850" dirty="0">
              <a:solidFill>
                <a:schemeClr val="tx1"/>
              </a:solidFill>
            </a:endParaRPr>
          </a:p>
          <a:p>
            <a:r>
              <a:rPr lang="en-US" sz="850" dirty="0">
                <a:solidFill>
                  <a:schemeClr val="tx1"/>
                </a:solidFill>
              </a:rPr>
              <a:t>If the TDSP rejects the 814_24, ERCOT will forward the rejection response back to the CR and processing will stop.</a:t>
            </a:r>
          </a:p>
        </p:txBody>
      </p:sp>
    </p:spTree>
    <p:custDataLst>
      <p:tags r:id="rId1"/>
    </p:custDataLst>
    <p:extLst>
      <p:ext uri="{BB962C8B-B14F-4D97-AF65-F5344CB8AC3E}">
        <p14:creationId xmlns:p14="http://schemas.microsoft.com/office/powerpoint/2010/main" val="5633716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ight Arrow 18"/>
          <p:cNvSpPr/>
          <p:nvPr/>
        </p:nvSpPr>
        <p:spPr>
          <a:xfrm flipH="1">
            <a:off x="1730592" y="3508427"/>
            <a:ext cx="5533716" cy="640080"/>
          </a:xfrm>
          <a:prstGeom prst="rightArrow">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TDSP invoice</a:t>
            </a:r>
            <a:endParaRPr lang="en-US" sz="1400" dirty="0"/>
          </a:p>
        </p:txBody>
      </p:sp>
      <p:sp>
        <p:nvSpPr>
          <p:cNvPr id="8" name="Rectangle 7"/>
          <p:cNvSpPr/>
          <p:nvPr/>
        </p:nvSpPr>
        <p:spPr>
          <a:xfrm>
            <a:off x="1673335" y="3476640"/>
            <a:ext cx="5711985" cy="714375"/>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Putting It Together</a:t>
            </a:r>
            <a:endParaRPr lang="en-US" dirty="0"/>
          </a:p>
        </p:txBody>
      </p:sp>
      <p:sp>
        <p:nvSpPr>
          <p:cNvPr id="3" name="Text Placeholder 2"/>
          <p:cNvSpPr>
            <a:spLocks noGrp="1"/>
          </p:cNvSpPr>
          <p:nvPr>
            <p:ph type="body" sz="quarter" idx="10"/>
          </p:nvPr>
        </p:nvSpPr>
        <p:spPr>
          <a:xfrm>
            <a:off x="1879692" y="1645920"/>
            <a:ext cx="5384616" cy="874826"/>
          </a:xfrm>
        </p:spPr>
        <p:txBody>
          <a:bodyPr anchor="ctr"/>
          <a:lstStyle/>
          <a:p>
            <a:pPr marL="0" indent="0" algn="ctr">
              <a:buNone/>
            </a:pPr>
            <a:r>
              <a:rPr lang="en-US" sz="2400" dirty="0" smtClean="0"/>
              <a:t>A series of retail transactions that must occur in a particular sequence</a:t>
            </a:r>
            <a:endParaRPr lang="en-US" sz="2400" dirty="0"/>
          </a:p>
        </p:txBody>
      </p:sp>
      <p:sp>
        <p:nvSpPr>
          <p:cNvPr id="4" name="Text Placeholder 3"/>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chemeClr val="accent4"/>
                </a:solidFill>
              </a:rPr>
              <a:t>Market Process</a:t>
            </a:r>
            <a:endParaRPr lang="en-US" sz="2400" b="1" dirty="0">
              <a:solidFill>
                <a:schemeClr val="accent4"/>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1055" y="3075721"/>
            <a:ext cx="1452546" cy="155448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19" y="3075721"/>
            <a:ext cx="1452546" cy="1554480"/>
          </a:xfrm>
          <a:prstGeom prst="rect">
            <a:avLst/>
          </a:prstGeom>
          <a:effectLst>
            <a:outerShdw blurRad="50800" dist="38100" dir="2700000" algn="tl" rotWithShape="0">
              <a:prstClr val="black">
                <a:alpha val="40000"/>
              </a:prstClr>
            </a:outerShdw>
          </a:effectLst>
        </p:spPr>
      </p:pic>
      <p:sp>
        <p:nvSpPr>
          <p:cNvPr id="9" name="Right Arrow 8"/>
          <p:cNvSpPr/>
          <p:nvPr/>
        </p:nvSpPr>
        <p:spPr>
          <a:xfrm>
            <a:off x="5334987" y="2787797"/>
            <a:ext cx="1920240" cy="640080"/>
          </a:xfrm>
          <a:prstGeom prst="right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Move-out request</a:t>
            </a:r>
            <a:endParaRPr lang="en-US" sz="1400" dirty="0"/>
          </a:p>
        </p:txBody>
      </p:sp>
      <p:sp>
        <p:nvSpPr>
          <p:cNvPr id="13" name="Right Arrow 12"/>
          <p:cNvSpPr/>
          <p:nvPr/>
        </p:nvSpPr>
        <p:spPr>
          <a:xfrm flipH="1">
            <a:off x="5334987" y="4229057"/>
            <a:ext cx="1920240" cy="640080"/>
          </a:xfrm>
          <a:prstGeom prst="rightArrow">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Final meter read</a:t>
            </a:r>
            <a:endParaRPr lang="en-US" sz="1400" dirty="0"/>
          </a:p>
        </p:txBody>
      </p:sp>
      <p:sp>
        <p:nvSpPr>
          <p:cNvPr id="15" name="Right Arrow 14"/>
          <p:cNvSpPr/>
          <p:nvPr/>
        </p:nvSpPr>
        <p:spPr>
          <a:xfrm>
            <a:off x="1721511" y="2787797"/>
            <a:ext cx="1920240" cy="640080"/>
          </a:xfrm>
          <a:prstGeom prst="right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Move-out request</a:t>
            </a:r>
            <a:endParaRPr lang="en-US" sz="1400" dirty="0"/>
          </a:p>
        </p:txBody>
      </p:sp>
      <p:sp>
        <p:nvSpPr>
          <p:cNvPr id="16" name="Right Arrow 15"/>
          <p:cNvSpPr/>
          <p:nvPr/>
        </p:nvSpPr>
        <p:spPr>
          <a:xfrm flipH="1">
            <a:off x="1721511" y="3508427"/>
            <a:ext cx="1920240" cy="640080"/>
          </a:xfrm>
          <a:prstGeom prst="right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Move-out response</a:t>
            </a:r>
            <a:endParaRPr lang="en-US" sz="1400" dirty="0"/>
          </a:p>
        </p:txBody>
      </p:sp>
      <p:sp>
        <p:nvSpPr>
          <p:cNvPr id="17" name="Right Arrow 16"/>
          <p:cNvSpPr/>
          <p:nvPr/>
        </p:nvSpPr>
        <p:spPr>
          <a:xfrm flipH="1">
            <a:off x="1721511" y="4229057"/>
            <a:ext cx="1920240" cy="640080"/>
          </a:xfrm>
          <a:prstGeom prst="rightArrow">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Final meter read</a:t>
            </a:r>
            <a:endParaRPr lang="en-US" sz="1400" dirty="0"/>
          </a:p>
        </p:txBody>
      </p:sp>
      <p:sp>
        <p:nvSpPr>
          <p:cNvPr id="18" name="Right Arrow 17"/>
          <p:cNvSpPr/>
          <p:nvPr/>
        </p:nvSpPr>
        <p:spPr>
          <a:xfrm flipH="1">
            <a:off x="1721511" y="5013546"/>
            <a:ext cx="5533716" cy="640080"/>
          </a:xfrm>
          <a:prstGeom prst="rightArrow">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TDSP invoice</a:t>
            </a:r>
            <a:endParaRPr lang="en-US" sz="1400" dirty="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6833" y="3075721"/>
            <a:ext cx="1452546" cy="1554480"/>
          </a:xfrm>
          <a:prstGeom prst="rect">
            <a:avLst/>
          </a:prstGeom>
          <a:effectLst>
            <a:outerShdw blurRad="50800" dist="38100" dir="2700000" algn="tl" rotWithShape="0">
              <a:prstClr val="black">
                <a:alpha val="40000"/>
              </a:prstClr>
            </a:outerShdw>
          </a:effectLst>
        </p:spPr>
      </p:pic>
      <p:sp>
        <p:nvSpPr>
          <p:cNvPr id="11" name="Right Arrow 10"/>
          <p:cNvSpPr/>
          <p:nvPr/>
        </p:nvSpPr>
        <p:spPr>
          <a:xfrm flipH="1">
            <a:off x="5334987" y="3508427"/>
            <a:ext cx="1920240" cy="640080"/>
          </a:xfrm>
          <a:prstGeom prst="rightArrow">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Move-out response</a:t>
            </a:r>
            <a:endParaRPr lang="en-US" sz="1400" dirty="0"/>
          </a:p>
        </p:txBody>
      </p:sp>
    </p:spTree>
    <p:custDataLst>
      <p:tags r:id="rId1"/>
    </p:custDataLst>
    <p:extLst>
      <p:ext uri="{BB962C8B-B14F-4D97-AF65-F5344CB8AC3E}">
        <p14:creationId xmlns:p14="http://schemas.microsoft.com/office/powerpoint/2010/main" val="114465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10" presetClass="exit" presetSubtype="0" fill="hold" grpId="1" nodeType="with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par>
                                <p:cTn id="25" presetID="10" presetClass="exit" presetSubtype="0" fill="hold" grpId="1"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par>
                                <p:cTn id="33" presetID="10" presetClass="exit" presetSubtype="0" fill="hold" grpId="1"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right)">
                                      <p:cBhvr>
                                        <p:cTn id="40" dur="500"/>
                                        <p:tgtEl>
                                          <p:spTgt spid="13"/>
                                        </p:tgtEl>
                                      </p:cBhvr>
                                    </p:animEffec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500"/>
                                        <p:tgtEl>
                                          <p:spTgt spid="17"/>
                                        </p:tgtEl>
                                      </p:cBhvr>
                                    </p:animEffect>
                                  </p:childTnLst>
                                </p:cTn>
                              </p:par>
                              <p:par>
                                <p:cTn id="49" presetID="10" presetClass="exit" presetSubtype="0" fill="hold" grpId="1"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10" presetClass="exit" presetSubtype="0" fill="hold" nodeType="after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childTnLst>
                          </p:cTn>
                        </p:par>
                        <p:par>
                          <p:cTn id="61" fill="hold">
                            <p:stCondLst>
                              <p:cond delay="1000"/>
                            </p:stCondLst>
                            <p:childTnLst>
                              <p:par>
                                <p:cTn id="62" presetID="1" presetClass="exit" presetSubtype="0" fill="hold" grpId="0" nodeType="afterEffect">
                                  <p:stCondLst>
                                    <p:cond delay="0"/>
                                  </p:stCondLst>
                                  <p:childTnLst>
                                    <p:set>
                                      <p:cBhvr>
                                        <p:cTn id="63" dur="1" fill="hold">
                                          <p:stCondLst>
                                            <p:cond delay="0"/>
                                          </p:stCondLst>
                                        </p:cTn>
                                        <p:tgtEl>
                                          <p:spTgt spid="8"/>
                                        </p:tgtEl>
                                        <p:attrNameLst>
                                          <p:attrName>style.visibility</p:attrName>
                                        </p:attrNameLst>
                                      </p:cBhvr>
                                      <p:to>
                                        <p:strVal val="hidden"/>
                                      </p:to>
                                    </p:set>
                                  </p:childTnLst>
                                </p:cTn>
                              </p:par>
                            </p:childTnLst>
                          </p:cTn>
                        </p:par>
                        <p:par>
                          <p:cTn id="64" fill="hold">
                            <p:stCondLst>
                              <p:cond delay="1000"/>
                            </p:stCondLst>
                            <p:childTnLst>
                              <p:par>
                                <p:cTn id="65" presetID="22" presetClass="entr" presetSubtype="2" fill="hold" grpId="0" nodeType="after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right)">
                                      <p:cBhvr>
                                        <p:cTn id="6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animBg="1"/>
      <p:bldP spid="9" grpId="0" animBg="1"/>
      <p:bldP spid="9" grpId="1" animBg="1"/>
      <p:bldP spid="13" grpId="0" animBg="1"/>
      <p:bldP spid="13" grpId="1" animBg="1"/>
      <p:bldP spid="15" grpId="0" animBg="1"/>
      <p:bldP spid="15" grpId="1" animBg="1"/>
      <p:bldP spid="16" grpId="0" animBg="1"/>
      <p:bldP spid="16" grpId="1" animBg="1"/>
      <p:bldP spid="17" grpId="0" animBg="1"/>
      <p:bldP spid="17" grpId="1" animBg="1"/>
      <p:bldP spid="18" grpId="0" animBg="1"/>
      <p:bldP spid="11" grpId="0" animBg="1"/>
      <p:bldP spid="11"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Main Processes</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711" y="1093435"/>
            <a:ext cx="1624229" cy="119247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9818" y="2949697"/>
            <a:ext cx="1624229" cy="1192472"/>
          </a:xfrm>
          <a:prstGeom prst="rect">
            <a:avLst/>
          </a:prstGeom>
          <a:effectLst>
            <a:outerShdw blurRad="50800" dist="38100" dir="2700000" algn="tl" rotWithShape="0">
              <a:prstClr val="black">
                <a:alpha val="40000"/>
              </a:prstClr>
            </a:outerShdw>
          </a:effectLst>
        </p:spPr>
      </p:pic>
      <p:sp>
        <p:nvSpPr>
          <p:cNvPr id="11" name="Right Arrow 10"/>
          <p:cNvSpPr/>
          <p:nvPr/>
        </p:nvSpPr>
        <p:spPr>
          <a:xfrm>
            <a:off x="2743200" y="4860682"/>
            <a:ext cx="3695700" cy="118872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Switch</a:t>
            </a:r>
            <a:endParaRPr lang="en-US" sz="2400"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231" y="4594674"/>
            <a:ext cx="1623434" cy="1737360"/>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335" y="4594674"/>
            <a:ext cx="1623435" cy="1737360"/>
          </a:xfrm>
          <a:prstGeom prst="rect">
            <a:avLst/>
          </a:prstGeom>
          <a:effectLst>
            <a:outerShdw blurRad="50800" dist="38100" dir="2700000" algn="tl" rotWithShape="0">
              <a:prstClr val="black">
                <a:alpha val="40000"/>
              </a:prstClr>
            </a:outerShdw>
          </a:effectLst>
        </p:spPr>
      </p:pic>
      <p:grpSp>
        <p:nvGrpSpPr>
          <p:cNvPr id="8" name="Group 7"/>
          <p:cNvGrpSpPr/>
          <p:nvPr/>
        </p:nvGrpSpPr>
        <p:grpSpPr>
          <a:xfrm>
            <a:off x="1369818" y="1157265"/>
            <a:ext cx="4784258" cy="1205345"/>
            <a:chOff x="1369818" y="1157265"/>
            <a:chExt cx="4784258" cy="1205345"/>
          </a:xfrm>
        </p:grpSpPr>
        <p:sp>
          <p:nvSpPr>
            <p:cNvPr id="5" name="Right Arrow 4"/>
            <p:cNvSpPr/>
            <p:nvPr/>
          </p:nvSpPr>
          <p:spPr>
            <a:xfrm>
              <a:off x="1369818" y="1157265"/>
              <a:ext cx="2926080" cy="118872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Move-In</a:t>
              </a:r>
              <a:endParaRPr lang="en-US" sz="2400"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533" y="1404255"/>
              <a:ext cx="1734543" cy="958355"/>
            </a:xfrm>
            <a:prstGeom prst="rect">
              <a:avLst/>
            </a:prstGeom>
          </p:spPr>
        </p:pic>
      </p:grpSp>
      <p:grpSp>
        <p:nvGrpSpPr>
          <p:cNvPr id="9" name="Group 8"/>
          <p:cNvGrpSpPr/>
          <p:nvPr/>
        </p:nvGrpSpPr>
        <p:grpSpPr>
          <a:xfrm>
            <a:off x="3169148" y="2948848"/>
            <a:ext cx="4843106" cy="1242577"/>
            <a:chOff x="3169148" y="2948848"/>
            <a:chExt cx="4843106" cy="1242577"/>
          </a:xfrm>
        </p:grpSpPr>
        <p:sp>
          <p:nvSpPr>
            <p:cNvPr id="7" name="Right Arrow 6"/>
            <p:cNvSpPr/>
            <p:nvPr/>
          </p:nvSpPr>
          <p:spPr>
            <a:xfrm>
              <a:off x="3169148" y="2948848"/>
              <a:ext cx="2926080" cy="1188720"/>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Move-Out</a:t>
              </a:r>
              <a:endParaRPr lang="en-US" sz="2400" dirty="0"/>
            </a:p>
          </p:txBody>
        </p:sp>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7711" y="3233070"/>
              <a:ext cx="1734543" cy="958355"/>
            </a:xfrm>
            <a:prstGeom prst="rect">
              <a:avLst/>
            </a:prstGeom>
          </p:spPr>
        </p:pic>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8862" y="5024653"/>
            <a:ext cx="1203103" cy="883291"/>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8322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1500"/>
                            </p:stCondLst>
                            <p:childTnLst>
                              <p:par>
                                <p:cTn id="35" presetID="63" presetClass="path" presetSubtype="0" accel="50000" decel="50000" fill="hold" nodeType="afterEffect">
                                  <p:stCondLst>
                                    <p:cond delay="0"/>
                                  </p:stCondLst>
                                  <p:childTnLst>
                                    <p:animMotion origin="layout" path="M 2.77778E-7 -7.40741E-7 L 0.30642 -7.40741E-7 " pathEditMode="relative" rAng="0" ptsTypes="AA">
                                      <p:cBhvr>
                                        <p:cTn id="36" dur="2000" fill="hold"/>
                                        <p:tgtEl>
                                          <p:spTgt spid="18"/>
                                        </p:tgtEl>
                                        <p:attrNameLst>
                                          <p:attrName>ppt_x</p:attrName>
                                          <p:attrName>ppt_y</p:attrName>
                                        </p:attrNameLst>
                                      </p:cBhvr>
                                      <p:rCtr x="15313" y="0"/>
                                    </p:animMotion>
                                  </p:childTnLst>
                                </p:cTn>
                              </p:par>
                              <p:par>
                                <p:cTn id="37" presetID="2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3500"/>
                            </p:stCondLst>
                            <p:childTnLst>
                              <p:par>
                                <p:cTn id="41" presetID="10" presetClass="exit" presetSubtype="0" fill="hold"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Scenario – Retail Processes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6974" y="2698357"/>
            <a:ext cx="1708879" cy="18288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3615" y="4466439"/>
            <a:ext cx="1708879" cy="1828800"/>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365760" y="1097280"/>
            <a:ext cx="7255512" cy="1200329"/>
          </a:xfrm>
          <a:prstGeom prst="rect">
            <a:avLst/>
          </a:prstGeom>
          <a:noFill/>
        </p:spPr>
        <p:txBody>
          <a:bodyPr wrap="none" rtlCol="0">
            <a:spAutoFit/>
          </a:bodyPr>
          <a:lstStyle/>
          <a:p>
            <a:r>
              <a:rPr lang="en-US" sz="2400" dirty="0" smtClean="0">
                <a:solidFill>
                  <a:schemeClr val="bg1"/>
                </a:solidFill>
              </a:rPr>
              <a:t>Split into 5 groups</a:t>
            </a:r>
          </a:p>
          <a:p>
            <a:endParaRPr lang="en-US" sz="2400" dirty="0">
              <a:solidFill>
                <a:schemeClr val="bg1"/>
              </a:solidFill>
            </a:endParaRPr>
          </a:p>
          <a:p>
            <a:r>
              <a:rPr lang="en-US" sz="2400" dirty="0" smtClean="0">
                <a:solidFill>
                  <a:schemeClr val="bg1"/>
                </a:solidFill>
              </a:rPr>
              <a:t>Each group will be identified as a Market Participant</a:t>
            </a:r>
            <a:endParaRPr lang="en-US" sz="2400" dirty="0">
              <a:solidFill>
                <a:schemeClr val="bg1"/>
              </a:solidFill>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543" y="2698357"/>
            <a:ext cx="1708878" cy="182880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6900" y="4466439"/>
            <a:ext cx="1708879" cy="1828800"/>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0258" y="2698357"/>
            <a:ext cx="1708878" cy="18288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16845492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 – Retail </a:t>
            </a:r>
            <a:r>
              <a:rPr lang="en-US" dirty="0" smtClean="0"/>
              <a:t>Processes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592" y="1009171"/>
            <a:ext cx="1920240" cy="2054994"/>
          </a:xfrm>
          <a:prstGeom prst="rect">
            <a:avLst/>
          </a:prstGeom>
          <a:effectLst>
            <a:outerShdw blurRad="50800" dist="38100" dir="2700000" algn="tl" rotWithShape="0">
              <a:prstClr val="black">
                <a:alpha val="40000"/>
              </a:prstClr>
            </a:outerShdw>
          </a:effectLst>
        </p:spPr>
      </p:pic>
      <p:sp>
        <p:nvSpPr>
          <p:cNvPr id="6" name="Text Placeholder 4"/>
          <p:cNvSpPr txBox="1">
            <a:spLocks/>
          </p:cNvSpPr>
          <p:nvPr/>
        </p:nvSpPr>
        <p:spPr>
          <a:xfrm>
            <a:off x="2232837" y="1347924"/>
            <a:ext cx="64645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chemeClr val="accent4"/>
                </a:solidFill>
              </a:rPr>
              <a:t>Customer Decides to Select a New CR</a:t>
            </a:r>
          </a:p>
        </p:txBody>
      </p:sp>
      <p:grpSp>
        <p:nvGrpSpPr>
          <p:cNvPr id="29" name="Group 28"/>
          <p:cNvGrpSpPr/>
          <p:nvPr/>
        </p:nvGrpSpPr>
        <p:grpSpPr>
          <a:xfrm>
            <a:off x="2664660" y="2082501"/>
            <a:ext cx="5600949" cy="640080"/>
            <a:chOff x="2664660" y="2082501"/>
            <a:chExt cx="5600949" cy="640080"/>
          </a:xfrm>
        </p:grpSpPr>
        <p:sp>
          <p:nvSpPr>
            <p:cNvPr id="8" name="Rectangle 7"/>
            <p:cNvSpPr/>
            <p:nvPr/>
          </p:nvSpPr>
          <p:spPr>
            <a:xfrm>
              <a:off x="3053529" y="2105361"/>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Who does the customer </a:t>
              </a:r>
              <a:r>
                <a:rPr lang="en-US" sz="2000" b="1" dirty="0" smtClean="0">
                  <a:solidFill>
                    <a:schemeClr val="tx2">
                      <a:lumMod val="90000"/>
                      <a:lumOff val="10000"/>
                    </a:schemeClr>
                  </a:solidFill>
                </a:rPr>
                <a:t>call</a:t>
              </a:r>
              <a:endParaRPr lang="en-US" sz="2000" b="1" dirty="0">
                <a:solidFill>
                  <a:schemeClr val="tx2">
                    <a:lumMod val="90000"/>
                    <a:lumOff val="10000"/>
                  </a:schemeClr>
                </a:solidFill>
              </a:endParaRPr>
            </a:p>
          </p:txBody>
        </p:sp>
        <p:sp>
          <p:nvSpPr>
            <p:cNvPr id="9" name="Oval 8"/>
            <p:cNvSpPr>
              <a:spLocks noChangeAspect="1"/>
            </p:cNvSpPr>
            <p:nvPr/>
          </p:nvSpPr>
          <p:spPr>
            <a:xfrm>
              <a:off x="2664660" y="2082501"/>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nvGrpSpPr>
          <p:cNvPr id="30" name="Group 29"/>
          <p:cNvGrpSpPr/>
          <p:nvPr/>
        </p:nvGrpSpPr>
        <p:grpSpPr>
          <a:xfrm>
            <a:off x="2664662" y="2985063"/>
            <a:ext cx="5600948" cy="640080"/>
            <a:chOff x="2664662" y="2985063"/>
            <a:chExt cx="5600948" cy="640080"/>
          </a:xfrm>
        </p:grpSpPr>
        <p:sp>
          <p:nvSpPr>
            <p:cNvPr id="12" name="Rectangle 11"/>
            <p:cNvSpPr/>
            <p:nvPr/>
          </p:nvSpPr>
          <p:spPr>
            <a:xfrm>
              <a:off x="3053530" y="3007923"/>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What does the CR do</a:t>
              </a:r>
            </a:p>
          </p:txBody>
        </p:sp>
        <p:sp>
          <p:nvSpPr>
            <p:cNvPr id="13" name="Oval 12"/>
            <p:cNvSpPr/>
            <p:nvPr/>
          </p:nvSpPr>
          <p:spPr>
            <a:xfrm>
              <a:off x="2664662" y="2985063"/>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latin typeface="Arial Rounded MT Bold" panose="020F0704030504030204" pitchFamily="34" charset="0"/>
                </a:rPr>
                <a:t>?</a:t>
              </a:r>
            </a:p>
          </p:txBody>
        </p:sp>
      </p:grpSp>
      <p:grpSp>
        <p:nvGrpSpPr>
          <p:cNvPr id="31" name="Group 30"/>
          <p:cNvGrpSpPr/>
          <p:nvPr/>
        </p:nvGrpSpPr>
        <p:grpSpPr>
          <a:xfrm>
            <a:off x="2664662" y="3887625"/>
            <a:ext cx="5600948" cy="640080"/>
            <a:chOff x="2664662" y="3887625"/>
            <a:chExt cx="5600948" cy="640080"/>
          </a:xfrm>
        </p:grpSpPr>
        <p:sp>
          <p:nvSpPr>
            <p:cNvPr id="16" name="Rectangle 15"/>
            <p:cNvSpPr/>
            <p:nvPr/>
          </p:nvSpPr>
          <p:spPr>
            <a:xfrm>
              <a:off x="3053530" y="3910485"/>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Who has to </a:t>
              </a:r>
              <a:r>
                <a:rPr lang="en-US" sz="2000" b="1" dirty="0" smtClean="0">
                  <a:solidFill>
                    <a:schemeClr val="tx2">
                      <a:lumMod val="90000"/>
                      <a:lumOff val="10000"/>
                    </a:schemeClr>
                  </a:solidFill>
                </a:rPr>
                <a:t>know … Who </a:t>
              </a:r>
              <a:r>
                <a:rPr lang="en-US" sz="2000" b="1" dirty="0">
                  <a:solidFill>
                    <a:schemeClr val="tx2">
                      <a:lumMod val="90000"/>
                      <a:lumOff val="10000"/>
                    </a:schemeClr>
                  </a:solidFill>
                </a:rPr>
                <a:t>does this</a:t>
              </a:r>
            </a:p>
          </p:txBody>
        </p:sp>
        <p:sp>
          <p:nvSpPr>
            <p:cNvPr id="17" name="Oval 16"/>
            <p:cNvSpPr/>
            <p:nvPr/>
          </p:nvSpPr>
          <p:spPr>
            <a:xfrm>
              <a:off x="2664662" y="3887625"/>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nvGrpSpPr>
          <p:cNvPr id="32" name="Group 31"/>
          <p:cNvGrpSpPr/>
          <p:nvPr/>
        </p:nvGrpSpPr>
        <p:grpSpPr>
          <a:xfrm>
            <a:off x="2664662" y="4790187"/>
            <a:ext cx="5600948" cy="640080"/>
            <a:chOff x="2664662" y="4790187"/>
            <a:chExt cx="5600948" cy="640080"/>
          </a:xfrm>
        </p:grpSpPr>
        <p:sp>
          <p:nvSpPr>
            <p:cNvPr id="20" name="Rectangle 19"/>
            <p:cNvSpPr/>
            <p:nvPr/>
          </p:nvSpPr>
          <p:spPr>
            <a:xfrm>
              <a:off x="3053530" y="4813047"/>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What does the TDSP do</a:t>
              </a:r>
            </a:p>
          </p:txBody>
        </p:sp>
        <p:sp>
          <p:nvSpPr>
            <p:cNvPr id="21" name="Oval 20"/>
            <p:cNvSpPr/>
            <p:nvPr/>
          </p:nvSpPr>
          <p:spPr>
            <a:xfrm>
              <a:off x="2664662" y="4790187"/>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nvGrpSpPr>
          <p:cNvPr id="33" name="Group 32"/>
          <p:cNvGrpSpPr/>
          <p:nvPr/>
        </p:nvGrpSpPr>
        <p:grpSpPr>
          <a:xfrm>
            <a:off x="2664661" y="5692749"/>
            <a:ext cx="5600948" cy="640080"/>
            <a:chOff x="2664661" y="5692749"/>
            <a:chExt cx="5600948" cy="640080"/>
          </a:xfrm>
        </p:grpSpPr>
        <p:sp>
          <p:nvSpPr>
            <p:cNvPr id="24" name="Rectangle 23"/>
            <p:cNvSpPr/>
            <p:nvPr/>
          </p:nvSpPr>
          <p:spPr>
            <a:xfrm>
              <a:off x="3053529" y="5715609"/>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Does anything else need to be done</a:t>
              </a:r>
            </a:p>
          </p:txBody>
        </p:sp>
        <p:sp>
          <p:nvSpPr>
            <p:cNvPr id="25" name="Oval 24"/>
            <p:cNvSpPr/>
            <p:nvPr/>
          </p:nvSpPr>
          <p:spPr>
            <a:xfrm>
              <a:off x="2664661" y="5692749"/>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sp>
        <p:nvSpPr>
          <p:cNvPr id="34" name="Rectangle 33"/>
          <p:cNvSpPr/>
          <p:nvPr/>
        </p:nvSpPr>
        <p:spPr>
          <a:xfrm>
            <a:off x="2612038" y="2044617"/>
            <a:ext cx="5721150" cy="735810"/>
          </a:xfrm>
          <a:prstGeom prst="rect">
            <a:avLst/>
          </a:prstGeom>
          <a:solidFill>
            <a:srgbClr val="5B677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612038" y="2945310"/>
            <a:ext cx="5721150" cy="735810"/>
          </a:xfrm>
          <a:prstGeom prst="rect">
            <a:avLst/>
          </a:prstGeom>
          <a:solidFill>
            <a:srgbClr val="5B677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2612038" y="3845308"/>
            <a:ext cx="5721150" cy="735810"/>
          </a:xfrm>
          <a:prstGeom prst="rect">
            <a:avLst/>
          </a:prstGeom>
          <a:solidFill>
            <a:srgbClr val="5B677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605093" y="4747906"/>
            <a:ext cx="5721150" cy="735810"/>
          </a:xfrm>
          <a:prstGeom prst="rect">
            <a:avLst/>
          </a:prstGeom>
          <a:solidFill>
            <a:srgbClr val="5B677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668576" y="2076152"/>
            <a:ext cx="5600950" cy="4250328"/>
            <a:chOff x="-1190917" y="1827984"/>
            <a:chExt cx="5600950" cy="4250328"/>
          </a:xfrm>
        </p:grpSpPr>
        <p:grpSp>
          <p:nvGrpSpPr>
            <p:cNvPr id="26" name="Group 25"/>
            <p:cNvGrpSpPr/>
            <p:nvPr/>
          </p:nvGrpSpPr>
          <p:grpSpPr>
            <a:xfrm>
              <a:off x="-1190917" y="1827984"/>
              <a:ext cx="5600949" cy="640080"/>
              <a:chOff x="2664660" y="2082501"/>
              <a:chExt cx="5600949" cy="640080"/>
            </a:xfrm>
          </p:grpSpPr>
          <p:sp>
            <p:nvSpPr>
              <p:cNvPr id="27" name="Rectangle 26"/>
              <p:cNvSpPr/>
              <p:nvPr/>
            </p:nvSpPr>
            <p:spPr>
              <a:xfrm>
                <a:off x="3053529" y="2105361"/>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Who does the customer </a:t>
                </a:r>
                <a:r>
                  <a:rPr lang="en-US" sz="2000" b="1" dirty="0" smtClean="0">
                    <a:solidFill>
                      <a:schemeClr val="tx2">
                        <a:lumMod val="90000"/>
                        <a:lumOff val="10000"/>
                      </a:schemeClr>
                    </a:solidFill>
                  </a:rPr>
                  <a:t>call</a:t>
                </a:r>
                <a:endParaRPr lang="en-US" sz="2000" b="1" dirty="0">
                  <a:solidFill>
                    <a:schemeClr val="tx2">
                      <a:lumMod val="90000"/>
                      <a:lumOff val="10000"/>
                    </a:schemeClr>
                  </a:solidFill>
                </a:endParaRPr>
              </a:p>
            </p:txBody>
          </p:sp>
          <p:sp>
            <p:nvSpPr>
              <p:cNvPr id="28" name="Oval 27"/>
              <p:cNvSpPr>
                <a:spLocks noChangeAspect="1"/>
              </p:cNvSpPr>
              <p:nvPr/>
            </p:nvSpPr>
            <p:spPr>
              <a:xfrm>
                <a:off x="2664660" y="2082501"/>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nvGrpSpPr>
            <p:cNvPr id="38" name="Group 37"/>
            <p:cNvGrpSpPr/>
            <p:nvPr/>
          </p:nvGrpSpPr>
          <p:grpSpPr>
            <a:xfrm>
              <a:off x="-1190915" y="2730546"/>
              <a:ext cx="5600948" cy="640080"/>
              <a:chOff x="2664662" y="2985063"/>
              <a:chExt cx="5600948" cy="640080"/>
            </a:xfrm>
          </p:grpSpPr>
          <p:sp>
            <p:nvSpPr>
              <p:cNvPr id="39" name="Rectangle 38"/>
              <p:cNvSpPr/>
              <p:nvPr/>
            </p:nvSpPr>
            <p:spPr>
              <a:xfrm>
                <a:off x="3053530" y="3007923"/>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What does the CR do</a:t>
                </a:r>
              </a:p>
            </p:txBody>
          </p:sp>
          <p:sp>
            <p:nvSpPr>
              <p:cNvPr id="40" name="Oval 39"/>
              <p:cNvSpPr/>
              <p:nvPr/>
            </p:nvSpPr>
            <p:spPr>
              <a:xfrm>
                <a:off x="2664662" y="2985063"/>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latin typeface="Arial Rounded MT Bold" panose="020F0704030504030204" pitchFamily="34" charset="0"/>
                  </a:rPr>
                  <a:t>?</a:t>
                </a:r>
              </a:p>
            </p:txBody>
          </p:sp>
        </p:grpSp>
        <p:grpSp>
          <p:nvGrpSpPr>
            <p:cNvPr id="41" name="Group 40"/>
            <p:cNvGrpSpPr/>
            <p:nvPr/>
          </p:nvGrpSpPr>
          <p:grpSpPr>
            <a:xfrm>
              <a:off x="-1190915" y="3633108"/>
              <a:ext cx="5600948" cy="640080"/>
              <a:chOff x="2664662" y="3887625"/>
              <a:chExt cx="5600948" cy="640080"/>
            </a:xfrm>
          </p:grpSpPr>
          <p:sp>
            <p:nvSpPr>
              <p:cNvPr id="42" name="Rectangle 41"/>
              <p:cNvSpPr/>
              <p:nvPr/>
            </p:nvSpPr>
            <p:spPr>
              <a:xfrm>
                <a:off x="3053530" y="3910485"/>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Who has to </a:t>
                </a:r>
                <a:r>
                  <a:rPr lang="en-US" sz="2000" b="1" dirty="0" smtClean="0">
                    <a:solidFill>
                      <a:schemeClr val="tx2">
                        <a:lumMod val="90000"/>
                        <a:lumOff val="10000"/>
                      </a:schemeClr>
                    </a:solidFill>
                  </a:rPr>
                  <a:t>know … Who </a:t>
                </a:r>
                <a:r>
                  <a:rPr lang="en-US" sz="2000" b="1" dirty="0">
                    <a:solidFill>
                      <a:schemeClr val="tx2">
                        <a:lumMod val="90000"/>
                        <a:lumOff val="10000"/>
                      </a:schemeClr>
                    </a:solidFill>
                  </a:rPr>
                  <a:t>does this</a:t>
                </a:r>
              </a:p>
            </p:txBody>
          </p:sp>
          <p:sp>
            <p:nvSpPr>
              <p:cNvPr id="43" name="Oval 42"/>
              <p:cNvSpPr/>
              <p:nvPr/>
            </p:nvSpPr>
            <p:spPr>
              <a:xfrm>
                <a:off x="2664662" y="3887625"/>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nvGrpSpPr>
            <p:cNvPr id="44" name="Group 43"/>
            <p:cNvGrpSpPr/>
            <p:nvPr/>
          </p:nvGrpSpPr>
          <p:grpSpPr>
            <a:xfrm>
              <a:off x="-1190915" y="4535670"/>
              <a:ext cx="5600948" cy="640080"/>
              <a:chOff x="2664662" y="4790187"/>
              <a:chExt cx="5600948" cy="640080"/>
            </a:xfrm>
          </p:grpSpPr>
          <p:sp>
            <p:nvSpPr>
              <p:cNvPr id="45" name="Rectangle 44"/>
              <p:cNvSpPr/>
              <p:nvPr/>
            </p:nvSpPr>
            <p:spPr>
              <a:xfrm>
                <a:off x="3053530" y="4813047"/>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What does the TDSP do</a:t>
                </a:r>
              </a:p>
            </p:txBody>
          </p:sp>
          <p:sp>
            <p:nvSpPr>
              <p:cNvPr id="46" name="Oval 45"/>
              <p:cNvSpPr/>
              <p:nvPr/>
            </p:nvSpPr>
            <p:spPr>
              <a:xfrm>
                <a:off x="2664662" y="4790187"/>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nvGrpSpPr>
            <p:cNvPr id="47" name="Group 46"/>
            <p:cNvGrpSpPr/>
            <p:nvPr/>
          </p:nvGrpSpPr>
          <p:grpSpPr>
            <a:xfrm>
              <a:off x="-1190916" y="5438232"/>
              <a:ext cx="5600948" cy="640080"/>
              <a:chOff x="2664661" y="5692749"/>
              <a:chExt cx="5600948" cy="640080"/>
            </a:xfrm>
          </p:grpSpPr>
          <p:sp>
            <p:nvSpPr>
              <p:cNvPr id="48" name="Rectangle 47"/>
              <p:cNvSpPr/>
              <p:nvPr/>
            </p:nvSpPr>
            <p:spPr>
              <a:xfrm>
                <a:off x="3053529" y="5715609"/>
                <a:ext cx="5212080" cy="594360"/>
              </a:xfrm>
              <a:prstGeom prst="rect">
                <a:avLst/>
              </a:prstGeom>
              <a:solidFill>
                <a:schemeClr val="tx2">
                  <a:lumMod val="10000"/>
                  <a:lumOff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tx2">
                        <a:lumMod val="90000"/>
                        <a:lumOff val="10000"/>
                      </a:schemeClr>
                    </a:solidFill>
                  </a:rPr>
                  <a:t>Does anything else need to be done</a:t>
                </a:r>
              </a:p>
            </p:txBody>
          </p:sp>
          <p:sp>
            <p:nvSpPr>
              <p:cNvPr id="49" name="Oval 48"/>
              <p:cNvSpPr/>
              <p:nvPr/>
            </p:nvSpPr>
            <p:spPr>
              <a:xfrm>
                <a:off x="2664661" y="5692749"/>
                <a:ext cx="640080" cy="640080"/>
              </a:xfrm>
              <a:prstGeom prst="ellipse">
                <a:avLst/>
              </a:prstGeom>
              <a:solidFill>
                <a:schemeClr val="tx2">
                  <a:lumMod val="90000"/>
                  <a:lumOff val="1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smtClean="0">
                    <a:latin typeface="Arial Rounded MT Bold" panose="020F0704030504030204" pitchFamily="34" charset="0"/>
                  </a:rPr>
                  <a:t>?</a:t>
                </a:r>
                <a:endParaRPr lang="en-US" sz="3800" b="1" dirty="0">
                  <a:latin typeface="Arial Rounded MT Bold" panose="020F0704030504030204" pitchFamily="34" charset="0"/>
                </a:endParaRPr>
              </a:p>
            </p:txBody>
          </p:sp>
        </p:grpSp>
      </p:grpSp>
    </p:spTree>
    <p:custDataLst>
      <p:tags r:id="rId1"/>
    </p:custDataLst>
    <p:extLst>
      <p:ext uri="{BB962C8B-B14F-4D97-AF65-F5344CB8AC3E}">
        <p14:creationId xmlns:p14="http://schemas.microsoft.com/office/powerpoint/2010/main" val="424639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Topics</a:t>
            </a:r>
            <a:endParaRPr lang="en-US" dirty="0"/>
          </a:p>
        </p:txBody>
      </p:sp>
      <p:sp>
        <p:nvSpPr>
          <p:cNvPr id="4" name="Content Placeholder 2"/>
          <p:cNvSpPr>
            <a:spLocks noGrp="1"/>
          </p:cNvSpPr>
          <p:nvPr>
            <p:ph idx="1"/>
          </p:nvPr>
        </p:nvSpPr>
        <p:spPr>
          <a:xfrm>
            <a:off x="182880" y="914399"/>
            <a:ext cx="8535924" cy="535889"/>
          </a:xfrm>
          <a:prstGeom prst="rect">
            <a:avLst/>
          </a:prstGeom>
        </p:spPr>
        <p:txBody>
          <a:bodyPr>
            <a:noAutofit/>
          </a:bodyPr>
          <a:lstStyle/>
          <a:p>
            <a:pPr marL="0" indent="0">
              <a:lnSpc>
                <a:spcPct val="110000"/>
              </a:lnSpc>
              <a:spcBef>
                <a:spcPts val="0"/>
              </a:spcBef>
              <a:buNone/>
            </a:pPr>
            <a:r>
              <a:rPr lang="en-US" sz="2400" b="1" dirty="0" smtClean="0">
                <a:solidFill>
                  <a:schemeClr val="accent4"/>
                </a:solidFill>
              </a:rPr>
              <a:t>Topics </a:t>
            </a:r>
            <a:r>
              <a:rPr lang="en-US" sz="2400" b="1" dirty="0">
                <a:solidFill>
                  <a:schemeClr val="accent4"/>
                </a:solidFill>
              </a:rPr>
              <a:t>in this course include:</a:t>
            </a:r>
          </a:p>
        </p:txBody>
      </p:sp>
      <p:grpSp>
        <p:nvGrpSpPr>
          <p:cNvPr id="3" name="Group 2"/>
          <p:cNvGrpSpPr/>
          <p:nvPr/>
        </p:nvGrpSpPr>
        <p:grpSpPr>
          <a:xfrm>
            <a:off x="548640" y="1741710"/>
            <a:ext cx="6616138" cy="511175"/>
            <a:chOff x="511175" y="1747674"/>
            <a:chExt cx="6616138" cy="511175"/>
          </a:xfrm>
        </p:grpSpPr>
        <p:sp>
          <p:nvSpPr>
            <p:cNvPr id="5"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a:solidFill>
                    <a:schemeClr val="bg1"/>
                  </a:solidFill>
                </a:rPr>
                <a:t>1</a:t>
              </a:r>
            </a:p>
          </p:txBody>
        </p:sp>
        <p:sp>
          <p:nvSpPr>
            <p:cNvPr id="13" name="Text Box 3"/>
            <p:cNvSpPr txBox="1">
              <a:spLocks noChangeArrowheads="1"/>
            </p:cNvSpPr>
            <p:nvPr/>
          </p:nvSpPr>
          <p:spPr bwMode="auto">
            <a:xfrm>
              <a:off x="1640913" y="1762811"/>
              <a:ext cx="5486400" cy="480901"/>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b="0" dirty="0" smtClean="0">
                  <a:solidFill>
                    <a:schemeClr val="bg1"/>
                  </a:solidFill>
                  <a:latin typeface="Arial" panose="020B0604020202020204" pitchFamily="34" charset="0"/>
                  <a:cs typeface="Arial" panose="020B0604020202020204" pitchFamily="34" charset="0"/>
                </a:rPr>
                <a:t>Retail Market Responsibilities</a:t>
              </a:r>
              <a:endParaRPr lang="en-US" sz="2400" b="0" dirty="0">
                <a:solidFill>
                  <a:schemeClr val="bg1"/>
                </a:solidFill>
                <a:latin typeface="Arial" panose="020B0604020202020204" pitchFamily="34" charset="0"/>
                <a:cs typeface="Arial" panose="020B0604020202020204" pitchFamily="34" charset="0"/>
              </a:endParaRPr>
            </a:p>
          </p:txBody>
        </p:sp>
      </p:grpSp>
      <p:grpSp>
        <p:nvGrpSpPr>
          <p:cNvPr id="14" name="Group 13"/>
          <p:cNvGrpSpPr/>
          <p:nvPr/>
        </p:nvGrpSpPr>
        <p:grpSpPr>
          <a:xfrm>
            <a:off x="548640" y="2410877"/>
            <a:ext cx="6616138" cy="511175"/>
            <a:chOff x="511175" y="1747674"/>
            <a:chExt cx="6616138" cy="511175"/>
          </a:xfrm>
        </p:grpSpPr>
        <p:sp>
          <p:nvSpPr>
            <p:cNvPr id="15"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smtClean="0">
                  <a:solidFill>
                    <a:schemeClr val="bg1"/>
                  </a:solidFill>
                </a:rPr>
                <a:t>2</a:t>
              </a:r>
              <a:endParaRPr lang="en-US" sz="2400" dirty="0">
                <a:solidFill>
                  <a:schemeClr val="bg1"/>
                </a:solidFill>
              </a:endParaRPr>
            </a:p>
          </p:txBody>
        </p:sp>
        <p:sp>
          <p:nvSpPr>
            <p:cNvPr id="16" name="Text Box 3"/>
            <p:cNvSpPr txBox="1">
              <a:spLocks noChangeArrowheads="1"/>
            </p:cNvSpPr>
            <p:nvPr/>
          </p:nvSpPr>
          <p:spPr bwMode="auto">
            <a:xfrm>
              <a:off x="1640913" y="1762811"/>
              <a:ext cx="5486400" cy="480901"/>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dirty="0">
                  <a:solidFill>
                    <a:schemeClr val="bg1"/>
                  </a:solidFill>
                  <a:latin typeface="Arial" panose="020B0604020202020204" pitchFamily="34" charset="0"/>
                  <a:cs typeface="Arial" panose="020B0604020202020204" pitchFamily="34" charset="0"/>
                </a:rPr>
                <a:t>Market Rules</a:t>
              </a:r>
            </a:p>
          </p:txBody>
        </p:sp>
      </p:grpSp>
      <p:grpSp>
        <p:nvGrpSpPr>
          <p:cNvPr id="17" name="Group 16"/>
          <p:cNvGrpSpPr/>
          <p:nvPr/>
        </p:nvGrpSpPr>
        <p:grpSpPr>
          <a:xfrm>
            <a:off x="548640" y="3080044"/>
            <a:ext cx="6616138" cy="511175"/>
            <a:chOff x="511175" y="1747674"/>
            <a:chExt cx="6616138" cy="511175"/>
          </a:xfrm>
        </p:grpSpPr>
        <p:sp>
          <p:nvSpPr>
            <p:cNvPr id="18"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smtClean="0">
                  <a:solidFill>
                    <a:schemeClr val="bg1"/>
                  </a:solidFill>
                </a:rPr>
                <a:t>3</a:t>
              </a:r>
              <a:endParaRPr lang="en-US" sz="2400" dirty="0">
                <a:solidFill>
                  <a:schemeClr val="bg1"/>
                </a:solidFill>
              </a:endParaRPr>
            </a:p>
          </p:txBody>
        </p:sp>
        <p:sp>
          <p:nvSpPr>
            <p:cNvPr id="19" name="Text Box 3"/>
            <p:cNvSpPr txBox="1">
              <a:spLocks noChangeArrowheads="1"/>
            </p:cNvSpPr>
            <p:nvPr/>
          </p:nvSpPr>
          <p:spPr bwMode="auto">
            <a:xfrm>
              <a:off x="1640913" y="1762811"/>
              <a:ext cx="5486400" cy="480901"/>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dirty="0">
                  <a:solidFill>
                    <a:schemeClr val="bg1"/>
                  </a:solidFill>
                  <a:latin typeface="Arial" panose="020B0604020202020204" pitchFamily="34" charset="0"/>
                  <a:cs typeface="Arial" panose="020B0604020202020204" pitchFamily="34" charset="0"/>
                </a:rPr>
                <a:t>Retail Operations</a:t>
              </a:r>
            </a:p>
          </p:txBody>
        </p:sp>
      </p:grpSp>
      <p:grpSp>
        <p:nvGrpSpPr>
          <p:cNvPr id="20" name="Group 19"/>
          <p:cNvGrpSpPr/>
          <p:nvPr/>
        </p:nvGrpSpPr>
        <p:grpSpPr>
          <a:xfrm>
            <a:off x="548640" y="3749210"/>
            <a:ext cx="6616138" cy="511175"/>
            <a:chOff x="511175" y="1747674"/>
            <a:chExt cx="6616138" cy="511175"/>
          </a:xfrm>
        </p:grpSpPr>
        <p:sp>
          <p:nvSpPr>
            <p:cNvPr id="21"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smtClean="0">
                  <a:solidFill>
                    <a:schemeClr val="bg1"/>
                  </a:solidFill>
                </a:rPr>
                <a:t>4</a:t>
              </a:r>
              <a:endParaRPr lang="en-US" sz="2400" dirty="0">
                <a:solidFill>
                  <a:schemeClr val="bg1"/>
                </a:solidFill>
              </a:endParaRPr>
            </a:p>
          </p:txBody>
        </p:sp>
        <p:sp>
          <p:nvSpPr>
            <p:cNvPr id="22" name="Text Box 3"/>
            <p:cNvSpPr txBox="1">
              <a:spLocks noChangeArrowheads="1"/>
            </p:cNvSpPr>
            <p:nvPr/>
          </p:nvSpPr>
          <p:spPr bwMode="auto">
            <a:xfrm>
              <a:off x="1640913" y="1762811"/>
              <a:ext cx="5486400" cy="480901"/>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dirty="0">
                  <a:solidFill>
                    <a:schemeClr val="bg1"/>
                  </a:solidFill>
                  <a:latin typeface="Arial" panose="020B0604020202020204" pitchFamily="34" charset="0"/>
                  <a:cs typeface="Arial" panose="020B0604020202020204" pitchFamily="34" charset="0"/>
                </a:rPr>
                <a:t>Metering</a:t>
              </a:r>
            </a:p>
          </p:txBody>
        </p:sp>
      </p:grpSp>
      <p:grpSp>
        <p:nvGrpSpPr>
          <p:cNvPr id="23" name="Group 22"/>
          <p:cNvGrpSpPr/>
          <p:nvPr/>
        </p:nvGrpSpPr>
        <p:grpSpPr>
          <a:xfrm>
            <a:off x="548640" y="4418376"/>
            <a:ext cx="6616138" cy="532202"/>
            <a:chOff x="511175" y="1747674"/>
            <a:chExt cx="6616138" cy="532202"/>
          </a:xfrm>
        </p:grpSpPr>
        <p:sp>
          <p:nvSpPr>
            <p:cNvPr id="24"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smtClean="0">
                  <a:solidFill>
                    <a:schemeClr val="bg1"/>
                  </a:solidFill>
                </a:rPr>
                <a:t>5</a:t>
              </a:r>
              <a:endParaRPr lang="en-US" sz="2400" dirty="0">
                <a:solidFill>
                  <a:schemeClr val="bg1"/>
                </a:solidFill>
              </a:endParaRPr>
            </a:p>
          </p:txBody>
        </p:sp>
        <p:sp>
          <p:nvSpPr>
            <p:cNvPr id="25" name="Text Box 3"/>
            <p:cNvSpPr txBox="1">
              <a:spLocks noChangeArrowheads="1"/>
            </p:cNvSpPr>
            <p:nvPr/>
          </p:nvSpPr>
          <p:spPr bwMode="auto">
            <a:xfrm>
              <a:off x="1640913" y="1762811"/>
              <a:ext cx="5486400" cy="517065"/>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dirty="0">
                  <a:solidFill>
                    <a:schemeClr val="bg1"/>
                  </a:solidFill>
                  <a:latin typeface="Arial" panose="020B0604020202020204" pitchFamily="34" charset="0"/>
                  <a:cs typeface="Arial" panose="020B0604020202020204" pitchFamily="34" charset="0"/>
                </a:rPr>
                <a:t>Wholesale Settlement of Retail Load</a:t>
              </a:r>
            </a:p>
          </p:txBody>
        </p:sp>
      </p:grpSp>
      <p:grpSp>
        <p:nvGrpSpPr>
          <p:cNvPr id="26" name="Group 25"/>
          <p:cNvGrpSpPr/>
          <p:nvPr/>
        </p:nvGrpSpPr>
        <p:grpSpPr>
          <a:xfrm>
            <a:off x="548640" y="5108570"/>
            <a:ext cx="6616138" cy="511175"/>
            <a:chOff x="511175" y="1747674"/>
            <a:chExt cx="6616138" cy="511175"/>
          </a:xfrm>
        </p:grpSpPr>
        <p:sp>
          <p:nvSpPr>
            <p:cNvPr id="27"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smtClean="0">
                  <a:solidFill>
                    <a:schemeClr val="bg1"/>
                  </a:solidFill>
                </a:rPr>
                <a:t>6</a:t>
              </a:r>
              <a:endParaRPr lang="en-US" sz="2400" dirty="0">
                <a:solidFill>
                  <a:schemeClr val="bg1"/>
                </a:solidFill>
              </a:endParaRPr>
            </a:p>
          </p:txBody>
        </p:sp>
        <p:sp>
          <p:nvSpPr>
            <p:cNvPr id="28" name="Text Box 3"/>
            <p:cNvSpPr txBox="1">
              <a:spLocks noChangeArrowheads="1"/>
            </p:cNvSpPr>
            <p:nvPr/>
          </p:nvSpPr>
          <p:spPr bwMode="auto">
            <a:xfrm>
              <a:off x="1640913" y="1762811"/>
              <a:ext cx="5486400" cy="480901"/>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dirty="0">
                  <a:solidFill>
                    <a:schemeClr val="bg1"/>
                  </a:solidFill>
                  <a:latin typeface="Arial" panose="020B0604020202020204" pitchFamily="34" charset="0"/>
                  <a:cs typeface="Arial" panose="020B0604020202020204" pitchFamily="34" charset="0"/>
                </a:rPr>
                <a:t>Data Transparency and Availability</a:t>
              </a:r>
            </a:p>
          </p:txBody>
        </p:sp>
      </p:grpSp>
      <p:grpSp>
        <p:nvGrpSpPr>
          <p:cNvPr id="29" name="Group 28"/>
          <p:cNvGrpSpPr/>
          <p:nvPr/>
        </p:nvGrpSpPr>
        <p:grpSpPr>
          <a:xfrm>
            <a:off x="548640" y="5777736"/>
            <a:ext cx="6616138" cy="511175"/>
            <a:chOff x="511175" y="1747674"/>
            <a:chExt cx="6616138" cy="511175"/>
          </a:xfrm>
        </p:grpSpPr>
        <p:sp>
          <p:nvSpPr>
            <p:cNvPr id="30" name="AutoShape 4"/>
            <p:cNvSpPr>
              <a:spLocks noChangeArrowheads="1"/>
            </p:cNvSpPr>
            <p:nvPr/>
          </p:nvSpPr>
          <p:spPr bwMode="auto">
            <a:xfrm>
              <a:off x="511175" y="1747674"/>
              <a:ext cx="1030288" cy="511175"/>
            </a:xfrm>
            <a:prstGeom prst="flowChartAlternateProcess">
              <a:avLst/>
            </a:prstGeom>
            <a:solidFill>
              <a:schemeClr val="accent1"/>
            </a:solidFill>
            <a:ln w="19050" algn="ctr">
              <a:solidFill>
                <a:schemeClr val="bg1"/>
              </a:solidFill>
              <a:miter lim="800000"/>
              <a:headEnd/>
              <a:tailEnd/>
            </a:ln>
            <a:effectLst>
              <a:outerShdw blurRad="50800" dist="38100" dir="2700000" algn="tl" rotWithShape="0">
                <a:prstClr val="black">
                  <a:alpha val="40000"/>
                </a:prstClr>
              </a:outerShdw>
            </a:effectLst>
          </p:spPr>
          <p:txBody>
            <a:bodyPr anchor="ctr">
              <a:spAutoFit/>
            </a:bodyPr>
            <a:lstStyle/>
            <a:p>
              <a:pPr algn="ctr">
                <a:spcBef>
                  <a:spcPct val="50000"/>
                </a:spcBef>
              </a:pPr>
              <a:r>
                <a:rPr lang="en-US" sz="2400" dirty="0" smtClean="0">
                  <a:solidFill>
                    <a:schemeClr val="bg1"/>
                  </a:solidFill>
                </a:rPr>
                <a:t>7</a:t>
              </a:r>
              <a:endParaRPr lang="en-US" sz="2400" dirty="0">
                <a:solidFill>
                  <a:schemeClr val="bg1"/>
                </a:solidFill>
              </a:endParaRPr>
            </a:p>
          </p:txBody>
        </p:sp>
        <p:sp>
          <p:nvSpPr>
            <p:cNvPr id="31" name="Text Box 3"/>
            <p:cNvSpPr txBox="1">
              <a:spLocks noChangeArrowheads="1"/>
            </p:cNvSpPr>
            <p:nvPr/>
          </p:nvSpPr>
          <p:spPr bwMode="auto">
            <a:xfrm>
              <a:off x="1640913" y="1762811"/>
              <a:ext cx="5486400" cy="480901"/>
            </a:xfrm>
            <a:prstGeom prst="rect">
              <a:avLst/>
            </a:prstGeom>
            <a:noFill/>
            <a:ln w="9525" algn="ctr">
              <a:noFill/>
              <a:miter lim="800000"/>
              <a:headEnd/>
              <a:tailEnd/>
            </a:ln>
          </p:spPr>
          <p:txBody>
            <a:bodyPr wrap="square">
              <a:spAutoFit/>
            </a:bodyPr>
            <a:lstStyle/>
            <a:p>
              <a:pPr marL="342900" indent="-342900">
                <a:lnSpc>
                  <a:spcPct val="115000"/>
                </a:lnSpc>
                <a:spcBef>
                  <a:spcPts val="1800"/>
                </a:spcBef>
              </a:pPr>
              <a:r>
                <a:rPr lang="en-US" sz="2400" dirty="0">
                  <a:solidFill>
                    <a:schemeClr val="bg1"/>
                  </a:solidFill>
                  <a:latin typeface="Arial" panose="020B0604020202020204" pitchFamily="34" charset="0"/>
                  <a:cs typeface="Arial" panose="020B0604020202020204" pitchFamily="34" charset="0"/>
                </a:rPr>
                <a:t>Issue Resolution</a:t>
              </a:r>
            </a:p>
          </p:txBody>
        </p:sp>
      </p:grpSp>
    </p:spTree>
    <p:custDataLst>
      <p:tags r:id="rId1"/>
    </p:custDataLst>
    <p:extLst>
      <p:ext uri="{BB962C8B-B14F-4D97-AF65-F5344CB8AC3E}">
        <p14:creationId xmlns:p14="http://schemas.microsoft.com/office/powerpoint/2010/main" val="29462663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3529584" y="842562"/>
            <a:ext cx="2688336" cy="7631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solidFill>
                  <a:schemeClr val="bg1"/>
                </a:solidFill>
                <a:latin typeface="Arial" panose="020B0604020202020204" pitchFamily="34" charset="0"/>
                <a:cs typeface="Arial" panose="020B0604020202020204" pitchFamily="34" charset="0"/>
              </a:rPr>
              <a:t>From</a:t>
            </a:r>
            <a:endParaRPr lang="en-US" sz="1600" b="1"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6244664" y="842562"/>
            <a:ext cx="2692758" cy="756435"/>
          </a:xfrm>
          <a:prstGeom prst="rect">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dirty="0" smtClean="0">
                <a:solidFill>
                  <a:schemeClr val="bg1"/>
                </a:solidFill>
                <a:latin typeface="Arial" panose="020B0604020202020204" pitchFamily="34" charset="0"/>
                <a:cs typeface="Arial" panose="020B0604020202020204" pitchFamily="34" charset="0"/>
              </a:rPr>
              <a:t>To</a:t>
            </a:r>
            <a:endParaRPr lang="en-US" sz="1600" b="1"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523057" y="1790152"/>
            <a:ext cx="9144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814_01</a:t>
            </a:r>
            <a:endParaRPr lang="en-US" sz="16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2523057" y="2501447"/>
            <a:ext cx="9144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814_03</a:t>
            </a:r>
            <a:endParaRPr lang="en-US" sz="1600" dirty="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2523057" y="3212742"/>
            <a:ext cx="9144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814_04</a:t>
            </a:r>
            <a:endParaRPr lang="en-US" sz="16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23057" y="3924037"/>
            <a:ext cx="9144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814_05</a:t>
            </a:r>
            <a:endParaRPr lang="en-US" sz="1600" dirty="0">
              <a:solidFill>
                <a:schemeClr val="bg1"/>
              </a:solidFill>
              <a:latin typeface="Arial" panose="020B0604020202020204" pitchFamily="34" charset="0"/>
              <a:cs typeface="Arial" panose="020B0604020202020204" pitchFamily="34" charset="0"/>
            </a:endParaRPr>
          </a:p>
        </p:txBody>
      </p:sp>
      <p:sp>
        <p:nvSpPr>
          <p:cNvPr id="15" name="Rectangle 14"/>
          <p:cNvSpPr/>
          <p:nvPr/>
        </p:nvSpPr>
        <p:spPr>
          <a:xfrm>
            <a:off x="2523057" y="4635332"/>
            <a:ext cx="9144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814_06</a:t>
            </a:r>
            <a:endParaRPr lang="en-US" sz="1600"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2446857" y="5346626"/>
            <a:ext cx="10668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867_03F</a:t>
            </a:r>
            <a:endParaRPr lang="en-US" sz="1600" dirty="0">
              <a:solidFill>
                <a:schemeClr val="bg1"/>
              </a:solidFill>
              <a:latin typeface="Arial" panose="020B0604020202020204" pitchFamily="34" charset="0"/>
              <a:cs typeface="Arial" panose="020B0604020202020204" pitchFamily="34" charset="0"/>
            </a:endParaRPr>
          </a:p>
        </p:txBody>
      </p:sp>
      <p:sp>
        <p:nvSpPr>
          <p:cNvPr id="71" name="Rectangle 70"/>
          <p:cNvSpPr/>
          <p:nvPr/>
        </p:nvSpPr>
        <p:spPr>
          <a:xfrm>
            <a:off x="2484271" y="6043397"/>
            <a:ext cx="914400" cy="338554"/>
          </a:xfrm>
          <a:prstGeom prst="rect">
            <a:avLst/>
          </a:prstGeom>
        </p:spPr>
        <p:txBody>
          <a:bodyPr wrap="square" anchor="ctr">
            <a:spAutoFit/>
          </a:bodyPr>
          <a:lstStyle/>
          <a:p>
            <a:pPr algn="ctr"/>
            <a:r>
              <a:rPr lang="en-US" sz="1600" dirty="0" smtClean="0">
                <a:solidFill>
                  <a:schemeClr val="bg1"/>
                </a:solidFill>
                <a:latin typeface="Arial" panose="020B0604020202020204" pitchFamily="34" charset="0"/>
                <a:cs typeface="Arial" panose="020B0604020202020204" pitchFamily="34" charset="0"/>
              </a:rPr>
              <a:t>867_04</a:t>
            </a:r>
            <a:endParaRPr lang="en-US" sz="1600" dirty="0">
              <a:solidFill>
                <a:schemeClr val="bg1"/>
              </a:solidFill>
              <a:latin typeface="Arial" panose="020B0604020202020204" pitchFamily="34" charset="0"/>
              <a:cs typeface="Arial" panose="020B0604020202020204" pitchFamily="34" charset="0"/>
            </a:endParaRPr>
          </a:p>
        </p:txBody>
      </p:sp>
      <p:sp>
        <p:nvSpPr>
          <p:cNvPr id="79" name="Oval 78"/>
          <p:cNvSpPr>
            <a:spLocks noChangeAspect="1"/>
          </p:cNvSpPr>
          <p:nvPr/>
        </p:nvSpPr>
        <p:spPr>
          <a:xfrm>
            <a:off x="5678424" y="1767405"/>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0" name="Oval 79"/>
          <p:cNvSpPr>
            <a:spLocks noChangeAspect="1"/>
          </p:cNvSpPr>
          <p:nvPr/>
        </p:nvSpPr>
        <p:spPr>
          <a:xfrm>
            <a:off x="6401486" y="1767405"/>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1" name="Oval 80"/>
          <p:cNvSpPr>
            <a:spLocks noChangeAspect="1"/>
          </p:cNvSpPr>
          <p:nvPr/>
        </p:nvSpPr>
        <p:spPr>
          <a:xfrm>
            <a:off x="3678936" y="2478700"/>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2" name="Oval 81"/>
          <p:cNvSpPr>
            <a:spLocks noChangeAspect="1"/>
          </p:cNvSpPr>
          <p:nvPr/>
        </p:nvSpPr>
        <p:spPr>
          <a:xfrm>
            <a:off x="7734478" y="2478700"/>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3" name="Oval 82"/>
          <p:cNvSpPr>
            <a:spLocks noChangeAspect="1"/>
          </p:cNvSpPr>
          <p:nvPr/>
        </p:nvSpPr>
        <p:spPr>
          <a:xfrm>
            <a:off x="5011928" y="3189995"/>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4" name="Oval 83"/>
          <p:cNvSpPr>
            <a:spLocks noChangeAspect="1"/>
          </p:cNvSpPr>
          <p:nvPr/>
        </p:nvSpPr>
        <p:spPr>
          <a:xfrm>
            <a:off x="6401486" y="3189995"/>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5" name="Oval 84"/>
          <p:cNvSpPr>
            <a:spLocks noChangeAspect="1"/>
          </p:cNvSpPr>
          <p:nvPr/>
        </p:nvSpPr>
        <p:spPr>
          <a:xfrm>
            <a:off x="3678936" y="3901290"/>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6" name="Oval 85"/>
          <p:cNvSpPr>
            <a:spLocks noChangeAspect="1"/>
          </p:cNvSpPr>
          <p:nvPr/>
        </p:nvSpPr>
        <p:spPr>
          <a:xfrm>
            <a:off x="8400974" y="3901290"/>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7" name="Oval 86"/>
          <p:cNvSpPr>
            <a:spLocks noChangeAspect="1"/>
          </p:cNvSpPr>
          <p:nvPr/>
        </p:nvSpPr>
        <p:spPr>
          <a:xfrm>
            <a:off x="3678936" y="4615155"/>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5"/>
              </a:solidFill>
            </a:endParaRPr>
          </a:p>
        </p:txBody>
      </p:sp>
      <p:sp>
        <p:nvSpPr>
          <p:cNvPr id="88" name="Oval 87"/>
          <p:cNvSpPr>
            <a:spLocks noChangeAspect="1"/>
          </p:cNvSpPr>
          <p:nvPr/>
        </p:nvSpPr>
        <p:spPr>
          <a:xfrm>
            <a:off x="7067982" y="4615155"/>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89" name="Oval 88"/>
          <p:cNvSpPr>
            <a:spLocks noChangeAspect="1"/>
          </p:cNvSpPr>
          <p:nvPr/>
        </p:nvSpPr>
        <p:spPr>
          <a:xfrm>
            <a:off x="5011928" y="5323879"/>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90" name="Oval 89"/>
          <p:cNvSpPr>
            <a:spLocks noChangeAspect="1"/>
          </p:cNvSpPr>
          <p:nvPr/>
        </p:nvSpPr>
        <p:spPr>
          <a:xfrm>
            <a:off x="6401486" y="5323879"/>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91" name="Oval 90"/>
          <p:cNvSpPr>
            <a:spLocks noChangeAspect="1"/>
          </p:cNvSpPr>
          <p:nvPr/>
        </p:nvSpPr>
        <p:spPr>
          <a:xfrm>
            <a:off x="3678936" y="5323879"/>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a:t>
            </a:r>
            <a:endParaRPr lang="en-US" dirty="0">
              <a:solidFill>
                <a:schemeClr val="bg1"/>
              </a:solidFill>
            </a:endParaRPr>
          </a:p>
        </p:txBody>
      </p:sp>
      <p:sp>
        <p:nvSpPr>
          <p:cNvPr id="92" name="Oval 91"/>
          <p:cNvSpPr>
            <a:spLocks noChangeAspect="1"/>
          </p:cNvSpPr>
          <p:nvPr/>
        </p:nvSpPr>
        <p:spPr>
          <a:xfrm>
            <a:off x="7067982" y="5323879"/>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a:t>
            </a:r>
            <a:endParaRPr lang="en-US" dirty="0">
              <a:solidFill>
                <a:schemeClr val="bg1"/>
              </a:solidFill>
            </a:endParaRPr>
          </a:p>
        </p:txBody>
      </p:sp>
      <p:sp>
        <p:nvSpPr>
          <p:cNvPr id="93" name="Oval 92"/>
          <p:cNvSpPr>
            <a:spLocks noChangeAspect="1"/>
          </p:cNvSpPr>
          <p:nvPr/>
        </p:nvSpPr>
        <p:spPr>
          <a:xfrm>
            <a:off x="5011928" y="6045498"/>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94" name="Oval 93"/>
          <p:cNvSpPr>
            <a:spLocks noChangeAspect="1"/>
          </p:cNvSpPr>
          <p:nvPr/>
        </p:nvSpPr>
        <p:spPr>
          <a:xfrm>
            <a:off x="6401486" y="6045498"/>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1</a:t>
            </a:r>
            <a:endParaRPr lang="en-US" dirty="0">
              <a:solidFill>
                <a:schemeClr val="bg1"/>
              </a:solidFill>
            </a:endParaRPr>
          </a:p>
        </p:txBody>
      </p:sp>
      <p:sp>
        <p:nvSpPr>
          <p:cNvPr id="95" name="Oval 94"/>
          <p:cNvSpPr>
            <a:spLocks noChangeAspect="1"/>
          </p:cNvSpPr>
          <p:nvPr/>
        </p:nvSpPr>
        <p:spPr>
          <a:xfrm>
            <a:off x="3678936" y="6045498"/>
            <a:ext cx="384048" cy="38404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a:t>
            </a:r>
            <a:endParaRPr lang="en-US" dirty="0">
              <a:solidFill>
                <a:schemeClr val="bg1"/>
              </a:solidFill>
            </a:endParaRPr>
          </a:p>
        </p:txBody>
      </p:sp>
      <p:sp>
        <p:nvSpPr>
          <p:cNvPr id="96" name="Oval 95"/>
          <p:cNvSpPr>
            <a:spLocks noChangeAspect="1"/>
          </p:cNvSpPr>
          <p:nvPr/>
        </p:nvSpPr>
        <p:spPr>
          <a:xfrm>
            <a:off x="8400974" y="6045498"/>
            <a:ext cx="384048" cy="384048"/>
          </a:xfrm>
          <a:prstGeom prst="ellipse">
            <a:avLst/>
          </a:prstGeom>
          <a:solidFill>
            <a:schemeClr val="tx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2</a:t>
            </a:r>
            <a:endParaRPr lang="en-US" dirty="0">
              <a:solidFill>
                <a:schemeClr val="bg1"/>
              </a:solidFill>
            </a:endParaRPr>
          </a:p>
        </p:txBody>
      </p:sp>
      <p:sp>
        <p:nvSpPr>
          <p:cNvPr id="4" name="Title 3"/>
          <p:cNvSpPr>
            <a:spLocks noGrp="1"/>
          </p:cNvSpPr>
          <p:nvPr>
            <p:ph type="title"/>
          </p:nvPr>
        </p:nvSpPr>
        <p:spPr/>
        <p:txBody>
          <a:bodyPr/>
          <a:lstStyle/>
          <a:p>
            <a:r>
              <a:rPr lang="en-US" dirty="0" smtClean="0"/>
              <a:t>Scenario –Retail Process</a:t>
            </a:r>
            <a:endParaRPr lang="en-US" dirty="0"/>
          </a:p>
        </p:txBody>
      </p:sp>
      <p:sp>
        <p:nvSpPr>
          <p:cNvPr id="26" name="Rectangle 25"/>
          <p:cNvSpPr/>
          <p:nvPr/>
        </p:nvSpPr>
        <p:spPr>
          <a:xfrm>
            <a:off x="160857" y="1228722"/>
            <a:ext cx="3346704" cy="36576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lumMod val="50000"/>
                  </a:schemeClr>
                </a:solidFill>
              </a:rPr>
              <a:t>                  </a:t>
            </a:r>
            <a:endParaRPr lang="en-US" dirty="0">
              <a:solidFill>
                <a:schemeClr val="tx1">
                  <a:lumMod val="50000"/>
                </a:schemeClr>
              </a:solidFill>
            </a:endParaRPr>
          </a:p>
        </p:txBody>
      </p:sp>
      <p:sp>
        <p:nvSpPr>
          <p:cNvPr id="49" name="Rectangle 48"/>
          <p:cNvSpPr/>
          <p:nvPr/>
        </p:nvSpPr>
        <p:spPr>
          <a:xfrm>
            <a:off x="152400" y="1230415"/>
            <a:ext cx="8769096" cy="365760"/>
          </a:xfrm>
          <a:prstGeom prst="rect">
            <a:avLst/>
          </a:prstGeom>
          <a:ln w="12700">
            <a:solidFill>
              <a:schemeClr val="bg1"/>
            </a:solidFill>
          </a:ln>
        </p:spPr>
        <p:txBody>
          <a:bodyPr wrap="square" tIns="91440" rIns="91440" bIns="91440" anchor="ctr">
            <a:noAutofit/>
          </a:bodyPr>
          <a:lstStyle/>
          <a:p>
            <a:r>
              <a:rPr lang="en-US" sz="1600" dirty="0" smtClean="0">
                <a:solidFill>
                  <a:schemeClr val="tx1">
                    <a:lumMod val="50000"/>
                  </a:schemeClr>
                </a:solidFill>
                <a:latin typeface="Arial" panose="020B0604020202020204" pitchFamily="34" charset="0"/>
                <a:cs typeface="Arial" panose="020B0604020202020204" pitchFamily="34" charset="0"/>
              </a:rPr>
              <a:t>Transaction Type</a:t>
            </a:r>
            <a:endParaRPr lang="en-US" sz="1600" dirty="0">
              <a:solidFill>
                <a:schemeClr val="tx1">
                  <a:lumMod val="50000"/>
                </a:schemeClr>
              </a:solidFill>
              <a:latin typeface="Arial" panose="020B0604020202020204" pitchFamily="34" charset="0"/>
              <a:cs typeface="Arial" panose="020B0604020202020204" pitchFamily="34" charset="0"/>
            </a:endParaRPr>
          </a:p>
        </p:txBody>
      </p:sp>
      <p:sp>
        <p:nvSpPr>
          <p:cNvPr id="50" name="Rectangle 49"/>
          <p:cNvSpPr/>
          <p:nvPr/>
        </p:nvSpPr>
        <p:spPr>
          <a:xfrm>
            <a:off x="3505200" y="1292183"/>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ERCOT</a:t>
            </a:r>
            <a:endParaRPr lang="en-US" sz="1000" b="1" dirty="0">
              <a:solidFill>
                <a:schemeClr val="bg1"/>
              </a:solidFill>
              <a:latin typeface="Arial" panose="020B0604020202020204" pitchFamily="34" charset="0"/>
              <a:cs typeface="Arial" panose="020B0604020202020204" pitchFamily="34" charset="0"/>
            </a:endParaRPr>
          </a:p>
        </p:txBody>
      </p:sp>
      <p:sp>
        <p:nvSpPr>
          <p:cNvPr id="51" name="Rectangle 50"/>
          <p:cNvSpPr/>
          <p:nvPr/>
        </p:nvSpPr>
        <p:spPr>
          <a:xfrm>
            <a:off x="4838192" y="1292183"/>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TDSP</a:t>
            </a:r>
            <a:endParaRPr lang="en-US" sz="1000" b="1" dirty="0">
              <a:solidFill>
                <a:schemeClr val="bg1"/>
              </a:solidFill>
              <a:latin typeface="Arial" panose="020B0604020202020204" pitchFamily="34" charset="0"/>
              <a:cs typeface="Arial" panose="020B0604020202020204" pitchFamily="34" charset="0"/>
            </a:endParaRPr>
          </a:p>
        </p:txBody>
      </p:sp>
      <p:sp>
        <p:nvSpPr>
          <p:cNvPr id="52" name="Rectangle 51"/>
          <p:cNvSpPr/>
          <p:nvPr/>
        </p:nvSpPr>
        <p:spPr>
          <a:xfrm>
            <a:off x="5504688" y="1292183"/>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New REP</a:t>
            </a:r>
            <a:endParaRPr lang="en-US" sz="1000" b="1" dirty="0">
              <a:solidFill>
                <a:schemeClr val="bg1"/>
              </a:solidFill>
              <a:latin typeface="Arial" panose="020B0604020202020204" pitchFamily="34" charset="0"/>
              <a:cs typeface="Arial" panose="020B0604020202020204" pitchFamily="34" charset="0"/>
            </a:endParaRPr>
          </a:p>
        </p:txBody>
      </p:sp>
      <p:sp>
        <p:nvSpPr>
          <p:cNvPr id="61" name="Rectangle 60"/>
          <p:cNvSpPr/>
          <p:nvPr/>
        </p:nvSpPr>
        <p:spPr>
          <a:xfrm>
            <a:off x="4171696" y="1292183"/>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Old REP</a:t>
            </a:r>
            <a:endParaRPr lang="en-US" sz="1000" b="1" dirty="0">
              <a:solidFill>
                <a:schemeClr val="bg1"/>
              </a:solidFill>
              <a:latin typeface="Arial" panose="020B0604020202020204" pitchFamily="34" charset="0"/>
              <a:cs typeface="Arial" panose="020B0604020202020204" pitchFamily="34" charset="0"/>
            </a:endParaRPr>
          </a:p>
        </p:txBody>
      </p:sp>
      <p:sp>
        <p:nvSpPr>
          <p:cNvPr id="74" name="Rectangle 73"/>
          <p:cNvSpPr/>
          <p:nvPr/>
        </p:nvSpPr>
        <p:spPr>
          <a:xfrm>
            <a:off x="6227750" y="1281557"/>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ERCOT</a:t>
            </a:r>
            <a:endParaRPr lang="en-US" sz="1000" b="1" dirty="0">
              <a:solidFill>
                <a:schemeClr val="bg1"/>
              </a:solidFill>
              <a:latin typeface="Arial" panose="020B0604020202020204" pitchFamily="34" charset="0"/>
              <a:cs typeface="Arial" panose="020B0604020202020204" pitchFamily="34" charset="0"/>
            </a:endParaRPr>
          </a:p>
        </p:txBody>
      </p:sp>
      <p:sp>
        <p:nvSpPr>
          <p:cNvPr id="75" name="Rectangle 74"/>
          <p:cNvSpPr/>
          <p:nvPr/>
        </p:nvSpPr>
        <p:spPr>
          <a:xfrm>
            <a:off x="7560742" y="1281557"/>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TDSP</a:t>
            </a:r>
            <a:endParaRPr lang="en-US" sz="1000" b="1" dirty="0">
              <a:solidFill>
                <a:schemeClr val="bg1"/>
              </a:solidFill>
              <a:latin typeface="Arial" panose="020B0604020202020204" pitchFamily="34" charset="0"/>
              <a:cs typeface="Arial" panose="020B0604020202020204" pitchFamily="34" charset="0"/>
            </a:endParaRPr>
          </a:p>
        </p:txBody>
      </p:sp>
      <p:sp>
        <p:nvSpPr>
          <p:cNvPr id="76" name="Rectangle 75"/>
          <p:cNvSpPr/>
          <p:nvPr/>
        </p:nvSpPr>
        <p:spPr>
          <a:xfrm>
            <a:off x="8227238" y="1281557"/>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New REP</a:t>
            </a:r>
            <a:endParaRPr lang="en-US" sz="1000" b="1" dirty="0">
              <a:solidFill>
                <a:schemeClr val="bg1"/>
              </a:solidFill>
              <a:latin typeface="Arial" panose="020B0604020202020204" pitchFamily="34" charset="0"/>
              <a:cs typeface="Arial" panose="020B0604020202020204" pitchFamily="34" charset="0"/>
            </a:endParaRPr>
          </a:p>
        </p:txBody>
      </p:sp>
      <p:sp>
        <p:nvSpPr>
          <p:cNvPr id="77" name="Rectangle 76"/>
          <p:cNvSpPr/>
          <p:nvPr/>
        </p:nvSpPr>
        <p:spPr>
          <a:xfrm>
            <a:off x="6894246" y="1281557"/>
            <a:ext cx="731520" cy="246221"/>
          </a:xfrm>
          <a:prstGeom prst="rect">
            <a:avLst/>
          </a:prstGeom>
        </p:spPr>
        <p:txBody>
          <a:bodyPr wrap="square" lIns="45720" tIns="45720" rIns="45720" bIns="45720" anchor="ctr">
            <a:spAutoFit/>
          </a:bodyPr>
          <a:lstStyle/>
          <a:p>
            <a:pPr algn="ctr"/>
            <a:r>
              <a:rPr lang="en-US" sz="1000" b="1" dirty="0" smtClean="0">
                <a:solidFill>
                  <a:schemeClr val="bg1"/>
                </a:solidFill>
                <a:latin typeface="Arial" panose="020B0604020202020204" pitchFamily="34" charset="0"/>
                <a:cs typeface="Arial" panose="020B0604020202020204" pitchFamily="34" charset="0"/>
              </a:rPr>
              <a:t>Old REP</a:t>
            </a:r>
            <a:endParaRPr lang="en-US" sz="1000" b="1"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2438400" y="1594482"/>
            <a:ext cx="6483096" cy="4953936"/>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p:cNvCxnSpPr/>
          <p:nvPr/>
        </p:nvCxnSpPr>
        <p:spPr>
          <a:xfrm>
            <a:off x="160857" y="2309407"/>
            <a:ext cx="8763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a:off x="160857" y="3019818"/>
            <a:ext cx="8763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160857" y="3736240"/>
            <a:ext cx="8763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39" name="Straight Connector 38"/>
          <p:cNvCxnSpPr/>
          <p:nvPr/>
        </p:nvCxnSpPr>
        <p:spPr>
          <a:xfrm>
            <a:off x="160857" y="4439959"/>
            <a:ext cx="8763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40" name="Straight Connector 39"/>
          <p:cNvCxnSpPr/>
          <p:nvPr/>
        </p:nvCxnSpPr>
        <p:spPr>
          <a:xfrm>
            <a:off x="160857" y="5153418"/>
            <a:ext cx="8763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47" name="Rectangle 46"/>
          <p:cNvSpPr/>
          <p:nvPr/>
        </p:nvSpPr>
        <p:spPr>
          <a:xfrm>
            <a:off x="152400" y="4484568"/>
            <a:ext cx="2286000" cy="640080"/>
          </a:xfrm>
          <a:prstGeom prst="rect">
            <a:avLst/>
          </a:prstGeom>
        </p:spPr>
        <p:txBody>
          <a:bodyPr wrap="square" tIns="45720" bIns="45720" anchor="ctr">
            <a:noAutofit/>
          </a:bodyPr>
          <a:lstStyle/>
          <a:p>
            <a:r>
              <a:rPr lang="en-US" sz="1600" dirty="0">
                <a:solidFill>
                  <a:schemeClr val="bg1"/>
                </a:solidFill>
                <a:latin typeface="Arial" panose="020B0604020202020204" pitchFamily="34" charset="0"/>
                <a:cs typeface="Arial" panose="020B0604020202020204" pitchFamily="34" charset="0"/>
              </a:rPr>
              <a:t>Loss Notification</a:t>
            </a:r>
          </a:p>
        </p:txBody>
      </p:sp>
      <p:sp>
        <p:nvSpPr>
          <p:cNvPr id="48" name="Rectangle 47"/>
          <p:cNvSpPr/>
          <p:nvPr/>
        </p:nvSpPr>
        <p:spPr>
          <a:xfrm>
            <a:off x="152400" y="5195863"/>
            <a:ext cx="2286000" cy="640080"/>
          </a:xfrm>
          <a:prstGeom prst="rect">
            <a:avLst/>
          </a:prstGeom>
        </p:spPr>
        <p:txBody>
          <a:bodyPr wrap="square" tIns="45720" bIns="45720" anchor="ctr">
            <a:noAutofit/>
          </a:bodyPr>
          <a:lstStyle/>
          <a:p>
            <a:r>
              <a:rPr lang="en-US" sz="1600" dirty="0">
                <a:solidFill>
                  <a:schemeClr val="bg1"/>
                </a:solidFill>
                <a:latin typeface="Arial" panose="020B0604020202020204" pitchFamily="34" charset="0"/>
                <a:cs typeface="Arial" panose="020B0604020202020204" pitchFamily="34" charset="0"/>
              </a:rPr>
              <a:t>Final Usage</a:t>
            </a:r>
          </a:p>
        </p:txBody>
      </p:sp>
      <p:cxnSp>
        <p:nvCxnSpPr>
          <p:cNvPr id="54" name="Straight Connector 53"/>
          <p:cNvCxnSpPr/>
          <p:nvPr/>
        </p:nvCxnSpPr>
        <p:spPr>
          <a:xfrm>
            <a:off x="170000" y="5859570"/>
            <a:ext cx="8763000"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5" name="Rectangle 54"/>
          <p:cNvSpPr/>
          <p:nvPr/>
        </p:nvSpPr>
        <p:spPr>
          <a:xfrm>
            <a:off x="155448" y="5908338"/>
            <a:ext cx="2286000" cy="640080"/>
          </a:xfrm>
          <a:prstGeom prst="rect">
            <a:avLst/>
          </a:prstGeom>
        </p:spPr>
        <p:txBody>
          <a:bodyPr wrap="square" tIns="45720" bIns="45720" anchor="ctr">
            <a:noAutofit/>
          </a:bodyPr>
          <a:lstStyle/>
          <a:p>
            <a:r>
              <a:rPr lang="en-US" sz="1600" dirty="0">
                <a:solidFill>
                  <a:schemeClr val="bg1"/>
                </a:solidFill>
                <a:latin typeface="Arial" panose="020B0604020202020204" pitchFamily="34" charset="0"/>
                <a:cs typeface="Arial" panose="020B0604020202020204" pitchFamily="34" charset="0"/>
              </a:rPr>
              <a:t>Initial Meter Read</a:t>
            </a:r>
          </a:p>
        </p:txBody>
      </p:sp>
      <p:sp>
        <p:nvSpPr>
          <p:cNvPr id="67" name="Rectangle 66"/>
          <p:cNvSpPr/>
          <p:nvPr/>
        </p:nvSpPr>
        <p:spPr>
          <a:xfrm>
            <a:off x="152400" y="1639389"/>
            <a:ext cx="2286000" cy="640080"/>
          </a:xfrm>
          <a:prstGeom prst="rect">
            <a:avLst/>
          </a:prstGeom>
        </p:spPr>
        <p:txBody>
          <a:bodyPr wrap="square" anchor="ctr">
            <a:noAutofit/>
          </a:bodyPr>
          <a:lstStyle/>
          <a:p>
            <a:r>
              <a:rPr lang="en-US" sz="1600" dirty="0" smtClean="0">
                <a:solidFill>
                  <a:schemeClr val="bg1"/>
                </a:solidFill>
                <a:latin typeface="Arial" panose="020B0604020202020204" pitchFamily="34" charset="0"/>
                <a:cs typeface="Arial" panose="020B0604020202020204" pitchFamily="34" charset="0"/>
              </a:rPr>
              <a:t>Switch Request</a:t>
            </a:r>
            <a:endParaRPr lang="en-US" sz="1600" dirty="0">
              <a:solidFill>
                <a:schemeClr val="bg1"/>
              </a:solidFill>
              <a:latin typeface="Arial" panose="020B0604020202020204" pitchFamily="34" charset="0"/>
              <a:cs typeface="Arial" panose="020B0604020202020204" pitchFamily="34" charset="0"/>
            </a:endParaRPr>
          </a:p>
        </p:txBody>
      </p:sp>
      <p:sp>
        <p:nvSpPr>
          <p:cNvPr id="68" name="Rectangle 67"/>
          <p:cNvSpPr/>
          <p:nvPr/>
        </p:nvSpPr>
        <p:spPr>
          <a:xfrm>
            <a:off x="152400" y="2350684"/>
            <a:ext cx="2286000" cy="640080"/>
          </a:xfrm>
          <a:prstGeom prst="rect">
            <a:avLst/>
          </a:prstGeom>
        </p:spPr>
        <p:txBody>
          <a:bodyPr wrap="square" tIns="45720" bIns="45720" anchor="ctr">
            <a:noAutofit/>
          </a:bodyPr>
          <a:lstStyle/>
          <a:p>
            <a:r>
              <a:rPr lang="en-US" sz="1600" dirty="0" smtClean="0">
                <a:solidFill>
                  <a:schemeClr val="bg1"/>
                </a:solidFill>
                <a:latin typeface="Arial" panose="020B0604020202020204" pitchFamily="34" charset="0"/>
                <a:cs typeface="Arial" panose="020B0604020202020204" pitchFamily="34" charset="0"/>
              </a:rPr>
              <a:t>Enrollment</a:t>
            </a:r>
          </a:p>
          <a:p>
            <a:r>
              <a:rPr lang="en-US" sz="1600" dirty="0" smtClean="0">
                <a:solidFill>
                  <a:schemeClr val="bg1"/>
                </a:solidFill>
                <a:latin typeface="Arial" panose="020B0604020202020204" pitchFamily="34" charset="0"/>
                <a:cs typeface="Arial" panose="020B0604020202020204" pitchFamily="34" charset="0"/>
              </a:rPr>
              <a:t>Notification Request</a:t>
            </a:r>
            <a:endParaRPr lang="en-US" sz="1600" dirty="0">
              <a:solidFill>
                <a:schemeClr val="bg1"/>
              </a:solidFill>
              <a:latin typeface="Arial" panose="020B0604020202020204" pitchFamily="34" charset="0"/>
              <a:cs typeface="Arial" panose="020B0604020202020204" pitchFamily="34" charset="0"/>
            </a:endParaRPr>
          </a:p>
        </p:txBody>
      </p:sp>
      <p:sp>
        <p:nvSpPr>
          <p:cNvPr id="69" name="Rectangle 68"/>
          <p:cNvSpPr/>
          <p:nvPr/>
        </p:nvSpPr>
        <p:spPr>
          <a:xfrm>
            <a:off x="152400" y="3061979"/>
            <a:ext cx="2286000" cy="640080"/>
          </a:xfrm>
          <a:prstGeom prst="rect">
            <a:avLst/>
          </a:prstGeom>
        </p:spPr>
        <p:txBody>
          <a:bodyPr wrap="square" tIns="45720" bIns="45720" anchor="ctr">
            <a:noAutofit/>
          </a:bodyPr>
          <a:lstStyle/>
          <a:p>
            <a:r>
              <a:rPr lang="en-US" sz="1600" dirty="0" smtClean="0">
                <a:solidFill>
                  <a:schemeClr val="bg1"/>
                </a:solidFill>
                <a:latin typeface="Arial" panose="020B0604020202020204" pitchFamily="34" charset="0"/>
                <a:cs typeface="Arial" panose="020B0604020202020204" pitchFamily="34" charset="0"/>
              </a:rPr>
              <a:t>Enrollment</a:t>
            </a:r>
          </a:p>
          <a:p>
            <a:r>
              <a:rPr lang="en-US" sz="1600" dirty="0" smtClean="0">
                <a:solidFill>
                  <a:schemeClr val="bg1"/>
                </a:solidFill>
                <a:latin typeface="Arial" panose="020B0604020202020204" pitchFamily="34" charset="0"/>
                <a:cs typeface="Arial" panose="020B0604020202020204" pitchFamily="34" charset="0"/>
              </a:rPr>
              <a:t>Notification Response</a:t>
            </a:r>
            <a:endParaRPr lang="en-US" sz="1600" dirty="0">
              <a:solidFill>
                <a:schemeClr val="bg1"/>
              </a:solidFill>
              <a:latin typeface="Arial" panose="020B0604020202020204" pitchFamily="34" charset="0"/>
              <a:cs typeface="Arial" panose="020B0604020202020204" pitchFamily="34" charset="0"/>
            </a:endParaRPr>
          </a:p>
        </p:txBody>
      </p:sp>
      <p:sp>
        <p:nvSpPr>
          <p:cNvPr id="70" name="Rectangle 69"/>
          <p:cNvSpPr/>
          <p:nvPr/>
        </p:nvSpPr>
        <p:spPr>
          <a:xfrm>
            <a:off x="152400" y="3773274"/>
            <a:ext cx="2286000" cy="640080"/>
          </a:xfrm>
          <a:prstGeom prst="rect">
            <a:avLst/>
          </a:prstGeom>
        </p:spPr>
        <p:txBody>
          <a:bodyPr wrap="square" tIns="45720" bIns="45720" anchor="ctr">
            <a:noAutofit/>
          </a:bodyPr>
          <a:lstStyle/>
          <a:p>
            <a:r>
              <a:rPr lang="en-US" sz="1600" dirty="0" smtClean="0">
                <a:solidFill>
                  <a:schemeClr val="bg1"/>
                </a:solidFill>
                <a:latin typeface="Arial" panose="020B0604020202020204" pitchFamily="34" charset="0"/>
                <a:cs typeface="Arial" panose="020B0604020202020204" pitchFamily="34" charset="0"/>
              </a:rPr>
              <a:t>CR Enrollment</a:t>
            </a:r>
          </a:p>
          <a:p>
            <a:r>
              <a:rPr lang="en-US" sz="1600" dirty="0" smtClean="0">
                <a:solidFill>
                  <a:schemeClr val="bg1"/>
                </a:solidFill>
                <a:latin typeface="Arial" panose="020B0604020202020204" pitchFamily="34" charset="0"/>
                <a:cs typeface="Arial" panose="020B0604020202020204" pitchFamily="34" charset="0"/>
              </a:rPr>
              <a:t>Notification Response</a:t>
            </a:r>
            <a:endParaRPr lang="en-US" sz="1600" dirty="0">
              <a:solidFill>
                <a:schemeClr val="bg1"/>
              </a:solidFill>
              <a:latin typeface="Arial" panose="020B0604020202020204" pitchFamily="34" charset="0"/>
              <a:cs typeface="Arial" panose="020B0604020202020204" pitchFamily="34" charset="0"/>
            </a:endParaRPr>
          </a:p>
        </p:txBody>
      </p:sp>
      <p:cxnSp>
        <p:nvCxnSpPr>
          <p:cNvPr id="28" name="Straight Connector 27"/>
          <p:cNvCxnSpPr/>
          <p:nvPr/>
        </p:nvCxnSpPr>
        <p:spPr>
          <a:xfrm>
            <a:off x="6227064" y="842562"/>
            <a:ext cx="0" cy="57058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13657" y="842563"/>
            <a:ext cx="0" cy="57058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446857" y="1602270"/>
            <a:ext cx="0" cy="493776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32" name="Straight Connector 31"/>
          <p:cNvCxnSpPr/>
          <p:nvPr/>
        </p:nvCxnSpPr>
        <p:spPr>
          <a:xfrm>
            <a:off x="4204208" y="1230415"/>
            <a:ext cx="0" cy="530352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4870704" y="1237600"/>
            <a:ext cx="0" cy="530352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5537200" y="1244898"/>
            <a:ext cx="0" cy="530352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a:off x="6926758" y="1219789"/>
            <a:ext cx="0" cy="530352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a:off x="7593254" y="1226974"/>
            <a:ext cx="0" cy="530352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78" name="Straight Connector 77"/>
          <p:cNvCxnSpPr/>
          <p:nvPr/>
        </p:nvCxnSpPr>
        <p:spPr>
          <a:xfrm>
            <a:off x="8259750" y="1234272"/>
            <a:ext cx="0" cy="530352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40545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fade">
                                      <p:cBhvr>
                                        <p:cTn id="16" dur="250"/>
                                        <p:tgtEl>
                                          <p:spTgt spid="7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0"/>
                                        </p:tgtEl>
                                        <p:attrNameLst>
                                          <p:attrName>style.visibility</p:attrName>
                                        </p:attrNameLst>
                                      </p:cBhvr>
                                      <p:to>
                                        <p:strVal val="visible"/>
                                      </p:to>
                                    </p:set>
                                    <p:animEffect transition="in" filter="fade">
                                      <p:cBhvr>
                                        <p:cTn id="21" dur="250"/>
                                        <p:tgtEl>
                                          <p:spTgt spid="8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250"/>
                                        <p:tgtEl>
                                          <p:spTgt spid="6"/>
                                        </p:tgtEl>
                                      </p:cBhvr>
                                    </p:animEffect>
                                  </p:childTnLst>
                                </p:cTn>
                              </p:par>
                              <p:par>
                                <p:cTn id="27" presetID="9" presetClass="emph" presetSubtype="0" grpId="1" nodeType="withEffect">
                                  <p:stCondLst>
                                    <p:cond delay="0"/>
                                  </p:stCondLst>
                                  <p:childTnLst>
                                    <p:set>
                                      <p:cBhvr rctx="PPT">
                                        <p:cTn id="28" dur="indefinite"/>
                                        <p:tgtEl>
                                          <p:spTgt spid="79"/>
                                        </p:tgtEl>
                                        <p:attrNameLst>
                                          <p:attrName>style.opacity</p:attrName>
                                        </p:attrNameLst>
                                      </p:cBhvr>
                                      <p:to>
                                        <p:strVal val="0.25"/>
                                      </p:to>
                                    </p:set>
                                    <p:animEffect filter="image" prLst="opacity: 0.25">
                                      <p:cBhvr rctx="IE">
                                        <p:cTn id="29" dur="indefinite"/>
                                        <p:tgtEl>
                                          <p:spTgt spid="79"/>
                                        </p:tgtEl>
                                      </p:cBhvr>
                                    </p:animEffect>
                                  </p:childTnLst>
                                </p:cTn>
                              </p:par>
                              <p:par>
                                <p:cTn id="30" presetID="9" presetClass="emph" presetSubtype="0" grpId="1" nodeType="withEffect">
                                  <p:stCondLst>
                                    <p:cond delay="0"/>
                                  </p:stCondLst>
                                  <p:childTnLst>
                                    <p:set>
                                      <p:cBhvr rctx="PPT">
                                        <p:cTn id="31" dur="indefinite"/>
                                        <p:tgtEl>
                                          <p:spTgt spid="80"/>
                                        </p:tgtEl>
                                        <p:attrNameLst>
                                          <p:attrName>style.opacity</p:attrName>
                                        </p:attrNameLst>
                                      </p:cBhvr>
                                      <p:to>
                                        <p:strVal val="0.25"/>
                                      </p:to>
                                    </p:set>
                                    <p:animEffect filter="image" prLst="opacity: 0.25">
                                      <p:cBhvr rctx="IE">
                                        <p:cTn id="32" dur="indefinite"/>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250"/>
                                        <p:tgtEl>
                                          <p:spTgt spid="8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250"/>
                                        <p:tgtEl>
                                          <p:spTgt spid="8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250"/>
                                        <p:tgtEl>
                                          <p:spTgt spid="9"/>
                                        </p:tgtEl>
                                      </p:cBhvr>
                                    </p:animEffect>
                                  </p:childTnLst>
                                </p:cTn>
                              </p:par>
                              <p:par>
                                <p:cTn id="48" presetID="9" presetClass="emph" presetSubtype="0" grpId="1" nodeType="withEffect">
                                  <p:stCondLst>
                                    <p:cond delay="0"/>
                                  </p:stCondLst>
                                  <p:childTnLst>
                                    <p:set>
                                      <p:cBhvr rctx="PPT">
                                        <p:cTn id="49" dur="indefinite"/>
                                        <p:tgtEl>
                                          <p:spTgt spid="81"/>
                                        </p:tgtEl>
                                        <p:attrNameLst>
                                          <p:attrName>style.opacity</p:attrName>
                                        </p:attrNameLst>
                                      </p:cBhvr>
                                      <p:to>
                                        <p:strVal val="0.25"/>
                                      </p:to>
                                    </p:set>
                                    <p:animEffect filter="image" prLst="opacity: 0.25">
                                      <p:cBhvr rctx="IE">
                                        <p:cTn id="50" dur="indefinite"/>
                                        <p:tgtEl>
                                          <p:spTgt spid="81"/>
                                        </p:tgtEl>
                                      </p:cBhvr>
                                    </p:animEffect>
                                  </p:childTnLst>
                                </p:cTn>
                              </p:par>
                              <p:par>
                                <p:cTn id="51" presetID="9" presetClass="emph" presetSubtype="0" grpId="1" nodeType="withEffect">
                                  <p:stCondLst>
                                    <p:cond delay="0"/>
                                  </p:stCondLst>
                                  <p:childTnLst>
                                    <p:set>
                                      <p:cBhvr rctx="PPT">
                                        <p:cTn id="52" dur="indefinite"/>
                                        <p:tgtEl>
                                          <p:spTgt spid="82"/>
                                        </p:tgtEl>
                                        <p:attrNameLst>
                                          <p:attrName>style.opacity</p:attrName>
                                        </p:attrNameLst>
                                      </p:cBhvr>
                                      <p:to>
                                        <p:strVal val="0.25"/>
                                      </p:to>
                                    </p:set>
                                    <p:animEffect filter="image" prLst="opacity: 0.25">
                                      <p:cBhvr rctx="IE">
                                        <p:cTn id="53" dur="indefinite"/>
                                        <p:tgtEl>
                                          <p:spTgt spid="8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fade">
                                      <p:cBhvr>
                                        <p:cTn id="58" dur="250"/>
                                        <p:tgtEl>
                                          <p:spTgt spid="8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4"/>
                                        </p:tgtEl>
                                        <p:attrNameLst>
                                          <p:attrName>style.visibility</p:attrName>
                                        </p:attrNameLst>
                                      </p:cBhvr>
                                      <p:to>
                                        <p:strVal val="visible"/>
                                      </p:to>
                                    </p:set>
                                    <p:animEffect transition="in" filter="fade">
                                      <p:cBhvr>
                                        <p:cTn id="63" dur="250"/>
                                        <p:tgtEl>
                                          <p:spTgt spid="8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250"/>
                                        <p:tgtEl>
                                          <p:spTgt spid="12"/>
                                        </p:tgtEl>
                                      </p:cBhvr>
                                    </p:animEffect>
                                  </p:childTnLst>
                                </p:cTn>
                              </p:par>
                              <p:par>
                                <p:cTn id="69" presetID="9" presetClass="emph" presetSubtype="0" grpId="1" nodeType="withEffect">
                                  <p:stCondLst>
                                    <p:cond delay="0"/>
                                  </p:stCondLst>
                                  <p:childTnLst>
                                    <p:set>
                                      <p:cBhvr rctx="PPT">
                                        <p:cTn id="70" dur="indefinite"/>
                                        <p:tgtEl>
                                          <p:spTgt spid="83"/>
                                        </p:tgtEl>
                                        <p:attrNameLst>
                                          <p:attrName>style.opacity</p:attrName>
                                        </p:attrNameLst>
                                      </p:cBhvr>
                                      <p:to>
                                        <p:strVal val="0.25"/>
                                      </p:to>
                                    </p:set>
                                    <p:animEffect filter="image" prLst="opacity: 0.25">
                                      <p:cBhvr rctx="IE">
                                        <p:cTn id="71" dur="indefinite"/>
                                        <p:tgtEl>
                                          <p:spTgt spid="83"/>
                                        </p:tgtEl>
                                      </p:cBhvr>
                                    </p:animEffect>
                                  </p:childTnLst>
                                </p:cTn>
                              </p:par>
                              <p:par>
                                <p:cTn id="72" presetID="9" presetClass="emph" presetSubtype="0" grpId="1" nodeType="withEffect">
                                  <p:stCondLst>
                                    <p:cond delay="0"/>
                                  </p:stCondLst>
                                  <p:childTnLst>
                                    <p:set>
                                      <p:cBhvr rctx="PPT">
                                        <p:cTn id="73" dur="indefinite"/>
                                        <p:tgtEl>
                                          <p:spTgt spid="84"/>
                                        </p:tgtEl>
                                        <p:attrNameLst>
                                          <p:attrName>style.opacity</p:attrName>
                                        </p:attrNameLst>
                                      </p:cBhvr>
                                      <p:to>
                                        <p:strVal val="0.25"/>
                                      </p:to>
                                    </p:set>
                                    <p:animEffect filter="image" prLst="opacity: 0.25">
                                      <p:cBhvr rctx="IE">
                                        <p:cTn id="74" dur="indefinite"/>
                                        <p:tgtEl>
                                          <p:spTgt spid="8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85"/>
                                        </p:tgtEl>
                                        <p:attrNameLst>
                                          <p:attrName>style.visibility</p:attrName>
                                        </p:attrNameLst>
                                      </p:cBhvr>
                                      <p:to>
                                        <p:strVal val="visible"/>
                                      </p:to>
                                    </p:set>
                                    <p:animEffect transition="in" filter="fade">
                                      <p:cBhvr>
                                        <p:cTn id="79" dur="250"/>
                                        <p:tgtEl>
                                          <p:spTgt spid="85"/>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250"/>
                                        <p:tgtEl>
                                          <p:spTgt spid="8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250"/>
                                        <p:tgtEl>
                                          <p:spTgt spid="15"/>
                                        </p:tgtEl>
                                      </p:cBhvr>
                                    </p:animEffect>
                                  </p:childTnLst>
                                </p:cTn>
                              </p:par>
                              <p:par>
                                <p:cTn id="90" presetID="9" presetClass="emph" presetSubtype="0" grpId="1" nodeType="withEffect">
                                  <p:stCondLst>
                                    <p:cond delay="0"/>
                                  </p:stCondLst>
                                  <p:childTnLst>
                                    <p:set>
                                      <p:cBhvr rctx="PPT">
                                        <p:cTn id="91" dur="indefinite"/>
                                        <p:tgtEl>
                                          <p:spTgt spid="85"/>
                                        </p:tgtEl>
                                        <p:attrNameLst>
                                          <p:attrName>style.opacity</p:attrName>
                                        </p:attrNameLst>
                                      </p:cBhvr>
                                      <p:to>
                                        <p:strVal val="0.25"/>
                                      </p:to>
                                    </p:set>
                                    <p:animEffect filter="image" prLst="opacity: 0.25">
                                      <p:cBhvr rctx="IE">
                                        <p:cTn id="92" dur="indefinite"/>
                                        <p:tgtEl>
                                          <p:spTgt spid="85"/>
                                        </p:tgtEl>
                                      </p:cBhvr>
                                    </p:animEffect>
                                  </p:childTnLst>
                                </p:cTn>
                              </p:par>
                              <p:par>
                                <p:cTn id="93" presetID="9" presetClass="emph" presetSubtype="0" grpId="1" nodeType="withEffect">
                                  <p:stCondLst>
                                    <p:cond delay="0"/>
                                  </p:stCondLst>
                                  <p:childTnLst>
                                    <p:set>
                                      <p:cBhvr rctx="PPT">
                                        <p:cTn id="94" dur="indefinite"/>
                                        <p:tgtEl>
                                          <p:spTgt spid="86"/>
                                        </p:tgtEl>
                                        <p:attrNameLst>
                                          <p:attrName>style.opacity</p:attrName>
                                        </p:attrNameLst>
                                      </p:cBhvr>
                                      <p:to>
                                        <p:strVal val="0.25"/>
                                      </p:to>
                                    </p:set>
                                    <p:animEffect filter="image" prLst="opacity: 0.25">
                                      <p:cBhvr rctx="IE">
                                        <p:cTn id="95" dur="indefinite"/>
                                        <p:tgtEl>
                                          <p:spTgt spid="86"/>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7"/>
                                        </p:tgtEl>
                                        <p:attrNameLst>
                                          <p:attrName>style.visibility</p:attrName>
                                        </p:attrNameLst>
                                      </p:cBhvr>
                                      <p:to>
                                        <p:strVal val="visible"/>
                                      </p:to>
                                    </p:set>
                                    <p:animEffect transition="in" filter="fade">
                                      <p:cBhvr>
                                        <p:cTn id="100" dur="250"/>
                                        <p:tgtEl>
                                          <p:spTgt spid="8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8"/>
                                        </p:tgtEl>
                                        <p:attrNameLst>
                                          <p:attrName>style.visibility</p:attrName>
                                        </p:attrNameLst>
                                      </p:cBhvr>
                                      <p:to>
                                        <p:strVal val="visible"/>
                                      </p:to>
                                    </p:set>
                                    <p:animEffect transition="in" filter="fade">
                                      <p:cBhvr>
                                        <p:cTn id="105" dur="250"/>
                                        <p:tgtEl>
                                          <p:spTgt spid="88"/>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fade">
                                      <p:cBhvr>
                                        <p:cTn id="110" dur="250"/>
                                        <p:tgtEl>
                                          <p:spTgt spid="20"/>
                                        </p:tgtEl>
                                      </p:cBhvr>
                                    </p:animEffect>
                                  </p:childTnLst>
                                </p:cTn>
                              </p:par>
                              <p:par>
                                <p:cTn id="111" presetID="9" presetClass="emph" presetSubtype="0" grpId="1" nodeType="withEffect">
                                  <p:stCondLst>
                                    <p:cond delay="0"/>
                                  </p:stCondLst>
                                  <p:childTnLst>
                                    <p:set>
                                      <p:cBhvr rctx="PPT">
                                        <p:cTn id="112" dur="indefinite"/>
                                        <p:tgtEl>
                                          <p:spTgt spid="87"/>
                                        </p:tgtEl>
                                        <p:attrNameLst>
                                          <p:attrName>style.opacity</p:attrName>
                                        </p:attrNameLst>
                                      </p:cBhvr>
                                      <p:to>
                                        <p:strVal val="0.25"/>
                                      </p:to>
                                    </p:set>
                                    <p:animEffect filter="image" prLst="opacity: 0.25">
                                      <p:cBhvr rctx="IE">
                                        <p:cTn id="113" dur="indefinite"/>
                                        <p:tgtEl>
                                          <p:spTgt spid="87"/>
                                        </p:tgtEl>
                                      </p:cBhvr>
                                    </p:animEffect>
                                  </p:childTnLst>
                                </p:cTn>
                              </p:par>
                              <p:par>
                                <p:cTn id="114" presetID="9" presetClass="emph" presetSubtype="0" grpId="1" nodeType="withEffect">
                                  <p:stCondLst>
                                    <p:cond delay="0"/>
                                  </p:stCondLst>
                                  <p:childTnLst>
                                    <p:set>
                                      <p:cBhvr rctx="PPT">
                                        <p:cTn id="115" dur="indefinite"/>
                                        <p:tgtEl>
                                          <p:spTgt spid="88"/>
                                        </p:tgtEl>
                                        <p:attrNameLst>
                                          <p:attrName>style.opacity</p:attrName>
                                        </p:attrNameLst>
                                      </p:cBhvr>
                                      <p:to>
                                        <p:strVal val="0.25"/>
                                      </p:to>
                                    </p:set>
                                    <p:animEffect filter="image" prLst="opacity: 0.25">
                                      <p:cBhvr rctx="IE">
                                        <p:cTn id="116" dur="indefinite"/>
                                        <p:tgtEl>
                                          <p:spTgt spid="88"/>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250"/>
                                        <p:tgtEl>
                                          <p:spTgt spid="8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90"/>
                                        </p:tgtEl>
                                        <p:attrNameLst>
                                          <p:attrName>style.visibility</p:attrName>
                                        </p:attrNameLst>
                                      </p:cBhvr>
                                      <p:to>
                                        <p:strVal val="visible"/>
                                      </p:to>
                                    </p:set>
                                    <p:animEffect transition="in" filter="fade">
                                      <p:cBhvr>
                                        <p:cTn id="126" dur="250"/>
                                        <p:tgtEl>
                                          <p:spTgt spid="90"/>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91"/>
                                        </p:tgtEl>
                                        <p:attrNameLst>
                                          <p:attrName>style.visibility</p:attrName>
                                        </p:attrNameLst>
                                      </p:cBhvr>
                                      <p:to>
                                        <p:strVal val="visible"/>
                                      </p:to>
                                    </p:set>
                                    <p:animEffect transition="in" filter="fade">
                                      <p:cBhvr>
                                        <p:cTn id="131" dur="250"/>
                                        <p:tgtEl>
                                          <p:spTgt spid="91"/>
                                        </p:tgtEl>
                                      </p:cBhvr>
                                    </p:animEffect>
                                  </p:childTnLst>
                                </p:cTn>
                              </p:par>
                              <p:par>
                                <p:cTn id="132" presetID="9" presetClass="emph" presetSubtype="0" grpId="1" nodeType="withEffect">
                                  <p:stCondLst>
                                    <p:cond delay="0"/>
                                  </p:stCondLst>
                                  <p:childTnLst>
                                    <p:set>
                                      <p:cBhvr rctx="PPT">
                                        <p:cTn id="133" dur="indefinite"/>
                                        <p:tgtEl>
                                          <p:spTgt spid="89"/>
                                        </p:tgtEl>
                                        <p:attrNameLst>
                                          <p:attrName>style.opacity</p:attrName>
                                        </p:attrNameLst>
                                      </p:cBhvr>
                                      <p:to>
                                        <p:strVal val="0.25"/>
                                      </p:to>
                                    </p:set>
                                    <p:animEffect filter="image" prLst="opacity: 0.25">
                                      <p:cBhvr rctx="IE">
                                        <p:cTn id="134" dur="indefinite"/>
                                        <p:tgtEl>
                                          <p:spTgt spid="89"/>
                                        </p:tgtEl>
                                      </p:cBhvr>
                                    </p:animEffect>
                                  </p:childTnLst>
                                </p:cTn>
                              </p:par>
                              <p:par>
                                <p:cTn id="135" presetID="9" presetClass="emph" presetSubtype="0" grpId="1" nodeType="withEffect">
                                  <p:stCondLst>
                                    <p:cond delay="0"/>
                                  </p:stCondLst>
                                  <p:childTnLst>
                                    <p:set>
                                      <p:cBhvr rctx="PPT">
                                        <p:cTn id="136" dur="indefinite"/>
                                        <p:tgtEl>
                                          <p:spTgt spid="90"/>
                                        </p:tgtEl>
                                        <p:attrNameLst>
                                          <p:attrName>style.opacity</p:attrName>
                                        </p:attrNameLst>
                                      </p:cBhvr>
                                      <p:to>
                                        <p:strVal val="0.25"/>
                                      </p:to>
                                    </p:set>
                                    <p:animEffect filter="image" prLst="opacity: 0.25">
                                      <p:cBhvr rctx="IE">
                                        <p:cTn id="137" dur="indefinite"/>
                                        <p:tgtEl>
                                          <p:spTgt spid="9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92"/>
                                        </p:tgtEl>
                                        <p:attrNameLst>
                                          <p:attrName>style.visibility</p:attrName>
                                        </p:attrNameLst>
                                      </p:cBhvr>
                                      <p:to>
                                        <p:strVal val="visible"/>
                                      </p:to>
                                    </p:set>
                                    <p:animEffect transition="in" filter="fade">
                                      <p:cBhvr>
                                        <p:cTn id="142" dur="250"/>
                                        <p:tgtEl>
                                          <p:spTgt spid="92"/>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fade">
                                      <p:cBhvr>
                                        <p:cTn id="147" dur="250"/>
                                        <p:tgtEl>
                                          <p:spTgt spid="71"/>
                                        </p:tgtEl>
                                      </p:cBhvr>
                                    </p:animEffect>
                                  </p:childTnLst>
                                </p:cTn>
                              </p:par>
                              <p:par>
                                <p:cTn id="148" presetID="9" presetClass="emph" presetSubtype="0" grpId="1" nodeType="withEffect">
                                  <p:stCondLst>
                                    <p:cond delay="0"/>
                                  </p:stCondLst>
                                  <p:childTnLst>
                                    <p:set>
                                      <p:cBhvr rctx="PPT">
                                        <p:cTn id="149" dur="indefinite"/>
                                        <p:tgtEl>
                                          <p:spTgt spid="91"/>
                                        </p:tgtEl>
                                        <p:attrNameLst>
                                          <p:attrName>style.opacity</p:attrName>
                                        </p:attrNameLst>
                                      </p:cBhvr>
                                      <p:to>
                                        <p:strVal val="0.25"/>
                                      </p:to>
                                    </p:set>
                                    <p:animEffect filter="image" prLst="opacity: 0.25">
                                      <p:cBhvr rctx="IE">
                                        <p:cTn id="150" dur="indefinite"/>
                                        <p:tgtEl>
                                          <p:spTgt spid="91"/>
                                        </p:tgtEl>
                                      </p:cBhvr>
                                    </p:animEffect>
                                  </p:childTnLst>
                                </p:cTn>
                              </p:par>
                              <p:par>
                                <p:cTn id="151" presetID="9" presetClass="emph" presetSubtype="0" grpId="1" nodeType="withEffect">
                                  <p:stCondLst>
                                    <p:cond delay="0"/>
                                  </p:stCondLst>
                                  <p:childTnLst>
                                    <p:set>
                                      <p:cBhvr rctx="PPT">
                                        <p:cTn id="152" dur="indefinite"/>
                                        <p:tgtEl>
                                          <p:spTgt spid="92"/>
                                        </p:tgtEl>
                                        <p:attrNameLst>
                                          <p:attrName>style.opacity</p:attrName>
                                        </p:attrNameLst>
                                      </p:cBhvr>
                                      <p:to>
                                        <p:strVal val="0.25"/>
                                      </p:to>
                                    </p:set>
                                    <p:animEffect filter="image" prLst="opacity: 0.25">
                                      <p:cBhvr rctx="IE">
                                        <p:cTn id="153" dur="indefinite"/>
                                        <p:tgtEl>
                                          <p:spTgt spid="92"/>
                                        </p:tgtEl>
                                      </p:cBhvr>
                                    </p:animEffect>
                                  </p:childTnLst>
                                </p:cTn>
                              </p:par>
                            </p:childTnLst>
                          </p:cTn>
                        </p:par>
                      </p:childTnLst>
                    </p:cTn>
                  </p:par>
                  <p:par>
                    <p:cTn id="154" fill="hold">
                      <p:stCondLst>
                        <p:cond delay="indefinite"/>
                      </p:stCondLst>
                      <p:childTnLst>
                        <p:par>
                          <p:cTn id="155" fill="hold">
                            <p:stCondLst>
                              <p:cond delay="0"/>
                            </p:stCondLst>
                            <p:childTnLst>
                              <p:par>
                                <p:cTn id="156" presetID="10" presetClass="entr" presetSubtype="0" fill="hold" grpId="0" nodeType="clickEffect">
                                  <p:stCondLst>
                                    <p:cond delay="0"/>
                                  </p:stCondLst>
                                  <p:childTnLst>
                                    <p:set>
                                      <p:cBhvr>
                                        <p:cTn id="157" dur="1" fill="hold">
                                          <p:stCondLst>
                                            <p:cond delay="0"/>
                                          </p:stCondLst>
                                        </p:cTn>
                                        <p:tgtEl>
                                          <p:spTgt spid="93"/>
                                        </p:tgtEl>
                                        <p:attrNameLst>
                                          <p:attrName>style.visibility</p:attrName>
                                        </p:attrNameLst>
                                      </p:cBhvr>
                                      <p:to>
                                        <p:strVal val="visible"/>
                                      </p:to>
                                    </p:set>
                                    <p:animEffect transition="in" filter="fade">
                                      <p:cBhvr>
                                        <p:cTn id="158" dur="250"/>
                                        <p:tgtEl>
                                          <p:spTgt spid="93"/>
                                        </p:tgtEl>
                                      </p:cBhvr>
                                    </p:animEffec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94"/>
                                        </p:tgtEl>
                                        <p:attrNameLst>
                                          <p:attrName>style.visibility</p:attrName>
                                        </p:attrNameLst>
                                      </p:cBhvr>
                                      <p:to>
                                        <p:strVal val="visible"/>
                                      </p:to>
                                    </p:set>
                                    <p:animEffect transition="in" filter="fade">
                                      <p:cBhvr>
                                        <p:cTn id="163" dur="250"/>
                                        <p:tgtEl>
                                          <p:spTgt spid="94"/>
                                        </p:tgtEl>
                                      </p:cBhvr>
                                    </p:animEffect>
                                  </p:childTnLst>
                                </p:cTn>
                              </p:par>
                            </p:childTnLst>
                          </p:cTn>
                        </p:par>
                      </p:childTnLst>
                    </p:cTn>
                  </p:par>
                  <p:par>
                    <p:cTn id="164" fill="hold">
                      <p:stCondLst>
                        <p:cond delay="indefinite"/>
                      </p:stCondLst>
                      <p:childTnLst>
                        <p:par>
                          <p:cTn id="165" fill="hold">
                            <p:stCondLst>
                              <p:cond delay="0"/>
                            </p:stCondLst>
                            <p:childTnLst>
                              <p:par>
                                <p:cTn id="166" presetID="10" presetClass="entr" presetSubtype="0" fill="hold" grpId="0" nodeType="clickEffect">
                                  <p:stCondLst>
                                    <p:cond delay="0"/>
                                  </p:stCondLst>
                                  <p:childTnLst>
                                    <p:set>
                                      <p:cBhvr>
                                        <p:cTn id="167" dur="1" fill="hold">
                                          <p:stCondLst>
                                            <p:cond delay="0"/>
                                          </p:stCondLst>
                                        </p:cTn>
                                        <p:tgtEl>
                                          <p:spTgt spid="95"/>
                                        </p:tgtEl>
                                        <p:attrNameLst>
                                          <p:attrName>style.visibility</p:attrName>
                                        </p:attrNameLst>
                                      </p:cBhvr>
                                      <p:to>
                                        <p:strVal val="visible"/>
                                      </p:to>
                                    </p:set>
                                    <p:animEffect transition="in" filter="fade">
                                      <p:cBhvr>
                                        <p:cTn id="168" dur="250"/>
                                        <p:tgtEl>
                                          <p:spTgt spid="95"/>
                                        </p:tgtEl>
                                      </p:cBhvr>
                                    </p:animEffect>
                                  </p:childTnLst>
                                </p:cTn>
                              </p:par>
                              <p:par>
                                <p:cTn id="169" presetID="9" presetClass="emph" presetSubtype="0" grpId="1" nodeType="withEffect">
                                  <p:stCondLst>
                                    <p:cond delay="0"/>
                                  </p:stCondLst>
                                  <p:childTnLst>
                                    <p:set>
                                      <p:cBhvr rctx="PPT">
                                        <p:cTn id="170" dur="indefinite"/>
                                        <p:tgtEl>
                                          <p:spTgt spid="93"/>
                                        </p:tgtEl>
                                        <p:attrNameLst>
                                          <p:attrName>style.opacity</p:attrName>
                                        </p:attrNameLst>
                                      </p:cBhvr>
                                      <p:to>
                                        <p:strVal val="0.25"/>
                                      </p:to>
                                    </p:set>
                                    <p:animEffect filter="image" prLst="opacity: 0.25">
                                      <p:cBhvr rctx="IE">
                                        <p:cTn id="171" dur="indefinite"/>
                                        <p:tgtEl>
                                          <p:spTgt spid="93"/>
                                        </p:tgtEl>
                                      </p:cBhvr>
                                    </p:animEffect>
                                  </p:childTnLst>
                                </p:cTn>
                              </p:par>
                              <p:par>
                                <p:cTn id="172" presetID="9" presetClass="emph" presetSubtype="0" grpId="1" nodeType="withEffect">
                                  <p:stCondLst>
                                    <p:cond delay="0"/>
                                  </p:stCondLst>
                                  <p:childTnLst>
                                    <p:set>
                                      <p:cBhvr rctx="PPT">
                                        <p:cTn id="173" dur="indefinite"/>
                                        <p:tgtEl>
                                          <p:spTgt spid="94"/>
                                        </p:tgtEl>
                                        <p:attrNameLst>
                                          <p:attrName>style.opacity</p:attrName>
                                        </p:attrNameLst>
                                      </p:cBhvr>
                                      <p:to>
                                        <p:strVal val="0.25"/>
                                      </p:to>
                                    </p:set>
                                    <p:animEffect filter="image" prLst="opacity: 0.25">
                                      <p:cBhvr rctx="IE">
                                        <p:cTn id="174" dur="indefinite"/>
                                        <p:tgtEl>
                                          <p:spTgt spid="94"/>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96"/>
                                        </p:tgtEl>
                                        <p:attrNameLst>
                                          <p:attrName>style.visibility</p:attrName>
                                        </p:attrNameLst>
                                      </p:cBhvr>
                                      <p:to>
                                        <p:strVal val="visible"/>
                                      </p:to>
                                    </p:set>
                                    <p:animEffect transition="in" filter="fade">
                                      <p:cBhvr>
                                        <p:cTn id="179" dur="25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2" grpId="0"/>
      <p:bldP spid="15" grpId="0"/>
      <p:bldP spid="20" grpId="0"/>
      <p:bldP spid="71" grpId="0"/>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84" grpId="0" animBg="1"/>
      <p:bldP spid="84"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6" grpId="0" animBg="1"/>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Diagram</a:t>
            </a:r>
            <a:endParaRPr lang="en-US" dirty="0"/>
          </a:p>
        </p:txBody>
      </p:sp>
      <p:sp>
        <p:nvSpPr>
          <p:cNvPr id="4" name="Rectangle 3"/>
          <p:cNvSpPr/>
          <p:nvPr/>
        </p:nvSpPr>
        <p:spPr>
          <a:xfrm>
            <a:off x="848572" y="3525355"/>
            <a:ext cx="8046720"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16200000">
            <a:off x="126450" y="3715045"/>
            <a:ext cx="914400" cy="5350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ERCOT</a:t>
            </a:r>
            <a:endParaRPr lang="en-US" sz="1400" b="1" dirty="0"/>
          </a:p>
        </p:txBody>
      </p:sp>
      <p:sp>
        <p:nvSpPr>
          <p:cNvPr id="6" name="Rectangle 5"/>
          <p:cNvSpPr/>
          <p:nvPr/>
        </p:nvSpPr>
        <p:spPr>
          <a:xfrm>
            <a:off x="851162" y="2604067"/>
            <a:ext cx="8046720" cy="914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126450" y="2793757"/>
            <a:ext cx="914400" cy="5350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New CR</a:t>
            </a:r>
            <a:endParaRPr lang="en-US" sz="1400" b="1" dirty="0"/>
          </a:p>
        </p:txBody>
      </p:sp>
      <p:sp>
        <p:nvSpPr>
          <p:cNvPr id="8" name="Rectangle 7"/>
          <p:cNvSpPr/>
          <p:nvPr/>
        </p:nvSpPr>
        <p:spPr>
          <a:xfrm>
            <a:off x="851162" y="1677308"/>
            <a:ext cx="8046720" cy="9144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126451" y="1866998"/>
            <a:ext cx="914400" cy="535021"/>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Customr</a:t>
            </a:r>
            <a:endParaRPr lang="en-US" sz="1400" b="1" dirty="0"/>
          </a:p>
        </p:txBody>
      </p:sp>
      <p:sp>
        <p:nvSpPr>
          <p:cNvPr id="10" name="Rectangle 9"/>
          <p:cNvSpPr/>
          <p:nvPr/>
        </p:nvSpPr>
        <p:spPr>
          <a:xfrm>
            <a:off x="851162" y="4444111"/>
            <a:ext cx="8046720" cy="914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128687" y="4631563"/>
            <a:ext cx="914400" cy="53949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TDSP</a:t>
            </a:r>
            <a:endParaRPr lang="en-US" sz="1400" b="1" dirty="0"/>
          </a:p>
        </p:txBody>
      </p:sp>
      <p:sp>
        <p:nvSpPr>
          <p:cNvPr id="17" name="TextBox 16"/>
          <p:cNvSpPr txBox="1"/>
          <p:nvPr/>
        </p:nvSpPr>
        <p:spPr>
          <a:xfrm>
            <a:off x="246119" y="818888"/>
            <a:ext cx="7916317" cy="795089"/>
          </a:xfrm>
          <a:prstGeom prst="rect">
            <a:avLst/>
          </a:prstGeom>
          <a:noFill/>
        </p:spPr>
        <p:txBody>
          <a:bodyPr wrap="square" rtlCol="0">
            <a:spAutoFit/>
          </a:bodyPr>
          <a:lstStyle/>
          <a:p>
            <a:r>
              <a:rPr lang="en-US" b="1" dirty="0" smtClean="0">
                <a:solidFill>
                  <a:schemeClr val="bg1"/>
                </a:solidFill>
              </a:rPr>
              <a:t>Switch</a:t>
            </a:r>
          </a:p>
          <a:p>
            <a:pPr>
              <a:spcBef>
                <a:spcPts val="200"/>
              </a:spcBef>
            </a:pPr>
            <a:r>
              <a:rPr lang="en-US" sz="1300" dirty="0" smtClean="0">
                <a:solidFill>
                  <a:schemeClr val="bg1"/>
                </a:solidFill>
              </a:rPr>
              <a:t>Scenario: Customer Switch, No Customer Objection</a:t>
            </a:r>
          </a:p>
          <a:p>
            <a:r>
              <a:rPr lang="en-US" sz="1300" dirty="0" smtClean="0">
                <a:solidFill>
                  <a:schemeClr val="bg1"/>
                </a:solidFill>
              </a:rPr>
              <a:t>Transactions: 814_24, 814_25, 867_03, 810_02</a:t>
            </a:r>
            <a:endParaRPr lang="en-US" sz="1300" dirty="0">
              <a:solidFill>
                <a:schemeClr val="bg1"/>
              </a:solidFill>
            </a:endParaRPr>
          </a:p>
        </p:txBody>
      </p:sp>
      <p:sp>
        <p:nvSpPr>
          <p:cNvPr id="26" name="Right Arrow 25"/>
          <p:cNvSpPr/>
          <p:nvPr/>
        </p:nvSpPr>
        <p:spPr>
          <a:xfrm>
            <a:off x="2265599" y="3913975"/>
            <a:ext cx="182880" cy="1371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3273525" y="3913975"/>
            <a:ext cx="182880" cy="1371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847583" y="2604067"/>
            <a:ext cx="804672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8572" y="3525355"/>
            <a:ext cx="804672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8571" y="4455656"/>
            <a:ext cx="804672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2495242" y="1860188"/>
            <a:ext cx="731520" cy="5486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bg1"/>
                </a:solidFill>
              </a:rPr>
              <a:t>Receives and Evaluates Letter</a:t>
            </a:r>
            <a:endParaRPr lang="en-US" sz="700" dirty="0">
              <a:solidFill>
                <a:schemeClr val="bg1"/>
              </a:solidFill>
            </a:endParaRPr>
          </a:p>
        </p:txBody>
      </p:sp>
      <p:sp>
        <p:nvSpPr>
          <p:cNvPr id="44" name="Rectangle 43"/>
          <p:cNvSpPr/>
          <p:nvPr/>
        </p:nvSpPr>
        <p:spPr>
          <a:xfrm>
            <a:off x="851162" y="5368036"/>
            <a:ext cx="8046720" cy="914400"/>
          </a:xfrm>
          <a:prstGeom prst="rect">
            <a:avLst/>
          </a:prstGeom>
          <a:solidFill>
            <a:srgbClr val="D2F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rot="16200000">
            <a:off x="128687" y="5555488"/>
            <a:ext cx="914400" cy="539496"/>
          </a:xfrm>
          <a:prstGeom prst="rect">
            <a:avLst/>
          </a:prstGeom>
          <a:solidFill>
            <a:srgbClr val="1D9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Current CR</a:t>
            </a:r>
            <a:endParaRPr lang="en-US" sz="1400" b="1" dirty="0"/>
          </a:p>
        </p:txBody>
      </p:sp>
      <p:sp>
        <p:nvSpPr>
          <p:cNvPr id="52" name="Rectangle 51"/>
          <p:cNvSpPr/>
          <p:nvPr/>
        </p:nvSpPr>
        <p:spPr>
          <a:xfrm>
            <a:off x="3503167" y="2695507"/>
            <a:ext cx="137160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Receives 814_05 CR Enrollment Notification Response and 867_02 Historical Usage</a:t>
            </a:r>
            <a:endParaRPr lang="en-US" sz="700" dirty="0"/>
          </a:p>
        </p:txBody>
      </p:sp>
      <p:cxnSp>
        <p:nvCxnSpPr>
          <p:cNvPr id="46" name="Straight Connector 45"/>
          <p:cNvCxnSpPr/>
          <p:nvPr/>
        </p:nvCxnSpPr>
        <p:spPr>
          <a:xfrm>
            <a:off x="848571" y="5379581"/>
            <a:ext cx="8046720" cy="0"/>
          </a:xfrm>
          <a:prstGeom prst="line">
            <a:avLst/>
          </a:prstGeom>
          <a:ln w="28575">
            <a:solidFill>
              <a:srgbClr val="1D9C5D"/>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138474" y="5459476"/>
            <a:ext cx="1005840" cy="7315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Receives 814_25 Move Out Response</a:t>
            </a:r>
          </a:p>
        </p:txBody>
      </p:sp>
      <p:sp>
        <p:nvSpPr>
          <p:cNvPr id="21" name="Rectangle 20"/>
          <p:cNvSpPr/>
          <p:nvPr/>
        </p:nvSpPr>
        <p:spPr>
          <a:xfrm>
            <a:off x="7076433" y="5459476"/>
            <a:ext cx="1206367" cy="73152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Receives 867_03 Final Meter Read and 810_02 TDSP Invoice</a:t>
            </a:r>
          </a:p>
        </p:txBody>
      </p:sp>
      <p:sp>
        <p:nvSpPr>
          <p:cNvPr id="23" name="Oval 22"/>
          <p:cNvSpPr/>
          <p:nvPr/>
        </p:nvSpPr>
        <p:spPr>
          <a:xfrm>
            <a:off x="6162135" y="4581271"/>
            <a:ext cx="640080" cy="6400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850" dirty="0" smtClean="0"/>
              <a:t>Switch</a:t>
            </a:r>
          </a:p>
          <a:p>
            <a:pPr algn="ctr"/>
            <a:r>
              <a:rPr lang="en-US" sz="850" dirty="0" smtClean="0"/>
              <a:t>Date</a:t>
            </a:r>
            <a:endParaRPr lang="en-US" sz="850" dirty="0"/>
          </a:p>
        </p:txBody>
      </p:sp>
      <p:sp>
        <p:nvSpPr>
          <p:cNvPr id="25" name="Right Arrow 24"/>
          <p:cNvSpPr/>
          <p:nvPr/>
        </p:nvSpPr>
        <p:spPr>
          <a:xfrm>
            <a:off x="6839038" y="4832731"/>
            <a:ext cx="182880" cy="13716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1624477" y="2338072"/>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328302" y="3253131"/>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1920650" y="3427269"/>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7651401" y="3427027"/>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679616" y="5100710"/>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910399" y="433955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7392403" y="4339558"/>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030117" y="1860188"/>
            <a:ext cx="1188720" cy="5486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bg1"/>
                </a:solidFill>
              </a:rPr>
              <a:t>Contacts New CR to switch providers</a:t>
            </a:r>
            <a:endParaRPr lang="en-US" sz="700" dirty="0">
              <a:solidFill>
                <a:schemeClr val="bg1"/>
              </a:solidFill>
            </a:endParaRPr>
          </a:p>
        </p:txBody>
      </p:sp>
      <p:sp>
        <p:nvSpPr>
          <p:cNvPr id="51" name="Rectangle 50"/>
          <p:cNvSpPr/>
          <p:nvPr/>
        </p:nvSpPr>
        <p:spPr>
          <a:xfrm>
            <a:off x="1030116" y="2695507"/>
            <a:ext cx="118872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Sends 814_01 Switch Request &amp; may receive 814_02 Switch Response</a:t>
            </a:r>
            <a:endParaRPr lang="en-US" sz="700" dirty="0"/>
          </a:p>
        </p:txBody>
      </p:sp>
      <p:sp>
        <p:nvSpPr>
          <p:cNvPr id="14" name="Rectangle 13"/>
          <p:cNvSpPr/>
          <p:nvPr/>
        </p:nvSpPr>
        <p:spPr>
          <a:xfrm>
            <a:off x="1030116" y="3616795"/>
            <a:ext cx="118872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t>Receives 814_24 </a:t>
            </a:r>
            <a:r>
              <a:rPr lang="en-US" sz="700" dirty="0" smtClean="0"/>
              <a:t>Switch Request </a:t>
            </a:r>
            <a:r>
              <a:rPr lang="en-US" sz="700" dirty="0"/>
              <a:t>from </a:t>
            </a:r>
            <a:r>
              <a:rPr lang="en-US" sz="700" dirty="0" smtClean="0"/>
              <a:t>New </a:t>
            </a:r>
            <a:r>
              <a:rPr lang="en-US" sz="700" dirty="0"/>
              <a:t>CR and </a:t>
            </a:r>
            <a:r>
              <a:rPr lang="en-US" sz="700" dirty="0" smtClean="0"/>
              <a:t>validates; May send 814_02 Switch Reject Response only if reject</a:t>
            </a:r>
            <a:endParaRPr lang="en-US" sz="700" dirty="0"/>
          </a:p>
        </p:txBody>
      </p:sp>
      <p:cxnSp>
        <p:nvCxnSpPr>
          <p:cNvPr id="57" name="Straight Arrow Connector 56"/>
          <p:cNvCxnSpPr/>
          <p:nvPr/>
        </p:nvCxnSpPr>
        <p:spPr>
          <a:xfrm flipV="1">
            <a:off x="2861002" y="2425345"/>
            <a:ext cx="0" cy="1280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Rounded Rectangle 53"/>
          <p:cNvSpPr/>
          <p:nvPr/>
        </p:nvSpPr>
        <p:spPr>
          <a:xfrm>
            <a:off x="2495242" y="3616795"/>
            <a:ext cx="731520" cy="73152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bg1"/>
                </a:solidFill>
              </a:rPr>
              <a:t>Sends Notification Letter to Customer</a:t>
            </a:r>
            <a:endParaRPr lang="en-US" sz="700" dirty="0">
              <a:solidFill>
                <a:schemeClr val="bg1"/>
              </a:solidFill>
            </a:endParaRPr>
          </a:p>
        </p:txBody>
      </p:sp>
      <p:cxnSp>
        <p:nvCxnSpPr>
          <p:cNvPr id="58" name="Straight Arrow Connector 57"/>
          <p:cNvCxnSpPr/>
          <p:nvPr/>
        </p:nvCxnSpPr>
        <p:spPr>
          <a:xfrm>
            <a:off x="3892793" y="3253356"/>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4485141" y="3436203"/>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Rounded Rectangle 60"/>
          <p:cNvSpPr/>
          <p:nvPr/>
        </p:nvSpPr>
        <p:spPr>
          <a:xfrm>
            <a:off x="5275634" y="1879460"/>
            <a:ext cx="731520" cy="54864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solidFill>
                  <a:schemeClr val="bg1"/>
                </a:solidFill>
              </a:rPr>
              <a:t>Rescission Period expires with no objection</a:t>
            </a:r>
            <a:endParaRPr lang="en-US" sz="700" dirty="0">
              <a:solidFill>
                <a:schemeClr val="bg1"/>
              </a:solidFill>
            </a:endParaRPr>
          </a:p>
        </p:txBody>
      </p:sp>
      <p:sp>
        <p:nvSpPr>
          <p:cNvPr id="62" name="Right Arrow 61"/>
          <p:cNvSpPr/>
          <p:nvPr/>
        </p:nvSpPr>
        <p:spPr>
          <a:xfrm>
            <a:off x="4915180" y="3884455"/>
            <a:ext cx="182880" cy="137160"/>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a:off x="3888665" y="4187911"/>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4481013" y="4353340"/>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4184839" y="4330849"/>
            <a:ext cx="0" cy="3661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3503167" y="3616795"/>
            <a:ext cx="137160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Sends 814_03 Enrollment Notification Request to TDSP, forwards TDSP’s Response and 867_02 Historical Usage to CR</a:t>
            </a:r>
            <a:endParaRPr lang="en-US" sz="700" dirty="0"/>
          </a:p>
        </p:txBody>
      </p:sp>
      <p:sp>
        <p:nvSpPr>
          <p:cNvPr id="19" name="Rectangle 18"/>
          <p:cNvSpPr/>
          <p:nvPr/>
        </p:nvSpPr>
        <p:spPr>
          <a:xfrm>
            <a:off x="3503167" y="4535551"/>
            <a:ext cx="1371600"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Receives 814_03 Enrollment Notification Request and sends 814_02 Historical Usage if available</a:t>
            </a:r>
            <a:endParaRPr lang="en-US" sz="700" dirty="0"/>
          </a:p>
        </p:txBody>
      </p:sp>
      <p:sp>
        <p:nvSpPr>
          <p:cNvPr id="22" name="Rectangle 21"/>
          <p:cNvSpPr/>
          <p:nvPr/>
        </p:nvSpPr>
        <p:spPr>
          <a:xfrm>
            <a:off x="7076433" y="4535551"/>
            <a:ext cx="1206367" cy="7315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Performs meter read and send 867_03 Final to ERCOT, 810_02 TDSP Invoice to CR and 867_04 Initial Meter Read to ERCOT</a:t>
            </a:r>
            <a:endParaRPr lang="en-US" sz="700" dirty="0"/>
          </a:p>
        </p:txBody>
      </p:sp>
      <p:sp>
        <p:nvSpPr>
          <p:cNvPr id="53" name="Rectangle 52"/>
          <p:cNvSpPr/>
          <p:nvPr/>
        </p:nvSpPr>
        <p:spPr>
          <a:xfrm>
            <a:off x="7076433" y="2695507"/>
            <a:ext cx="1149937"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Receives 867_04 Initial Meter Read</a:t>
            </a:r>
            <a:endParaRPr lang="en-US" sz="700" dirty="0"/>
          </a:p>
        </p:txBody>
      </p:sp>
      <p:sp>
        <p:nvSpPr>
          <p:cNvPr id="50" name="Rectangle 49"/>
          <p:cNvSpPr/>
          <p:nvPr/>
        </p:nvSpPr>
        <p:spPr>
          <a:xfrm>
            <a:off x="7076433" y="3616795"/>
            <a:ext cx="1149937"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Receives and forwards 867_04 Meter Reads &amp; updates Registration database.</a:t>
            </a:r>
            <a:endParaRPr lang="en-US" sz="700" dirty="0"/>
          </a:p>
        </p:txBody>
      </p:sp>
      <p:cxnSp>
        <p:nvCxnSpPr>
          <p:cNvPr id="67" name="Straight Arrow Connector 66"/>
          <p:cNvCxnSpPr/>
          <p:nvPr/>
        </p:nvCxnSpPr>
        <p:spPr>
          <a:xfrm>
            <a:off x="5637456" y="4287304"/>
            <a:ext cx="0" cy="11887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5138474" y="3616795"/>
            <a:ext cx="10058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smtClean="0"/>
              <a:t>Sends 814_06 Loss Notification to Current CR in the morning 2 days prior to switch date.</a:t>
            </a:r>
            <a:endParaRPr lang="en-US" sz="700" dirty="0"/>
          </a:p>
        </p:txBody>
      </p:sp>
      <p:sp>
        <p:nvSpPr>
          <p:cNvPr id="24" name="Right Arrow 23"/>
          <p:cNvSpPr/>
          <p:nvPr/>
        </p:nvSpPr>
        <p:spPr>
          <a:xfrm>
            <a:off x="4929145" y="4832731"/>
            <a:ext cx="1188720" cy="13716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Arrow 67"/>
          <p:cNvSpPr/>
          <p:nvPr/>
        </p:nvSpPr>
        <p:spPr>
          <a:xfrm>
            <a:off x="3291078" y="2065928"/>
            <a:ext cx="1920240" cy="137160"/>
          </a:xfrm>
          <a:prstGeom prs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8230546" y="3982131"/>
            <a:ext cx="282455" cy="1847088"/>
            <a:chOff x="8230546" y="3982131"/>
            <a:chExt cx="282455" cy="1847088"/>
          </a:xfrm>
        </p:grpSpPr>
        <p:cxnSp>
          <p:nvCxnSpPr>
            <p:cNvPr id="69" name="Straight Arrow Connector 68"/>
            <p:cNvCxnSpPr/>
            <p:nvPr/>
          </p:nvCxnSpPr>
          <p:spPr>
            <a:xfrm rot="16200000" flipV="1">
              <a:off x="8403273" y="5715508"/>
              <a:ext cx="0" cy="2194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8230546" y="3982555"/>
              <a:ext cx="2743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8508695" y="3982131"/>
              <a:ext cx="0" cy="18470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575028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nSpc>
                <a:spcPct val="100000"/>
              </a:lnSpc>
              <a:spcBef>
                <a:spcPts val="600"/>
              </a:spcBef>
            </a:pPr>
            <a:r>
              <a:rPr lang="en-US" sz="1800" dirty="0"/>
              <a:t>Module </a:t>
            </a:r>
            <a:r>
              <a:rPr lang="en-US" sz="1800" dirty="0" smtClean="0"/>
              <a:t>4</a:t>
            </a:r>
            <a:endParaRPr lang="en-US" sz="1800" dirty="0"/>
          </a:p>
          <a:p>
            <a:pPr>
              <a:lnSpc>
                <a:spcPct val="100000"/>
              </a:lnSpc>
              <a:spcBef>
                <a:spcPts val="600"/>
              </a:spcBef>
            </a:pPr>
            <a:r>
              <a:rPr lang="en-US" dirty="0" smtClean="0"/>
              <a:t>Metering</a:t>
            </a:r>
            <a:endParaRPr lang="en-US" dirty="0"/>
          </a:p>
        </p:txBody>
      </p:sp>
    </p:spTree>
    <p:custDataLst>
      <p:tags r:id="rId1"/>
    </p:custDataLst>
    <p:extLst>
      <p:ext uri="{BB962C8B-B14F-4D97-AF65-F5344CB8AC3E}">
        <p14:creationId xmlns:p14="http://schemas.microsoft.com/office/powerpoint/2010/main" val="32980833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 Important Definition</a:t>
            </a:r>
          </a:p>
        </p:txBody>
      </p:sp>
      <p:sp>
        <p:nvSpPr>
          <p:cNvPr id="12" name="Text Placeholder 5"/>
          <p:cNvSpPr>
            <a:spLocks noGrp="1"/>
          </p:cNvSpPr>
          <p:nvPr>
            <p:ph type="body" sz="quarter" idx="10"/>
          </p:nvPr>
        </p:nvSpPr>
        <p:spPr>
          <a:xfrm>
            <a:off x="182880" y="914400"/>
            <a:ext cx="8540496" cy="457200"/>
          </a:xfrm>
          <a:prstGeom prst="rect">
            <a:avLst/>
          </a:prstGeom>
        </p:spPr>
        <p:txBody>
          <a:bodyPr/>
          <a:lstStyle/>
          <a:p>
            <a:pPr marL="0" indent="0">
              <a:buNone/>
            </a:pPr>
            <a:r>
              <a:rPr lang="en-US" sz="2400" b="1" dirty="0" smtClean="0">
                <a:solidFill>
                  <a:schemeClr val="accent4"/>
                </a:solidFill>
              </a:rPr>
              <a:t>Meter: </a:t>
            </a:r>
            <a:endParaRPr lang="en-US" sz="2400" b="1" dirty="0">
              <a:solidFill>
                <a:schemeClr val="accent4"/>
              </a:solidFill>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793" y="2216607"/>
            <a:ext cx="3128644" cy="310426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3200400" y="4038600"/>
            <a:ext cx="5329276" cy="2564545"/>
            <a:chOff x="3200400" y="4038600"/>
            <a:chExt cx="5329276" cy="2564545"/>
          </a:xfrm>
        </p:grpSpPr>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00400" y="4038600"/>
              <a:ext cx="5329276" cy="2564545"/>
            </a:xfrm>
            <a:prstGeom prst="rect">
              <a:avLst/>
            </a:prstGeom>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6053741" y="5341728"/>
              <a:ext cx="227074" cy="224047"/>
            </a:xfrm>
            <a:prstGeom prst="rect">
              <a:avLst/>
            </a:prstGeom>
            <a:noFill/>
            <a:ln>
              <a:noFill/>
            </a:ln>
            <a:effectLst/>
            <a:scene3d>
              <a:camera prst="perspectiveHeroicExtremeLeftFacing">
                <a:rot lat="1200000" lon="3000000" rev="21470041"/>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227548" y="1483681"/>
            <a:ext cx="8611651" cy="461665"/>
          </a:xfrm>
          <a:prstGeom prst="rect">
            <a:avLst/>
          </a:prstGeom>
        </p:spPr>
        <p:txBody>
          <a:bodyPr wrap="square">
            <a:spAutoFit/>
          </a:bodyPr>
          <a:lstStyle/>
          <a:p>
            <a:pPr>
              <a:lnSpc>
                <a:spcPct val="100000"/>
              </a:lnSpc>
              <a:spcBef>
                <a:spcPts val="0"/>
              </a:spcBef>
              <a:spcAft>
                <a:spcPts val="1800"/>
              </a:spcAft>
            </a:pPr>
            <a:r>
              <a:rPr lang="en-US" sz="2400" dirty="0">
                <a:solidFill>
                  <a:schemeClr val="bg1"/>
                </a:solidFill>
              </a:rPr>
              <a:t>A device that measures electrical usage over a period of time.</a:t>
            </a:r>
          </a:p>
        </p:txBody>
      </p:sp>
    </p:spTree>
    <p:custDataLst>
      <p:tags r:id="rId1"/>
    </p:custDataLst>
    <p:extLst>
      <p:ext uri="{BB962C8B-B14F-4D97-AF65-F5344CB8AC3E}">
        <p14:creationId xmlns:p14="http://schemas.microsoft.com/office/powerpoint/2010/main" val="177594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500" fill="hold"/>
                                        <p:tgtEl>
                                          <p:spTgt spid="8"/>
                                        </p:tgtEl>
                                        <p:attrNameLst>
                                          <p:attrName>ppt_w</p:attrName>
                                        </p:attrNameLst>
                                      </p:cBhvr>
                                      <p:tavLst>
                                        <p:tav tm="0">
                                          <p:val>
                                            <p:fltVal val="0"/>
                                          </p:val>
                                        </p:tav>
                                        <p:tav tm="100000">
                                          <p:val>
                                            <p:strVal val="#ppt_w"/>
                                          </p:val>
                                        </p:tav>
                                      </p:tavLst>
                                    </p:anim>
                                    <p:anim calcmode="lin" valueType="num">
                                      <p:cBhvr>
                                        <p:cTn id="20" dur="1500" fill="hold"/>
                                        <p:tgtEl>
                                          <p:spTgt spid="8"/>
                                        </p:tgtEl>
                                        <p:attrNameLst>
                                          <p:attrName>ppt_h</p:attrName>
                                        </p:attrNameLst>
                                      </p:cBhvr>
                                      <p:tavLst>
                                        <p:tav tm="0">
                                          <p:val>
                                            <p:fltVal val="0"/>
                                          </p:val>
                                        </p:tav>
                                        <p:tav tm="100000">
                                          <p:val>
                                            <p:strVal val="#ppt_h"/>
                                          </p:val>
                                        </p:tav>
                                      </p:tavLst>
                                    </p:anim>
                                    <p:animEffect transition="in" filter="fade">
                                      <p:cBhvr>
                                        <p:cTn id="21" dur="1500"/>
                                        <p:tgtEl>
                                          <p:spTgt spid="8"/>
                                        </p:tgtEl>
                                      </p:cBhvr>
                                    </p:animEffect>
                                  </p:childTnLst>
                                </p:cTn>
                              </p:par>
                              <p:par>
                                <p:cTn id="22" presetID="42" presetClass="path" presetSubtype="0" accel="50000" decel="50000" fill="hold" nodeType="withEffect">
                                  <p:stCondLst>
                                    <p:cond delay="0"/>
                                  </p:stCondLst>
                                  <p:childTnLst>
                                    <p:animMotion origin="layout" path="M -2.77778E-7 2.96296E-6 L 0.45139 0.2412 " pathEditMode="relative" rAng="0" ptsTypes="AA">
                                      <p:cBhvr>
                                        <p:cTn id="23" dur="1500" spd="-100000" fill="hold"/>
                                        <p:tgtEl>
                                          <p:spTgt spid="8"/>
                                        </p:tgtEl>
                                        <p:attrNameLst>
                                          <p:attrName>ppt_x</p:attrName>
                                          <p:attrName>ppt_y</p:attrName>
                                        </p:attrNameLst>
                                      </p:cBhvr>
                                      <p:rCtr x="22569"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Meter Math</a:t>
            </a:r>
            <a:endParaRPr lang="en-US" dirty="0"/>
          </a:p>
        </p:txBody>
      </p:sp>
      <p:sp>
        <p:nvSpPr>
          <p:cNvPr id="3" name="Text Placeholder 2"/>
          <p:cNvSpPr>
            <a:spLocks noGrp="1"/>
          </p:cNvSpPr>
          <p:nvPr>
            <p:ph type="body" sz="quarter" idx="4294967295"/>
          </p:nvPr>
        </p:nvSpPr>
        <p:spPr>
          <a:xfrm>
            <a:off x="670014" y="1645920"/>
            <a:ext cx="5772150" cy="3440112"/>
          </a:xfrm>
          <a:prstGeom prst="rect">
            <a:avLst/>
          </a:prstGeom>
        </p:spPr>
        <p:txBody>
          <a:bodyPr/>
          <a:lstStyle/>
          <a:p>
            <a:pPr marL="0" indent="0">
              <a:lnSpc>
                <a:spcPct val="100000"/>
              </a:lnSpc>
              <a:buNone/>
            </a:pPr>
            <a:r>
              <a:rPr lang="en-US" sz="2400" dirty="0" smtClean="0">
                <a:solidFill>
                  <a:schemeClr val="bg1"/>
                </a:solidFill>
              </a:rPr>
              <a:t>WATTS = (Current) x (Voltage)</a:t>
            </a:r>
          </a:p>
          <a:p>
            <a:pPr marL="457200" lvl="1" indent="0">
              <a:lnSpc>
                <a:spcPct val="100000"/>
              </a:lnSpc>
              <a:spcBef>
                <a:spcPts val="1800"/>
              </a:spcBef>
              <a:buNone/>
            </a:pPr>
            <a:r>
              <a:rPr lang="en-US" sz="2000" dirty="0" smtClean="0">
                <a:solidFill>
                  <a:schemeClr val="bg1"/>
                </a:solidFill>
              </a:rPr>
              <a:t>Ex: 100 W Light bulb</a:t>
            </a:r>
          </a:p>
          <a:p>
            <a:pPr marL="0" indent="0">
              <a:lnSpc>
                <a:spcPct val="100000"/>
              </a:lnSpc>
              <a:buNone/>
            </a:pPr>
            <a:endParaRPr lang="en-US" sz="2400" dirty="0">
              <a:solidFill>
                <a:schemeClr val="bg1"/>
              </a:solidFill>
            </a:endParaRPr>
          </a:p>
          <a:p>
            <a:pPr marL="0" indent="0">
              <a:lnSpc>
                <a:spcPct val="100000"/>
              </a:lnSpc>
              <a:buNone/>
            </a:pPr>
            <a:r>
              <a:rPr lang="en-US" sz="2400" dirty="0" smtClean="0">
                <a:solidFill>
                  <a:schemeClr val="bg1"/>
                </a:solidFill>
              </a:rPr>
              <a:t>Energy = Watt-Hours</a:t>
            </a:r>
            <a:endParaRPr lang="en-US" sz="2400" dirty="0">
              <a:solidFill>
                <a:schemeClr val="bg1"/>
              </a:solidFill>
            </a:endParaRPr>
          </a:p>
          <a:p>
            <a:pPr marL="457200" lvl="1" indent="0">
              <a:lnSpc>
                <a:spcPct val="100000"/>
              </a:lnSpc>
              <a:spcBef>
                <a:spcPts val="1800"/>
              </a:spcBef>
              <a:buNone/>
            </a:pPr>
            <a:r>
              <a:rPr lang="en-US" sz="2000" dirty="0" smtClean="0">
                <a:solidFill>
                  <a:schemeClr val="bg1"/>
                </a:solidFill>
              </a:rPr>
              <a:t>Ex: (10) x (100 W Light bulbs for 1 Hour)</a:t>
            </a:r>
          </a:p>
          <a:p>
            <a:pPr marL="457200" lvl="1" indent="0">
              <a:lnSpc>
                <a:spcPct val="100000"/>
              </a:lnSpc>
              <a:spcBef>
                <a:spcPts val="1200"/>
              </a:spcBef>
              <a:buNone/>
            </a:pPr>
            <a:r>
              <a:rPr lang="en-US" sz="2000" dirty="0" smtClean="0">
                <a:solidFill>
                  <a:schemeClr val="bg1"/>
                </a:solidFill>
              </a:rPr>
              <a:t>	  = 1000 </a:t>
            </a:r>
            <a:r>
              <a:rPr lang="en-US" sz="2000" dirty="0" err="1" smtClean="0">
                <a:solidFill>
                  <a:schemeClr val="bg1"/>
                </a:solidFill>
              </a:rPr>
              <a:t>WHr</a:t>
            </a:r>
            <a:r>
              <a:rPr lang="en-US" sz="2000" dirty="0" smtClean="0">
                <a:solidFill>
                  <a:schemeClr val="bg1"/>
                </a:solidFill>
              </a:rPr>
              <a:t> (or 1 </a:t>
            </a:r>
            <a:r>
              <a:rPr lang="en-US" sz="2000" dirty="0" err="1" smtClean="0">
                <a:solidFill>
                  <a:schemeClr val="bg1"/>
                </a:solidFill>
              </a:rPr>
              <a:t>kWH</a:t>
            </a:r>
            <a:r>
              <a:rPr lang="en-US" sz="2000" dirty="0" smtClean="0">
                <a:solidFill>
                  <a:schemeClr val="bg1"/>
                </a:solidFill>
              </a:rPr>
              <a:t>)</a:t>
            </a:r>
            <a:endParaRPr lang="en-US" sz="2000" dirty="0"/>
          </a:p>
        </p:txBody>
      </p:sp>
      <p:sp>
        <p:nvSpPr>
          <p:cNvPr id="5"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chemeClr val="accent4"/>
                </a:solidFill>
              </a:rPr>
              <a:t>What </a:t>
            </a:r>
            <a:r>
              <a:rPr lang="en-US" sz="2400" b="1" dirty="0">
                <a:solidFill>
                  <a:schemeClr val="accent4"/>
                </a:solidFill>
              </a:rPr>
              <a:t>are we measuring?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2164" y="1527639"/>
            <a:ext cx="1704975" cy="2857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164" y="1527639"/>
            <a:ext cx="1704975" cy="2857500"/>
          </a:xfrm>
          <a:prstGeom prst="rect">
            <a:avLst/>
          </a:prstGeom>
        </p:spPr>
      </p:pic>
    </p:spTree>
    <p:custDataLst>
      <p:tags r:id="rId1"/>
    </p:custDataLst>
    <p:extLst>
      <p:ext uri="{BB962C8B-B14F-4D97-AF65-F5344CB8AC3E}">
        <p14:creationId xmlns:p14="http://schemas.microsoft.com/office/powerpoint/2010/main" val="312613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
                            </p:stCondLst>
                            <p:childTnLst>
                              <p:par>
                                <p:cTn id="29" presetID="1" presetClass="exit" presetSubtype="0" fill="hold" nodeType="after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914" y="1645920"/>
            <a:ext cx="3967462" cy="4125809"/>
          </a:xfrm>
          <a:prstGeom prst="rect">
            <a:avLst/>
          </a:prstGeom>
          <a:effectLst>
            <a:outerShdw blurRad="50800" dist="38100" dir="2700000" algn="tl" rotWithShape="0">
              <a:prstClr val="black">
                <a:alpha val="40000"/>
              </a:prstClr>
            </a:outerShdw>
          </a:effectLst>
        </p:spPr>
      </p:pic>
      <p:sp>
        <p:nvSpPr>
          <p:cNvPr id="6" name="Rectangle 5"/>
          <p:cNvSpPr/>
          <p:nvPr/>
        </p:nvSpPr>
        <p:spPr>
          <a:xfrm>
            <a:off x="4600575" y="1371599"/>
            <a:ext cx="4219575" cy="4600576"/>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Non-AMS Meters</a:t>
            </a:r>
            <a:endParaRPr lang="en-US" dirty="0"/>
          </a:p>
        </p:txBody>
      </p:sp>
      <p:sp>
        <p:nvSpPr>
          <p:cNvPr id="5" name="Text Placeholder 5"/>
          <p:cNvSpPr>
            <a:spLocks noGrp="1"/>
          </p:cNvSpPr>
          <p:nvPr>
            <p:ph type="body" sz="quarter" idx="10"/>
          </p:nvPr>
        </p:nvSpPr>
        <p:spPr>
          <a:xfrm>
            <a:off x="182880" y="914400"/>
            <a:ext cx="8540496" cy="457200"/>
          </a:xfrm>
          <a:prstGeom prst="rect">
            <a:avLst/>
          </a:prstGeom>
        </p:spPr>
        <p:txBody>
          <a:bodyPr/>
          <a:lstStyle/>
          <a:p>
            <a:pPr marL="0" indent="0">
              <a:buNone/>
            </a:pPr>
            <a:r>
              <a:rPr lang="en-US" sz="2400" b="1" dirty="0">
                <a:solidFill>
                  <a:schemeClr val="accent4"/>
                </a:solidFill>
              </a:rPr>
              <a:t>Non-IDR/Scalar/Analog Meter Characteristics</a:t>
            </a:r>
          </a:p>
        </p:txBody>
      </p:sp>
      <p:sp>
        <p:nvSpPr>
          <p:cNvPr id="4" name="Content Placeholder 3"/>
          <p:cNvSpPr txBox="1">
            <a:spLocks/>
          </p:cNvSpPr>
          <p:nvPr/>
        </p:nvSpPr>
        <p:spPr>
          <a:xfrm>
            <a:off x="548640" y="1645920"/>
            <a:ext cx="3868366" cy="3323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smtClean="0"/>
              <a:t>“Traditional” Meter</a:t>
            </a:r>
          </a:p>
          <a:p>
            <a:pPr marL="274320" indent="-274320">
              <a:lnSpc>
                <a:spcPct val="100000"/>
              </a:lnSpc>
              <a:spcBef>
                <a:spcPts val="0"/>
              </a:spcBef>
              <a:spcAft>
                <a:spcPts val="2400"/>
              </a:spcAft>
            </a:pPr>
            <a:r>
              <a:rPr lang="en-US" sz="2400" dirty="0" smtClean="0"/>
              <a:t>Scalar measurement for an entire month</a:t>
            </a:r>
          </a:p>
          <a:p>
            <a:pPr marL="274320" indent="-274320">
              <a:lnSpc>
                <a:spcPct val="100000"/>
              </a:lnSpc>
              <a:spcBef>
                <a:spcPts val="0"/>
              </a:spcBef>
              <a:spcAft>
                <a:spcPts val="2400"/>
              </a:spcAft>
            </a:pPr>
            <a:r>
              <a:rPr lang="en-US" sz="2400" dirty="0" smtClean="0"/>
              <a:t>Data must be shaped for Wholesale Settlement</a:t>
            </a:r>
          </a:p>
          <a:p>
            <a:pPr marL="274320" indent="-274320">
              <a:lnSpc>
                <a:spcPct val="100000"/>
              </a:lnSpc>
              <a:spcBef>
                <a:spcPts val="0"/>
              </a:spcBef>
              <a:spcAft>
                <a:spcPts val="2400"/>
              </a:spcAft>
            </a:pPr>
            <a:r>
              <a:rPr lang="en-US" sz="2400" dirty="0" smtClean="0"/>
              <a:t>Manual field activities</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139" y="1972008"/>
            <a:ext cx="3565783" cy="2671316"/>
          </a:xfrm>
          <a:prstGeom prst="rect">
            <a:avLst/>
          </a:prstGeom>
          <a:ln w="25400">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13129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par>
                                <p:cTn id="25" presetID="10" presetClass="exit" presetSubtype="0" fill="hold" nodeType="with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calar"/>
          <p:cNvPicPr>
            <a:picLocks noChangeAspect="1"/>
          </p:cNvPicPr>
          <p:nvPr/>
        </p:nvPicPr>
        <p:blipFill>
          <a:blip r:embed="rId3"/>
          <a:stretch>
            <a:fillRect/>
          </a:stretch>
        </p:blipFill>
        <p:spPr>
          <a:xfrm>
            <a:off x="481310" y="984281"/>
            <a:ext cx="8181380" cy="5216221"/>
          </a:xfrm>
          <a:prstGeom prst="rect">
            <a:avLst/>
          </a:prstGeom>
          <a:effectLst>
            <a:outerShdw blurRad="50800" dist="38100" dir="2700000" algn="tl" rotWithShape="0">
              <a:prstClr val="black">
                <a:alpha val="40000"/>
              </a:prstClr>
            </a:outerShdw>
          </a:effectLst>
        </p:spPr>
      </p:pic>
      <p:pic>
        <p:nvPicPr>
          <p:cNvPr id="5" name="Profiled"/>
          <p:cNvPicPr>
            <a:picLocks noChangeAspect="1"/>
          </p:cNvPicPr>
          <p:nvPr/>
        </p:nvPicPr>
        <p:blipFill>
          <a:blip r:embed="rId4"/>
          <a:stretch>
            <a:fillRect/>
          </a:stretch>
        </p:blipFill>
        <p:spPr>
          <a:xfrm>
            <a:off x="481310" y="984282"/>
            <a:ext cx="8181380" cy="5216221"/>
          </a:xfrm>
          <a:prstGeom prst="rect">
            <a:avLst/>
          </a:prstGeom>
        </p:spPr>
      </p:pic>
      <p:pic>
        <p:nvPicPr>
          <p:cNvPr id="6" name="Actual"/>
          <p:cNvPicPr>
            <a:picLocks noChangeAspect="1"/>
          </p:cNvPicPr>
          <p:nvPr/>
        </p:nvPicPr>
        <p:blipFill>
          <a:blip r:embed="rId5"/>
          <a:stretch>
            <a:fillRect/>
          </a:stretch>
        </p:blipFill>
        <p:spPr>
          <a:xfrm>
            <a:off x="481310" y="984282"/>
            <a:ext cx="8181380" cy="5216221"/>
          </a:xfrm>
          <a:prstGeom prst="rect">
            <a:avLst/>
          </a:prstGeom>
        </p:spPr>
      </p:pic>
      <p:sp>
        <p:nvSpPr>
          <p:cNvPr id="2" name="Title 1"/>
          <p:cNvSpPr>
            <a:spLocks noGrp="1"/>
          </p:cNvSpPr>
          <p:nvPr>
            <p:ph type="title"/>
          </p:nvPr>
        </p:nvSpPr>
        <p:spPr/>
        <p:txBody>
          <a:bodyPr/>
          <a:lstStyle/>
          <a:p>
            <a:r>
              <a:rPr lang="en-US" dirty="0" smtClean="0"/>
              <a:t>Scalar to Interval Data</a:t>
            </a:r>
            <a:endParaRPr lang="en-US" dirty="0"/>
          </a:p>
        </p:txBody>
      </p:sp>
    </p:spTree>
    <p:custDataLst>
      <p:tags r:id="rId1"/>
    </p:custDataLst>
    <p:extLst>
      <p:ext uri="{BB962C8B-B14F-4D97-AF65-F5344CB8AC3E}">
        <p14:creationId xmlns:p14="http://schemas.microsoft.com/office/powerpoint/2010/main" val="1361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Meter System (AMS) </a:t>
            </a:r>
            <a:r>
              <a:rPr lang="en-US" dirty="0" smtClean="0"/>
              <a:t>Meters</a:t>
            </a:r>
            <a:endParaRPr lang="en-US" dirty="0"/>
          </a:p>
        </p:txBody>
      </p:sp>
      <p:sp>
        <p:nvSpPr>
          <p:cNvPr id="5" name="Text Placeholder 4"/>
          <p:cNvSpPr>
            <a:spLocks noGrp="1"/>
          </p:cNvSpPr>
          <p:nvPr>
            <p:ph type="body" sz="quarter" idx="10"/>
          </p:nvPr>
        </p:nvSpPr>
        <p:spPr>
          <a:xfrm>
            <a:off x="182880" y="916601"/>
            <a:ext cx="8540496" cy="457200"/>
          </a:xfrm>
          <a:prstGeom prst="rect">
            <a:avLst/>
          </a:prstGeom>
        </p:spPr>
        <p:txBody>
          <a:bodyPr/>
          <a:lstStyle/>
          <a:p>
            <a:pPr marL="0" indent="0">
              <a:buNone/>
            </a:pPr>
            <a:r>
              <a:rPr lang="en-US" sz="2400" b="1" dirty="0" smtClean="0">
                <a:solidFill>
                  <a:schemeClr val="accent4"/>
                </a:solidFill>
              </a:rPr>
              <a:t>Characteristics</a:t>
            </a:r>
            <a:endParaRPr lang="en-US" sz="2400" b="1" dirty="0">
              <a:solidFill>
                <a:schemeClr val="accent4"/>
              </a:solidFill>
            </a:endParaRPr>
          </a:p>
        </p:txBody>
      </p:sp>
      <p:sp>
        <p:nvSpPr>
          <p:cNvPr id="4" name="Content Placeholder 2"/>
          <p:cNvSpPr txBox="1">
            <a:spLocks/>
          </p:cNvSpPr>
          <p:nvPr/>
        </p:nvSpPr>
        <p:spPr>
          <a:xfrm>
            <a:off x="548640" y="1645920"/>
            <a:ext cx="4364484" cy="10562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1200"/>
              </a:spcBef>
            </a:pPr>
            <a:r>
              <a:rPr lang="en-US" sz="2400" dirty="0" smtClean="0"/>
              <a:t>Wholesale Settlement ready</a:t>
            </a:r>
          </a:p>
          <a:p>
            <a:pPr marL="274320" indent="-274320">
              <a:lnSpc>
                <a:spcPct val="100000"/>
              </a:lnSpc>
              <a:spcBef>
                <a:spcPts val="1200"/>
              </a:spcBef>
            </a:pPr>
            <a:r>
              <a:rPr lang="en-US" sz="2400" dirty="0" smtClean="0"/>
              <a:t>Remotely read</a:t>
            </a:r>
          </a:p>
        </p:txBody>
      </p:sp>
      <p:sp>
        <p:nvSpPr>
          <p:cNvPr id="7" name="Rounded Rectangle 6"/>
          <p:cNvSpPr/>
          <p:nvPr/>
        </p:nvSpPr>
        <p:spPr>
          <a:xfrm>
            <a:off x="703945" y="4353085"/>
            <a:ext cx="3689405" cy="1628418"/>
          </a:xfrm>
          <a:prstGeom prst="roundRect">
            <a:avLst>
              <a:gd name="adj" fmla="val 15206"/>
            </a:avLst>
          </a:prstGeom>
          <a:solidFill>
            <a:schemeClr val="tx2"/>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lvl="1" algn="ctr">
              <a:spcBef>
                <a:spcPts val="2000"/>
              </a:spcBef>
            </a:pPr>
            <a:r>
              <a:rPr lang="en-US" sz="2400" b="1" dirty="0">
                <a:solidFill>
                  <a:schemeClr val="accent4"/>
                </a:solidFill>
              </a:rPr>
              <a:t>AMSR (≤ 200 amp)</a:t>
            </a:r>
          </a:p>
          <a:p>
            <a:pPr marL="0" lvl="1" algn="ctr">
              <a:spcBef>
                <a:spcPts val="1200"/>
              </a:spcBef>
            </a:pPr>
            <a:r>
              <a:rPr lang="en-US" sz="2400" dirty="0">
                <a:solidFill>
                  <a:schemeClr val="bg1"/>
                </a:solidFill>
              </a:rPr>
              <a:t>Remote connect / </a:t>
            </a:r>
            <a:r>
              <a:rPr lang="en-US" sz="2400" dirty="0" smtClean="0">
                <a:solidFill>
                  <a:schemeClr val="bg1"/>
                </a:solidFill>
              </a:rPr>
              <a:t>disconnect</a:t>
            </a:r>
            <a:endParaRPr lang="en-US" sz="2400" dirty="0">
              <a:solidFill>
                <a:schemeClr val="bg1"/>
              </a:solidFill>
            </a:endParaRPr>
          </a:p>
        </p:txBody>
      </p:sp>
      <p:sp>
        <p:nvSpPr>
          <p:cNvPr id="10" name="Rounded Rectangle 9"/>
          <p:cNvSpPr/>
          <p:nvPr/>
        </p:nvSpPr>
        <p:spPr>
          <a:xfrm>
            <a:off x="4750650" y="4353085"/>
            <a:ext cx="3689405" cy="1628418"/>
          </a:xfrm>
          <a:prstGeom prst="roundRect">
            <a:avLst>
              <a:gd name="adj" fmla="val 16375"/>
            </a:avLst>
          </a:prstGeom>
          <a:solidFill>
            <a:schemeClr val="tx2">
              <a:lumMod val="75000"/>
              <a:lumOff val="25000"/>
            </a:schemeClr>
          </a:solidFill>
          <a:ln w="254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spAutoFit/>
          </a:bodyPr>
          <a:lstStyle/>
          <a:p>
            <a:pPr marL="0" lvl="1" algn="ctr">
              <a:spcBef>
                <a:spcPts val="2000"/>
              </a:spcBef>
            </a:pPr>
            <a:r>
              <a:rPr lang="en-US" sz="2400" b="1" dirty="0">
                <a:solidFill>
                  <a:schemeClr val="accent4"/>
                </a:solidFill>
              </a:rPr>
              <a:t>AMSM</a:t>
            </a:r>
          </a:p>
          <a:p>
            <a:pPr marL="0" lvl="1" algn="ctr">
              <a:spcBef>
                <a:spcPts val="1200"/>
              </a:spcBef>
            </a:pPr>
            <a:r>
              <a:rPr lang="en-US" sz="2400" dirty="0">
                <a:solidFill>
                  <a:schemeClr val="bg1"/>
                </a:solidFill>
              </a:rPr>
              <a:t>Manual connect / </a:t>
            </a:r>
            <a:r>
              <a:rPr lang="en-US" sz="2400" dirty="0" smtClean="0">
                <a:solidFill>
                  <a:schemeClr val="bg1"/>
                </a:solidFill>
              </a:rPr>
              <a:t>disconnect</a:t>
            </a:r>
            <a:endParaRPr lang="en-US" sz="2400"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7216" y="1305301"/>
            <a:ext cx="3072039" cy="2041013"/>
          </a:xfrm>
          <a:prstGeom prst="rect">
            <a:avLst/>
          </a:prstGeom>
          <a:ln w="25400">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3839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Interval Data</a:t>
            </a:r>
            <a:endParaRPr lang="en-US" dirty="0"/>
          </a:p>
        </p:txBody>
      </p:sp>
      <p:sp>
        <p:nvSpPr>
          <p:cNvPr id="6" name="TextBox 5"/>
          <p:cNvSpPr txBox="1"/>
          <p:nvPr/>
        </p:nvSpPr>
        <p:spPr>
          <a:xfrm>
            <a:off x="740423" y="3246155"/>
            <a:ext cx="3291840" cy="2551847"/>
          </a:xfrm>
          <a:prstGeom prst="rect">
            <a:avLst/>
          </a:prstGeom>
          <a:noFill/>
        </p:spPr>
        <p:txBody>
          <a:bodyPr wrap="square" rtlCol="0">
            <a:noAutofit/>
          </a:bodyPr>
          <a:lstStyle/>
          <a:p>
            <a:pPr algn="ctr">
              <a:spcBef>
                <a:spcPts val="1800"/>
              </a:spcBef>
            </a:pPr>
            <a:r>
              <a:rPr lang="en-US" sz="2400" b="1" dirty="0">
                <a:solidFill>
                  <a:schemeClr val="accent4"/>
                </a:solidFill>
              </a:rPr>
              <a:t>Non-Interval </a:t>
            </a:r>
            <a:r>
              <a:rPr lang="en-US" sz="2400" b="1" dirty="0" smtClean="0">
                <a:solidFill>
                  <a:schemeClr val="accent4"/>
                </a:solidFill>
              </a:rPr>
              <a:t>Data</a:t>
            </a:r>
            <a:endParaRPr lang="en-US" sz="2000" dirty="0"/>
          </a:p>
          <a:p>
            <a:pPr marL="285750" indent="-285750">
              <a:spcBef>
                <a:spcPts val="1800"/>
              </a:spcBef>
              <a:buFont typeface="Arial" panose="020B0604020202020204" pitchFamily="34" charset="0"/>
              <a:buChar char="•"/>
            </a:pPr>
            <a:r>
              <a:rPr lang="en-US" sz="2000" dirty="0">
                <a:solidFill>
                  <a:schemeClr val="bg1"/>
                </a:solidFill>
              </a:rPr>
              <a:t>Usage is recorded in ~30 day intervals </a:t>
            </a:r>
          </a:p>
          <a:p>
            <a:pPr marL="285750" indent="-285750">
              <a:spcBef>
                <a:spcPts val="1800"/>
              </a:spcBef>
              <a:buFont typeface="Arial" panose="020B0604020202020204" pitchFamily="34" charset="0"/>
              <a:buChar char="•"/>
            </a:pPr>
            <a:r>
              <a:rPr lang="en-US" sz="2000" dirty="0">
                <a:solidFill>
                  <a:schemeClr val="bg1"/>
                </a:solidFill>
              </a:rPr>
              <a:t>Data must be shaped for 15 minute Wholesale Settlement</a:t>
            </a:r>
          </a:p>
        </p:txBody>
      </p:sp>
      <p:sp>
        <p:nvSpPr>
          <p:cNvPr id="7" name="TextBox 6"/>
          <p:cNvSpPr txBox="1"/>
          <p:nvPr/>
        </p:nvSpPr>
        <p:spPr>
          <a:xfrm>
            <a:off x="4274483" y="3246155"/>
            <a:ext cx="595036" cy="461665"/>
          </a:xfrm>
          <a:prstGeom prst="rect">
            <a:avLst/>
          </a:prstGeom>
          <a:noFill/>
        </p:spPr>
        <p:txBody>
          <a:bodyPr wrap="none" rtlCol="0">
            <a:spAutoFit/>
          </a:bodyPr>
          <a:lstStyle/>
          <a:p>
            <a:pPr algn="ctr"/>
            <a:r>
              <a:rPr lang="en-US" sz="2400" b="1" dirty="0" smtClean="0">
                <a:solidFill>
                  <a:schemeClr val="accent4"/>
                </a:solidFill>
              </a:rPr>
              <a:t>VS</a:t>
            </a:r>
            <a:endParaRPr lang="en-US" sz="2400" b="1" dirty="0">
              <a:solidFill>
                <a:schemeClr val="accent4"/>
              </a:solidFill>
            </a:endParaRPr>
          </a:p>
        </p:txBody>
      </p:sp>
      <p:sp>
        <p:nvSpPr>
          <p:cNvPr id="8" name="TextBox 7"/>
          <p:cNvSpPr txBox="1"/>
          <p:nvPr/>
        </p:nvSpPr>
        <p:spPr>
          <a:xfrm>
            <a:off x="5111738" y="3246155"/>
            <a:ext cx="3291840" cy="2551847"/>
          </a:xfrm>
          <a:prstGeom prst="rect">
            <a:avLst/>
          </a:prstGeom>
          <a:noFill/>
        </p:spPr>
        <p:txBody>
          <a:bodyPr wrap="square" rtlCol="0">
            <a:noAutofit/>
          </a:bodyPr>
          <a:lstStyle/>
          <a:p>
            <a:pPr algn="ctr">
              <a:spcBef>
                <a:spcPts val="1800"/>
              </a:spcBef>
            </a:pPr>
            <a:r>
              <a:rPr lang="en-US" sz="2400" b="1" dirty="0">
                <a:solidFill>
                  <a:schemeClr val="accent4"/>
                </a:solidFill>
              </a:rPr>
              <a:t>Interval </a:t>
            </a:r>
            <a:r>
              <a:rPr lang="en-US" sz="2400" b="1" dirty="0" smtClean="0">
                <a:solidFill>
                  <a:schemeClr val="accent4"/>
                </a:solidFill>
              </a:rPr>
              <a:t>Data</a:t>
            </a:r>
            <a:endParaRPr lang="en-US" sz="2000" dirty="0" smtClean="0"/>
          </a:p>
          <a:p>
            <a:pPr marL="285750" indent="-285750">
              <a:spcBef>
                <a:spcPts val="1800"/>
              </a:spcBef>
              <a:buFont typeface="Arial" panose="020B0604020202020204" pitchFamily="34" charset="0"/>
              <a:buChar char="•"/>
            </a:pPr>
            <a:r>
              <a:rPr lang="en-US" sz="2000" dirty="0">
                <a:solidFill>
                  <a:schemeClr val="bg1"/>
                </a:solidFill>
              </a:rPr>
              <a:t>Usage is recorded in 15 minute intervals (96 intervals per 24 </a:t>
            </a:r>
            <a:r>
              <a:rPr lang="en-US" sz="2000" dirty="0" err="1">
                <a:solidFill>
                  <a:schemeClr val="bg1"/>
                </a:solidFill>
              </a:rPr>
              <a:t>hrs</a:t>
            </a:r>
            <a:r>
              <a:rPr lang="en-US" sz="2000" dirty="0">
                <a:solidFill>
                  <a:schemeClr val="bg1"/>
                </a:solidFill>
              </a:rPr>
              <a:t>)</a:t>
            </a:r>
          </a:p>
          <a:p>
            <a:pPr marL="285750" indent="-285750">
              <a:spcBef>
                <a:spcPts val="1800"/>
              </a:spcBef>
              <a:buFont typeface="Arial" panose="020B0604020202020204" pitchFamily="34" charset="0"/>
              <a:buChar char="•"/>
            </a:pPr>
            <a:r>
              <a:rPr lang="en-US" sz="2000" dirty="0">
                <a:solidFill>
                  <a:schemeClr val="bg1"/>
                </a:solidFill>
              </a:rPr>
              <a:t>Data is already shaped for 15 minute Wholesale Settlement</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4549" y="1072414"/>
            <a:ext cx="1326219" cy="1841971"/>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8812" y="1072414"/>
            <a:ext cx="1695062" cy="191172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0784244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Non-AMS Meters</a:t>
            </a:r>
            <a:endParaRPr lang="en-US" dirty="0"/>
          </a:p>
        </p:txBody>
      </p:sp>
      <p:sp>
        <p:nvSpPr>
          <p:cNvPr id="4" name="Text Placeholder 4"/>
          <p:cNvSpPr>
            <a:spLocks noGrp="1"/>
          </p:cNvSpPr>
          <p:nvPr>
            <p:ph type="body" sz="quarter" idx="10"/>
          </p:nvPr>
        </p:nvSpPr>
        <p:spPr>
          <a:xfrm>
            <a:off x="182880" y="914400"/>
            <a:ext cx="8540496" cy="457200"/>
          </a:xfrm>
          <a:prstGeom prst="rect">
            <a:avLst/>
          </a:prstGeom>
        </p:spPr>
        <p:txBody>
          <a:bodyPr/>
          <a:lstStyle/>
          <a:p>
            <a:pPr marL="0" indent="0">
              <a:buNone/>
            </a:pPr>
            <a:r>
              <a:rPr lang="en-US" sz="2400" b="1" dirty="0">
                <a:solidFill>
                  <a:schemeClr val="accent4"/>
                </a:solidFill>
              </a:rPr>
              <a:t>Interval Data Recorder (IDR) Meter Characteristics</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30634" y="1645920"/>
            <a:ext cx="2820386" cy="2820386"/>
          </a:xfrm>
          <a:prstGeom prst="rect">
            <a:avLst/>
          </a:prstGeom>
        </p:spPr>
      </p:pic>
      <p:sp>
        <p:nvSpPr>
          <p:cNvPr id="6" name="Content Placeholder 2"/>
          <p:cNvSpPr txBox="1">
            <a:spLocks/>
          </p:cNvSpPr>
          <p:nvPr/>
        </p:nvSpPr>
        <p:spPr>
          <a:xfrm>
            <a:off x="548640" y="1645920"/>
            <a:ext cx="5173362" cy="29081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smtClean="0"/>
              <a:t>Wholesale Settlement ready</a:t>
            </a:r>
          </a:p>
          <a:p>
            <a:pPr marL="274320" indent="-274320">
              <a:lnSpc>
                <a:spcPct val="100000"/>
              </a:lnSpc>
              <a:spcBef>
                <a:spcPts val="0"/>
              </a:spcBef>
              <a:spcAft>
                <a:spcPts val="2400"/>
              </a:spcAft>
            </a:pPr>
            <a:r>
              <a:rPr lang="en-US" sz="2400" dirty="0" smtClean="0"/>
              <a:t>Typically reported monthly</a:t>
            </a:r>
          </a:p>
          <a:p>
            <a:pPr marL="274320" indent="-274320">
              <a:lnSpc>
                <a:spcPct val="100000"/>
              </a:lnSpc>
              <a:spcBef>
                <a:spcPts val="0"/>
              </a:spcBef>
              <a:spcAft>
                <a:spcPts val="2400"/>
              </a:spcAft>
            </a:pPr>
            <a:r>
              <a:rPr lang="en-US" sz="2400" dirty="0" smtClean="0"/>
              <a:t>Predominantly on large customers &gt; 700 kW/kVA demand</a:t>
            </a:r>
          </a:p>
          <a:p>
            <a:pPr marL="274320" indent="-274320">
              <a:lnSpc>
                <a:spcPct val="100000"/>
              </a:lnSpc>
              <a:spcBef>
                <a:spcPts val="0"/>
              </a:spcBef>
              <a:spcAft>
                <a:spcPts val="2400"/>
              </a:spcAft>
            </a:pPr>
            <a:r>
              <a:rPr lang="en-US" sz="2400" dirty="0" smtClean="0"/>
              <a:t>May require manual field activities</a:t>
            </a:r>
            <a:endParaRPr lang="en-US" sz="2400" dirty="0"/>
          </a:p>
        </p:txBody>
      </p:sp>
    </p:spTree>
    <p:custDataLst>
      <p:tags r:id="rId1"/>
    </p:custDataLst>
    <p:extLst>
      <p:ext uri="{BB962C8B-B14F-4D97-AF65-F5344CB8AC3E}">
        <p14:creationId xmlns:p14="http://schemas.microsoft.com/office/powerpoint/2010/main" val="172535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040966" y="2514600"/>
            <a:ext cx="5722034" cy="1828800"/>
          </a:xfrm>
        </p:spPr>
        <p:txBody>
          <a:bodyPr/>
          <a:lstStyle/>
          <a:p>
            <a:pPr>
              <a:lnSpc>
                <a:spcPct val="100000"/>
              </a:lnSpc>
              <a:spcBef>
                <a:spcPts val="600"/>
              </a:spcBef>
            </a:pPr>
            <a:r>
              <a:rPr lang="en-US" sz="1800" dirty="0"/>
              <a:t>Module 1</a:t>
            </a:r>
          </a:p>
          <a:p>
            <a:pPr>
              <a:lnSpc>
                <a:spcPct val="100000"/>
              </a:lnSpc>
              <a:spcBef>
                <a:spcPts val="600"/>
              </a:spcBef>
            </a:pPr>
            <a:r>
              <a:rPr lang="en-US" dirty="0" smtClean="0"/>
              <a:t>Retail Market Responsibilities</a:t>
            </a:r>
            <a:endParaRPr lang="en-US" dirty="0"/>
          </a:p>
        </p:txBody>
      </p:sp>
    </p:spTree>
    <p:custDataLst>
      <p:tags r:id="rId1"/>
    </p:custDataLst>
    <p:extLst>
      <p:ext uri="{BB962C8B-B14F-4D97-AF65-F5344CB8AC3E}">
        <p14:creationId xmlns:p14="http://schemas.microsoft.com/office/powerpoint/2010/main" val="411711539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 Benefits</a:t>
            </a:r>
            <a:endParaRPr lang="en-US" dirty="0"/>
          </a:p>
        </p:txBody>
      </p:sp>
      <p:sp>
        <p:nvSpPr>
          <p:cNvPr id="5" name="Text Placeholder 4"/>
          <p:cNvSpPr>
            <a:spLocks noGrp="1"/>
          </p:cNvSpPr>
          <p:nvPr>
            <p:ph type="body" sz="quarter" idx="10"/>
          </p:nvPr>
        </p:nvSpPr>
        <p:spPr>
          <a:xfrm>
            <a:off x="182880" y="914400"/>
            <a:ext cx="8540496" cy="424732"/>
          </a:xfrm>
          <a:prstGeom prst="rect">
            <a:avLst/>
          </a:prstGeom>
        </p:spPr>
        <p:txBody>
          <a:bodyPr>
            <a:spAutoFit/>
          </a:bodyPr>
          <a:lstStyle/>
          <a:p>
            <a:pPr marL="0" indent="0">
              <a:buNone/>
            </a:pPr>
            <a:r>
              <a:rPr lang="en-US" sz="2400" b="1" dirty="0" smtClean="0">
                <a:solidFill>
                  <a:schemeClr val="accent4"/>
                </a:solidFill>
              </a:rPr>
              <a:t>AMS benefits to the market</a:t>
            </a:r>
            <a:endParaRPr lang="en-US" sz="2400" b="1" dirty="0">
              <a:solidFill>
                <a:schemeClr val="accent4"/>
              </a:solidFill>
            </a:endParaRPr>
          </a:p>
        </p:txBody>
      </p:sp>
      <p:sp>
        <p:nvSpPr>
          <p:cNvPr id="4" name="Content Placeholder 2"/>
          <p:cNvSpPr txBox="1">
            <a:spLocks/>
          </p:cNvSpPr>
          <p:nvPr/>
        </p:nvSpPr>
        <p:spPr>
          <a:xfrm>
            <a:off x="548640" y="1645920"/>
            <a:ext cx="3766215" cy="292387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smtClean="0"/>
              <a:t>99.5% competitive load using interval data</a:t>
            </a:r>
          </a:p>
          <a:p>
            <a:pPr marL="274320" indent="-274320">
              <a:lnSpc>
                <a:spcPct val="100000"/>
              </a:lnSpc>
              <a:spcBef>
                <a:spcPts val="0"/>
              </a:spcBef>
              <a:spcAft>
                <a:spcPts val="2400"/>
              </a:spcAft>
            </a:pPr>
            <a:r>
              <a:rPr lang="en-US" sz="2400" dirty="0" smtClean="0"/>
              <a:t>REP and Customer can see actual usage</a:t>
            </a:r>
          </a:p>
          <a:p>
            <a:pPr marL="274320" indent="-274320">
              <a:lnSpc>
                <a:spcPct val="100000"/>
              </a:lnSpc>
              <a:spcBef>
                <a:spcPts val="0"/>
              </a:spcBef>
              <a:spcAft>
                <a:spcPts val="2400"/>
              </a:spcAft>
            </a:pPr>
            <a:r>
              <a:rPr lang="en-US" sz="2400" dirty="0" smtClean="0"/>
              <a:t>More accurate CR Settlement with QSE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4880" y="1828800"/>
            <a:ext cx="3772618" cy="2506466"/>
          </a:xfrm>
          <a:prstGeom prst="rect">
            <a:avLst/>
          </a:prstGeom>
          <a:ln w="25400">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485821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 Benefits</a:t>
            </a:r>
            <a:endParaRPr lang="en-US" dirty="0"/>
          </a:p>
        </p:txBody>
      </p:sp>
      <p:sp>
        <p:nvSpPr>
          <p:cNvPr id="5" name="Text Placeholder 4"/>
          <p:cNvSpPr>
            <a:spLocks noGrp="1"/>
          </p:cNvSpPr>
          <p:nvPr>
            <p:ph type="body" sz="quarter" idx="10"/>
          </p:nvPr>
        </p:nvSpPr>
        <p:spPr>
          <a:xfrm>
            <a:off x="182880" y="914400"/>
            <a:ext cx="8540496" cy="424732"/>
          </a:xfrm>
          <a:prstGeom prst="rect">
            <a:avLst/>
          </a:prstGeom>
        </p:spPr>
        <p:txBody>
          <a:bodyPr>
            <a:spAutoFit/>
          </a:bodyPr>
          <a:lstStyle/>
          <a:p>
            <a:pPr marL="0" indent="0">
              <a:buNone/>
            </a:pPr>
            <a:r>
              <a:rPr lang="en-US" sz="2400" b="1" dirty="0" smtClean="0">
                <a:solidFill>
                  <a:schemeClr val="accent4"/>
                </a:solidFill>
              </a:rPr>
              <a:t>AMS benefits to the market</a:t>
            </a:r>
            <a:endParaRPr lang="en-US" sz="2400" b="1" dirty="0">
              <a:solidFill>
                <a:schemeClr val="accent4"/>
              </a:solidFill>
            </a:endParaRPr>
          </a:p>
        </p:txBody>
      </p:sp>
      <p:sp>
        <p:nvSpPr>
          <p:cNvPr id="4" name="Content Placeholder 2"/>
          <p:cNvSpPr txBox="1">
            <a:spLocks/>
          </p:cNvSpPr>
          <p:nvPr/>
        </p:nvSpPr>
        <p:spPr>
          <a:xfrm>
            <a:off x="548640" y="1645920"/>
            <a:ext cx="3615448" cy="187743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smtClean="0"/>
              <a:t>73% actual data used on Initial Settlement</a:t>
            </a:r>
          </a:p>
          <a:p>
            <a:pPr marL="274320" indent="-274320">
              <a:lnSpc>
                <a:spcPct val="100000"/>
              </a:lnSpc>
              <a:spcBef>
                <a:spcPts val="0"/>
              </a:spcBef>
              <a:spcAft>
                <a:spcPts val="2400"/>
              </a:spcAft>
            </a:pPr>
            <a:r>
              <a:rPr lang="en-US" sz="2400" dirty="0" smtClean="0"/>
              <a:t>Faster execution of retail market processes</a:t>
            </a:r>
            <a:endParaRPr lang="en-US" sz="24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4880" y="1828800"/>
            <a:ext cx="3772618" cy="2506466"/>
          </a:xfrm>
          <a:prstGeom prst="rect">
            <a:avLst/>
          </a:prstGeom>
          <a:ln w="25400">
            <a:solidFill>
              <a:schemeClr val="bg1"/>
            </a:solidFill>
          </a:ln>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2258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 Transaction Processing Benefits</a:t>
            </a:r>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978753178"/>
              </p:ext>
            </p:extLst>
          </p:nvPr>
        </p:nvGraphicFramePr>
        <p:xfrm>
          <a:off x="507357" y="1500995"/>
          <a:ext cx="8129286" cy="394750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617120"/>
                <a:gridCol w="1661451"/>
                <a:gridCol w="1706727"/>
                <a:gridCol w="2143988"/>
              </a:tblGrid>
              <a:tr h="549200">
                <a:tc>
                  <a:txBody>
                    <a:bodyPr/>
                    <a:lstStyle/>
                    <a:p>
                      <a:pPr algn="ctr"/>
                      <a:r>
                        <a:rPr lang="en-US" sz="1800" u="sng" dirty="0" smtClean="0"/>
                        <a:t>Enrollment type</a:t>
                      </a:r>
                    </a:p>
                    <a:p>
                      <a:pPr algn="ctr"/>
                      <a:r>
                        <a:rPr lang="en-US" sz="1800" b="0" u="none" dirty="0" smtClean="0"/>
                        <a:t>Initiating Transaction</a:t>
                      </a:r>
                      <a:endParaRPr lang="en-US" sz="1800" b="0" u="none" dirty="0"/>
                    </a:p>
                  </a:txBody>
                  <a:tcPr marL="92249" marR="92249" marT="91440" marB="91440" anchor="ctr">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tcPr>
                </a:tc>
                <a:tc>
                  <a:txBody>
                    <a:bodyPr/>
                    <a:lstStyle/>
                    <a:p>
                      <a:pPr algn="ctr"/>
                      <a:r>
                        <a:rPr lang="en-US" sz="1800" u="sng" dirty="0" smtClean="0"/>
                        <a:t>AMS Remote</a:t>
                      </a:r>
                    </a:p>
                    <a:p>
                      <a:pPr algn="ctr"/>
                      <a:r>
                        <a:rPr lang="en-US" sz="1800" u="none" dirty="0" smtClean="0"/>
                        <a:t>(AMSR)</a:t>
                      </a:r>
                      <a:endParaRPr lang="en-US" sz="1800" u="none" dirty="0"/>
                    </a:p>
                  </a:txBody>
                  <a:tcPr marL="92249" marR="92249" marT="91440" marB="91440" anchor="ctr">
                    <a:lnT w="28575" cap="flat" cmpd="sng" algn="ctr">
                      <a:solidFill>
                        <a:schemeClr val="bg1"/>
                      </a:solidFill>
                      <a:prstDash val="solid"/>
                      <a:round/>
                      <a:headEnd type="none" w="med" len="med"/>
                      <a:tailEnd type="none" w="med" len="med"/>
                    </a:lnT>
                  </a:tcPr>
                </a:tc>
                <a:tc>
                  <a:txBody>
                    <a:bodyPr/>
                    <a:lstStyle/>
                    <a:p>
                      <a:pPr algn="ctr"/>
                      <a:r>
                        <a:rPr lang="en-US" sz="1800" u="sng" dirty="0" smtClean="0"/>
                        <a:t>AMS Manual</a:t>
                      </a:r>
                    </a:p>
                    <a:p>
                      <a:pPr algn="ctr"/>
                      <a:r>
                        <a:rPr lang="en-US" sz="1800" u="none" dirty="0" smtClean="0"/>
                        <a:t>(AMSM)</a:t>
                      </a:r>
                      <a:endParaRPr lang="en-US" sz="1800" u="none" dirty="0"/>
                    </a:p>
                  </a:txBody>
                  <a:tcPr marL="92249" marR="92249" marT="91440" marB="91440" anchor="ctr">
                    <a:lnT w="28575" cap="flat" cmpd="sng" algn="ctr">
                      <a:solidFill>
                        <a:schemeClr val="bg1"/>
                      </a:solidFill>
                      <a:prstDash val="solid"/>
                      <a:round/>
                      <a:headEnd type="none" w="med" len="med"/>
                      <a:tailEnd type="none" w="med" len="med"/>
                    </a:lnT>
                  </a:tcPr>
                </a:tc>
                <a:tc>
                  <a:txBody>
                    <a:bodyPr/>
                    <a:lstStyle/>
                    <a:p>
                      <a:pPr algn="ctr"/>
                      <a:r>
                        <a:rPr lang="en-US" sz="1800" u="sng" dirty="0" smtClean="0"/>
                        <a:t>Non-AMS</a:t>
                      </a:r>
                      <a:endParaRPr lang="en-US" sz="1800" u="sng" dirty="0"/>
                    </a:p>
                  </a:txBody>
                  <a:tcPr marL="92249" marR="92249" marT="91440" marB="91440"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tcPr>
                </a:tc>
              </a:tr>
              <a:tr h="777588">
                <a:tc>
                  <a:txBody>
                    <a:bodyPr/>
                    <a:lstStyle/>
                    <a:p>
                      <a:pPr algn="ctr"/>
                      <a:r>
                        <a:rPr lang="en-US" sz="1800" b="1" dirty="0" smtClean="0"/>
                        <a:t>Move-In</a:t>
                      </a:r>
                    </a:p>
                    <a:p>
                      <a:pPr algn="ctr"/>
                      <a:r>
                        <a:rPr lang="en-US" sz="1800" dirty="0" smtClean="0"/>
                        <a:t>814_16</a:t>
                      </a:r>
                      <a:endParaRPr lang="en-US" sz="1800" dirty="0"/>
                    </a:p>
                  </a:txBody>
                  <a:tcPr marL="92249" marR="92249" marT="91440" marB="91440" anchor="ctr">
                    <a:lnL w="28575" cap="flat" cmpd="sng" algn="ctr">
                      <a:solidFill>
                        <a:schemeClr val="bg1"/>
                      </a:solidFill>
                      <a:prstDash val="solid"/>
                      <a:round/>
                      <a:headEnd type="none" w="med" len="med"/>
                      <a:tailEnd type="none" w="med" len="med"/>
                    </a:lnL>
                  </a:tcPr>
                </a:tc>
                <a:tc>
                  <a:txBody>
                    <a:bodyPr/>
                    <a:lstStyle/>
                    <a:p>
                      <a:pPr algn="ctr"/>
                      <a:r>
                        <a:rPr lang="en-US" sz="1800" dirty="0" smtClean="0"/>
                        <a:t>Same Day</a:t>
                      </a:r>
                      <a:endParaRPr lang="en-US" sz="1800" dirty="0"/>
                    </a:p>
                  </a:txBody>
                  <a:tcPr marL="92249" marR="92249" marT="91440" marB="9144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91440" marB="9144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91440" marB="91440" anchor="ctr">
                    <a:lnR w="28575" cap="flat" cmpd="sng" algn="ctr">
                      <a:solidFill>
                        <a:schemeClr val="bg1"/>
                      </a:solidFill>
                      <a:prstDash val="solid"/>
                      <a:round/>
                      <a:headEnd type="none" w="med" len="med"/>
                      <a:tailEnd type="none" w="med" len="med"/>
                    </a:lnR>
                  </a:tcPr>
                </a:tc>
              </a:tr>
              <a:tr h="762000">
                <a:tc>
                  <a:txBody>
                    <a:bodyPr/>
                    <a:lstStyle/>
                    <a:p>
                      <a:pPr algn="ctr"/>
                      <a:r>
                        <a:rPr lang="en-US" sz="1800" b="1" dirty="0" smtClean="0"/>
                        <a:t>Standard Switch</a:t>
                      </a:r>
                    </a:p>
                    <a:p>
                      <a:pPr algn="ctr"/>
                      <a:r>
                        <a:rPr lang="en-US" sz="1800" dirty="0" smtClean="0"/>
                        <a:t>814_01</a:t>
                      </a:r>
                      <a:endParaRPr lang="en-US" sz="1800" dirty="0"/>
                    </a:p>
                  </a:txBody>
                  <a:tcPr marL="92249" marR="92249" marT="91440" marB="91440" anchor="ctr">
                    <a:lnL w="28575" cap="flat" cmpd="sng" algn="ctr">
                      <a:solidFill>
                        <a:schemeClr val="bg1"/>
                      </a:solidFill>
                      <a:prstDash val="solid"/>
                      <a:round/>
                      <a:headEnd type="none" w="med" len="med"/>
                      <a:tailEnd type="none" w="med" len="med"/>
                    </a:lnL>
                  </a:tcPr>
                </a:tc>
                <a:tc>
                  <a:txBody>
                    <a:bodyPr/>
                    <a:lstStyle/>
                    <a:p>
                      <a:pPr algn="ctr"/>
                      <a:r>
                        <a:rPr lang="en-US" sz="1800" dirty="0" smtClean="0"/>
                        <a:t>Same Day</a:t>
                      </a:r>
                      <a:endParaRPr lang="en-US" sz="1800" dirty="0"/>
                    </a:p>
                  </a:txBody>
                  <a:tcPr marL="92249" marR="92249" marT="91440" marB="91440" anchor="ctr"/>
                </a:tc>
                <a:tc>
                  <a:txBody>
                    <a:bodyPr/>
                    <a:lstStyle/>
                    <a:p>
                      <a:pPr algn="ctr"/>
                      <a:r>
                        <a:rPr lang="en-US" sz="1800" dirty="0" smtClean="0"/>
                        <a:t>Same Day</a:t>
                      </a:r>
                      <a:endParaRPr lang="en-US" sz="1800" dirty="0"/>
                    </a:p>
                  </a:txBody>
                  <a:tcPr marL="92249" marR="92249" marT="91440" marB="9144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Within Next 4 Business Days</a:t>
                      </a:r>
                    </a:p>
                  </a:txBody>
                  <a:tcPr marL="92249" marR="92249" marT="91440" marB="91440" anchor="ctr">
                    <a:lnR w="28575" cap="flat" cmpd="sng" algn="ctr">
                      <a:solidFill>
                        <a:schemeClr val="bg1"/>
                      </a:solidFill>
                      <a:prstDash val="solid"/>
                      <a:round/>
                      <a:headEnd type="none" w="med" len="med"/>
                      <a:tailEnd type="none" w="med" len="med"/>
                    </a:lnR>
                  </a:tcPr>
                </a:tc>
              </a:tr>
              <a:tr h="838200">
                <a:tc>
                  <a:txBody>
                    <a:bodyPr/>
                    <a:lstStyle/>
                    <a:p>
                      <a:pPr algn="ctr"/>
                      <a:r>
                        <a:rPr lang="en-US" sz="1800" b="1" dirty="0" smtClean="0"/>
                        <a:t>Self Selected Switch</a:t>
                      </a:r>
                    </a:p>
                    <a:p>
                      <a:pPr algn="ctr"/>
                      <a:r>
                        <a:rPr lang="en-US" sz="1800" dirty="0" smtClean="0"/>
                        <a:t>814_01</a:t>
                      </a:r>
                      <a:endParaRPr lang="en-US" sz="1800" dirty="0"/>
                    </a:p>
                  </a:txBody>
                  <a:tcPr marL="92249" marR="92249" marT="91440" marB="91440" anchor="ctr">
                    <a:lnL w="28575" cap="flat" cmpd="sng" algn="ctr">
                      <a:solidFill>
                        <a:schemeClr val="bg1"/>
                      </a:solidFill>
                      <a:prstDash val="solid"/>
                      <a:round/>
                      <a:headEnd type="none" w="med" len="med"/>
                      <a:tailEnd type="none" w="med" len="med"/>
                    </a:lnL>
                  </a:tcPr>
                </a:tc>
                <a:tc>
                  <a:txBody>
                    <a:bodyPr/>
                    <a:lstStyle/>
                    <a:p>
                      <a:pPr algn="ctr"/>
                      <a:r>
                        <a:rPr lang="en-US" sz="1800" dirty="0" smtClean="0"/>
                        <a:t>Same Day</a:t>
                      </a:r>
                      <a:endParaRPr lang="en-US" sz="1800" dirty="0"/>
                    </a:p>
                  </a:txBody>
                  <a:tcPr marL="92249" marR="92249" marT="91440" marB="91440" anchor="ctr"/>
                </a:tc>
                <a:tc>
                  <a:txBody>
                    <a:bodyPr/>
                    <a:lstStyle/>
                    <a:p>
                      <a:pPr algn="ctr"/>
                      <a:r>
                        <a:rPr lang="en-US" sz="1800" dirty="0" smtClean="0"/>
                        <a:t>Same</a:t>
                      </a:r>
                      <a:r>
                        <a:rPr lang="en-US" sz="1800" baseline="0" dirty="0" smtClean="0"/>
                        <a:t> Day</a:t>
                      </a:r>
                      <a:endParaRPr lang="en-US" sz="1800" dirty="0"/>
                    </a:p>
                  </a:txBody>
                  <a:tcPr marL="92249" marR="92249" marT="91440" marB="91440" anchor="ctr"/>
                </a:tc>
                <a:tc>
                  <a:txBody>
                    <a:bodyPr/>
                    <a:lstStyle/>
                    <a:p>
                      <a:pPr algn="ctr"/>
                      <a:r>
                        <a:rPr lang="en-US" sz="1800" dirty="0" smtClean="0"/>
                        <a:t>At Least 2 Business Days</a:t>
                      </a:r>
                      <a:endParaRPr lang="en-US" sz="1800" dirty="0"/>
                    </a:p>
                  </a:txBody>
                  <a:tcPr marL="92249" marR="92249" marT="91440" marB="91440" anchor="ctr">
                    <a:lnR w="28575" cap="flat" cmpd="sng" algn="ctr">
                      <a:solidFill>
                        <a:schemeClr val="bg1"/>
                      </a:solidFill>
                      <a:prstDash val="solid"/>
                      <a:round/>
                      <a:headEnd type="none" w="med" len="med"/>
                      <a:tailEnd type="none" w="med" len="med"/>
                    </a:lnR>
                  </a:tcPr>
                </a:tc>
              </a:tr>
              <a:tr h="838200">
                <a:tc>
                  <a:txBody>
                    <a:bodyPr/>
                    <a:lstStyle/>
                    <a:p>
                      <a:pPr algn="ctr"/>
                      <a:r>
                        <a:rPr lang="en-US" sz="1800" b="1" dirty="0" smtClean="0"/>
                        <a:t>Move-Out</a:t>
                      </a:r>
                    </a:p>
                    <a:p>
                      <a:pPr algn="ctr"/>
                      <a:r>
                        <a:rPr lang="en-US" sz="1800" dirty="0" smtClean="0"/>
                        <a:t>814_24</a:t>
                      </a:r>
                      <a:endParaRPr lang="en-US" sz="1800" dirty="0"/>
                    </a:p>
                  </a:txBody>
                  <a:tcPr marL="92249" marR="92249" marT="91440" marB="91440" anchor="ctr">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tcPr>
                </a:tc>
                <a:tc>
                  <a:txBody>
                    <a:bodyPr/>
                    <a:lstStyle/>
                    <a:p>
                      <a:pPr algn="ctr"/>
                      <a:r>
                        <a:rPr lang="en-US" sz="1800" dirty="0" smtClean="0"/>
                        <a:t>Same Day</a:t>
                      </a:r>
                      <a:endParaRPr lang="en-US" sz="1800" dirty="0"/>
                    </a:p>
                  </a:txBody>
                  <a:tcPr marL="92249" marR="92249" marT="91440" marB="91440" anchor="ctr">
                    <a:lnB w="28575"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91440" marB="91440" anchor="ctr">
                    <a:lnB w="28575" cap="flat" cmpd="sng" algn="ctr">
                      <a:solidFill>
                        <a:schemeClr val="bg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2 Business Days</a:t>
                      </a:r>
                    </a:p>
                  </a:txBody>
                  <a:tcPr marL="92249" marR="92249" marT="91440" marB="91440" anchor="ctr">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r>
            </a:tbl>
          </a:graphicData>
        </a:graphic>
      </p:graphicFrame>
    </p:spTree>
    <p:custDataLst>
      <p:tags r:id="rId1"/>
    </p:custDataLst>
    <p:extLst>
      <p:ext uri="{BB962C8B-B14F-4D97-AF65-F5344CB8AC3E}">
        <p14:creationId xmlns:p14="http://schemas.microsoft.com/office/powerpoint/2010/main" val="4855647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onthly interval Arrow"/>
          <p:cNvSpPr/>
          <p:nvPr/>
        </p:nvSpPr>
        <p:spPr>
          <a:xfrm>
            <a:off x="1016889" y="2699657"/>
            <a:ext cx="301109" cy="2560730"/>
          </a:xfrm>
          <a:prstGeom prst="upArrow">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AMS </a:t>
            </a:r>
            <a:r>
              <a:rPr lang="en-US" dirty="0"/>
              <a:t>Data Flow</a:t>
            </a:r>
          </a:p>
        </p:txBody>
      </p:sp>
      <p:sp>
        <p:nvSpPr>
          <p:cNvPr id="28" name="Data from SMT"/>
          <p:cNvSpPr/>
          <p:nvPr/>
        </p:nvSpPr>
        <p:spPr>
          <a:xfrm rot="5400000">
            <a:off x="5898549" y="3135216"/>
            <a:ext cx="1108705" cy="1505485"/>
          </a:xfrm>
          <a:custGeom>
            <a:avLst/>
            <a:gdLst>
              <a:gd name="connsiteX0" fmla="*/ 0 w 1108705"/>
              <a:gd name="connsiteY0" fmla="*/ 116176 h 1505485"/>
              <a:gd name="connsiteX1" fmla="*/ 182881 w 1108705"/>
              <a:gd name="connsiteY1" fmla="*/ 0 h 1505485"/>
              <a:gd name="connsiteX2" fmla="*/ 365761 w 1108705"/>
              <a:gd name="connsiteY2" fmla="*/ 116176 h 1505485"/>
              <a:gd name="connsiteX3" fmla="*/ 261817 w 1108705"/>
              <a:gd name="connsiteY3" fmla="*/ 116176 h 1505485"/>
              <a:gd name="connsiteX4" fmla="*/ 261817 w 1108705"/>
              <a:gd name="connsiteY4" fmla="*/ 390708 h 1505485"/>
              <a:gd name="connsiteX5" fmla="*/ 299547 w 1108705"/>
              <a:gd name="connsiteY5" fmla="*/ 359578 h 1505485"/>
              <a:gd name="connsiteX6" fmla="*/ 551185 w 1108705"/>
              <a:gd name="connsiteY6" fmla="*/ 282713 h 1505485"/>
              <a:gd name="connsiteX7" fmla="*/ 989940 w 1108705"/>
              <a:gd name="connsiteY7" fmla="*/ 282713 h 1505485"/>
              <a:gd name="connsiteX8" fmla="*/ 989940 w 1108705"/>
              <a:gd name="connsiteY8" fmla="*/ 213013 h 1505485"/>
              <a:gd name="connsiteX9" fmla="*/ 1108705 w 1108705"/>
              <a:gd name="connsiteY9" fmla="*/ 363628 h 1505485"/>
              <a:gd name="connsiteX10" fmla="*/ 989940 w 1108705"/>
              <a:gd name="connsiteY10" fmla="*/ 514242 h 1505485"/>
              <a:gd name="connsiteX11" fmla="*/ 989940 w 1108705"/>
              <a:gd name="connsiteY11" fmla="*/ 444542 h 1505485"/>
              <a:gd name="connsiteX12" fmla="*/ 551185 w 1108705"/>
              <a:gd name="connsiteY12" fmla="*/ 444542 h 1505485"/>
              <a:gd name="connsiteX13" fmla="*/ 262944 w 1108705"/>
              <a:gd name="connsiteY13" fmla="*/ 732783 h 1505485"/>
              <a:gd name="connsiteX14" fmla="*/ 262944 w 1108705"/>
              <a:gd name="connsiteY14" fmla="*/ 1505485 h 1505485"/>
              <a:gd name="connsiteX15" fmla="*/ 101115 w 1108705"/>
              <a:gd name="connsiteY15" fmla="*/ 1505485 h 1505485"/>
              <a:gd name="connsiteX16" fmla="*/ 101115 w 1108705"/>
              <a:gd name="connsiteY16" fmla="*/ 732783 h 1505485"/>
              <a:gd name="connsiteX17" fmla="*/ 103945 w 1108705"/>
              <a:gd name="connsiteY17" fmla="*/ 704715 h 1505485"/>
              <a:gd name="connsiteX18" fmla="*/ 103945 w 1108705"/>
              <a:gd name="connsiteY18" fmla="*/ 116176 h 150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8705" h="1505485">
                <a:moveTo>
                  <a:pt x="0" y="116176"/>
                </a:moveTo>
                <a:lnTo>
                  <a:pt x="182881" y="0"/>
                </a:lnTo>
                <a:lnTo>
                  <a:pt x="365761" y="116176"/>
                </a:lnTo>
                <a:lnTo>
                  <a:pt x="261817" y="116176"/>
                </a:lnTo>
                <a:lnTo>
                  <a:pt x="261817" y="390708"/>
                </a:lnTo>
                <a:lnTo>
                  <a:pt x="299547" y="359578"/>
                </a:lnTo>
                <a:cubicBezTo>
                  <a:pt x="371378" y="311050"/>
                  <a:pt x="457973" y="282713"/>
                  <a:pt x="551185" y="282713"/>
                </a:cubicBezTo>
                <a:lnTo>
                  <a:pt x="989940" y="282713"/>
                </a:lnTo>
                <a:lnTo>
                  <a:pt x="989940" y="213013"/>
                </a:lnTo>
                <a:lnTo>
                  <a:pt x="1108705" y="363628"/>
                </a:lnTo>
                <a:lnTo>
                  <a:pt x="989940" y="514242"/>
                </a:lnTo>
                <a:lnTo>
                  <a:pt x="989940" y="444542"/>
                </a:lnTo>
                <a:lnTo>
                  <a:pt x="551185" y="444542"/>
                </a:lnTo>
                <a:cubicBezTo>
                  <a:pt x="391994" y="444542"/>
                  <a:pt x="262944" y="573592"/>
                  <a:pt x="262944" y="732783"/>
                </a:cubicBezTo>
                <a:lnTo>
                  <a:pt x="262944" y="1505485"/>
                </a:lnTo>
                <a:lnTo>
                  <a:pt x="101115" y="1505485"/>
                </a:lnTo>
                <a:lnTo>
                  <a:pt x="101115" y="732783"/>
                </a:lnTo>
                <a:lnTo>
                  <a:pt x="103945" y="704715"/>
                </a:lnTo>
                <a:lnTo>
                  <a:pt x="103945" y="116176"/>
                </a:lnTo>
                <a:close/>
              </a:path>
            </a:pathLst>
          </a:cu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pic>
        <p:nvPicPr>
          <p:cNvPr id="12" name="House"/>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375270" y="4425204"/>
            <a:ext cx="1357030" cy="10439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Meter Read Text"/>
          <p:cNvSpPr/>
          <p:nvPr/>
        </p:nvSpPr>
        <p:spPr>
          <a:xfrm>
            <a:off x="3057776" y="4947174"/>
            <a:ext cx="2243528" cy="646331"/>
          </a:xfrm>
          <a:prstGeom prst="rect">
            <a:avLst/>
          </a:prstGeom>
        </p:spPr>
        <p:txBody>
          <a:bodyPr wrap="square">
            <a:spAutoFit/>
          </a:bodyPr>
          <a:lstStyle/>
          <a:p>
            <a:pPr algn="ctr" fontAlgn="auto">
              <a:spcBef>
                <a:spcPts val="0"/>
              </a:spcBef>
              <a:spcAft>
                <a:spcPts val="0"/>
              </a:spcAft>
              <a:defRPr/>
            </a:pPr>
            <a:r>
              <a:rPr lang="en-US" i="1" dirty="0" smtClean="0">
                <a:solidFill>
                  <a:schemeClr val="bg1"/>
                </a:solidFill>
              </a:rPr>
              <a:t>TDSP reads meters &amp; performs VEE</a:t>
            </a:r>
            <a:endParaRPr lang="en-US" i="1" dirty="0">
              <a:solidFill>
                <a:schemeClr val="bg1"/>
              </a:solidFill>
            </a:endParaRPr>
          </a:p>
        </p:txBody>
      </p:sp>
      <p:sp>
        <p:nvSpPr>
          <p:cNvPr id="18" name="Meter Read"/>
          <p:cNvSpPr/>
          <p:nvPr/>
        </p:nvSpPr>
        <p:spPr>
          <a:xfrm rot="16200000">
            <a:off x="3969926" y="4274782"/>
            <a:ext cx="301109" cy="2860432"/>
          </a:xfrm>
          <a:prstGeom prst="upArrow">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AML Arrow"/>
          <p:cNvSpPr/>
          <p:nvPr/>
        </p:nvSpPr>
        <p:spPr>
          <a:xfrm rot="5400000">
            <a:off x="3574952" y="418866"/>
            <a:ext cx="361017" cy="2744967"/>
          </a:xfrm>
          <a:prstGeom prst="upArrow">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C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8299" y="2352248"/>
            <a:ext cx="1623434" cy="1737360"/>
          </a:xfrm>
          <a:prstGeom prst="rect">
            <a:avLst/>
          </a:prstGeom>
          <a:effectLst>
            <a:outerShdw blurRad="50800" dist="38100" dir="2700000" algn="tl" rotWithShape="0">
              <a:prstClr val="black">
                <a:alpha val="40000"/>
              </a:prstClr>
            </a:outerShdw>
          </a:effectLst>
        </p:spPr>
      </p:pic>
      <p:sp>
        <p:nvSpPr>
          <p:cNvPr id="26" name="Daily Meter Data"/>
          <p:cNvSpPr/>
          <p:nvPr/>
        </p:nvSpPr>
        <p:spPr>
          <a:xfrm>
            <a:off x="1407389" y="2714531"/>
            <a:ext cx="1978136" cy="2169724"/>
          </a:xfrm>
          <a:custGeom>
            <a:avLst/>
            <a:gdLst>
              <a:gd name="connsiteX0" fmla="*/ 156499 w 1978136"/>
              <a:gd name="connsiteY0" fmla="*/ 0 h 2153328"/>
              <a:gd name="connsiteX1" fmla="*/ 312997 w 1978136"/>
              <a:gd name="connsiteY1" fmla="*/ 156499 h 2153328"/>
              <a:gd name="connsiteX2" fmla="*/ 234748 w 1978136"/>
              <a:gd name="connsiteY2" fmla="*/ 156499 h 2153328"/>
              <a:gd name="connsiteX3" fmla="*/ 234748 w 1978136"/>
              <a:gd name="connsiteY3" fmla="*/ 1114387 h 2153328"/>
              <a:gd name="connsiteX4" fmla="*/ 329915 w 1978136"/>
              <a:gd name="connsiteY4" fmla="*/ 999045 h 2153328"/>
              <a:gd name="connsiteX5" fmla="*/ 935485 w 1978136"/>
              <a:gd name="connsiteY5" fmla="*/ 748209 h 2153328"/>
              <a:gd name="connsiteX6" fmla="*/ 1812489 w 1978136"/>
              <a:gd name="connsiteY6" fmla="*/ 748209 h 2153328"/>
              <a:gd name="connsiteX7" fmla="*/ 1812489 w 1978136"/>
              <a:gd name="connsiteY7" fmla="*/ 645253 h 2153328"/>
              <a:gd name="connsiteX8" fmla="*/ 1978136 w 1978136"/>
              <a:gd name="connsiteY8" fmla="*/ 819044 h 2153328"/>
              <a:gd name="connsiteX9" fmla="*/ 1812489 w 1978136"/>
              <a:gd name="connsiteY9" fmla="*/ 992834 h 2153328"/>
              <a:gd name="connsiteX10" fmla="*/ 1812489 w 1978136"/>
              <a:gd name="connsiteY10" fmla="*/ 889878 h 2153328"/>
              <a:gd name="connsiteX11" fmla="*/ 935485 w 1978136"/>
              <a:gd name="connsiteY11" fmla="*/ 889878 h 2153328"/>
              <a:gd name="connsiteX12" fmla="*/ 235269 w 1978136"/>
              <a:gd name="connsiteY12" fmla="*/ 1460571 h 2153328"/>
              <a:gd name="connsiteX13" fmla="*/ 234748 w 1978136"/>
              <a:gd name="connsiteY13" fmla="*/ 1465738 h 2153328"/>
              <a:gd name="connsiteX14" fmla="*/ 234748 w 1978136"/>
              <a:gd name="connsiteY14" fmla="*/ 2151419 h 2153328"/>
              <a:gd name="connsiteX15" fmla="*/ 220748 w 1978136"/>
              <a:gd name="connsiteY15" fmla="*/ 2151419 h 2153328"/>
              <a:gd name="connsiteX16" fmla="*/ 220748 w 1978136"/>
              <a:gd name="connsiteY16" fmla="*/ 2153328 h 2153328"/>
              <a:gd name="connsiteX17" fmla="*/ 79079 w 1978136"/>
              <a:gd name="connsiteY17" fmla="*/ 2153328 h 2153328"/>
              <a:gd name="connsiteX18" fmla="*/ 79079 w 1978136"/>
              <a:gd name="connsiteY18" fmla="*/ 2151419 h 2153328"/>
              <a:gd name="connsiteX19" fmla="*/ 78249 w 1978136"/>
              <a:gd name="connsiteY19" fmla="*/ 2151419 h 2153328"/>
              <a:gd name="connsiteX20" fmla="*/ 78249 w 1978136"/>
              <a:gd name="connsiteY20" fmla="*/ 156499 h 2153328"/>
              <a:gd name="connsiteX21" fmla="*/ 0 w 1978136"/>
              <a:gd name="connsiteY21" fmla="*/ 156499 h 21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8136" h="2153328">
                <a:moveTo>
                  <a:pt x="156499" y="0"/>
                </a:moveTo>
                <a:lnTo>
                  <a:pt x="312997" y="156499"/>
                </a:lnTo>
                <a:lnTo>
                  <a:pt x="234748" y="156499"/>
                </a:lnTo>
                <a:lnTo>
                  <a:pt x="234748" y="1114387"/>
                </a:lnTo>
                <a:lnTo>
                  <a:pt x="329915" y="999045"/>
                </a:lnTo>
                <a:cubicBezTo>
                  <a:pt x="484894" y="844066"/>
                  <a:pt x="698995" y="748209"/>
                  <a:pt x="935485" y="748209"/>
                </a:cubicBezTo>
                <a:lnTo>
                  <a:pt x="1812489" y="748209"/>
                </a:lnTo>
                <a:lnTo>
                  <a:pt x="1812489" y="645253"/>
                </a:lnTo>
                <a:lnTo>
                  <a:pt x="1978136" y="819044"/>
                </a:lnTo>
                <a:lnTo>
                  <a:pt x="1812489" y="992834"/>
                </a:lnTo>
                <a:lnTo>
                  <a:pt x="1812489" y="889878"/>
                </a:lnTo>
                <a:lnTo>
                  <a:pt x="935485" y="889878"/>
                </a:lnTo>
                <a:cubicBezTo>
                  <a:pt x="590089" y="889878"/>
                  <a:pt x="301916" y="1134877"/>
                  <a:pt x="235269" y="1460571"/>
                </a:cubicBezTo>
                <a:lnTo>
                  <a:pt x="234748" y="1465738"/>
                </a:lnTo>
                <a:lnTo>
                  <a:pt x="234748" y="2151419"/>
                </a:lnTo>
                <a:lnTo>
                  <a:pt x="220748" y="2151419"/>
                </a:lnTo>
                <a:lnTo>
                  <a:pt x="220748" y="2153328"/>
                </a:lnTo>
                <a:lnTo>
                  <a:pt x="79079" y="2153328"/>
                </a:lnTo>
                <a:lnTo>
                  <a:pt x="79079" y="2151419"/>
                </a:lnTo>
                <a:lnTo>
                  <a:pt x="78249" y="2151419"/>
                </a:lnTo>
                <a:lnTo>
                  <a:pt x="78249" y="156499"/>
                </a:lnTo>
                <a:lnTo>
                  <a:pt x="0" y="156499"/>
                </a:lnTo>
                <a:close/>
              </a:path>
            </a:pathLst>
          </a:cu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nvGrpSpPr>
          <p:cNvPr id="4" name="House Group"/>
          <p:cNvGrpSpPr/>
          <p:nvPr/>
        </p:nvGrpSpPr>
        <p:grpSpPr>
          <a:xfrm>
            <a:off x="5396964" y="5054804"/>
            <a:ext cx="1127916" cy="1011155"/>
            <a:chOff x="5015723" y="5028188"/>
            <a:chExt cx="1127916" cy="1011155"/>
          </a:xfrm>
        </p:grpSpPr>
        <p:sp>
          <p:nvSpPr>
            <p:cNvPr id="75" name="Isosceles Triangle 74"/>
            <p:cNvSpPr/>
            <p:nvPr/>
          </p:nvSpPr>
          <p:spPr>
            <a:xfrm rot="3133774">
              <a:off x="5511564" y="5006450"/>
              <a:ext cx="610338" cy="653813"/>
            </a:xfrm>
            <a:prstGeom prst="triangle">
              <a:avLst/>
            </a:prstGeom>
            <a:solidFill>
              <a:schemeClr val="tx2">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015723" y="5269038"/>
              <a:ext cx="776355" cy="7703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 name="QS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08839" y="945414"/>
            <a:ext cx="1623434" cy="1737360"/>
          </a:xfrm>
          <a:prstGeom prst="rect">
            <a:avLst/>
          </a:prstGeom>
          <a:effectLst>
            <a:outerShdw blurRad="50800" dist="38100" dir="2700000" algn="tl" rotWithShape="0">
              <a:prstClr val="black">
                <a:alpha val="40000"/>
              </a:prstClr>
            </a:outerShdw>
          </a:effectLst>
        </p:spPr>
      </p:pic>
      <p:sp>
        <p:nvSpPr>
          <p:cNvPr id="3" name="Adj Meter Load"/>
          <p:cNvSpPr txBox="1"/>
          <p:nvPr/>
        </p:nvSpPr>
        <p:spPr>
          <a:xfrm>
            <a:off x="2794329" y="1043773"/>
            <a:ext cx="1922262" cy="646331"/>
          </a:xfrm>
          <a:prstGeom prst="rect">
            <a:avLst/>
          </a:prstGeom>
          <a:noFill/>
        </p:spPr>
        <p:txBody>
          <a:bodyPr wrap="square" rtlCol="0">
            <a:spAutoFit/>
          </a:bodyPr>
          <a:lstStyle/>
          <a:p>
            <a:pPr algn="ctr"/>
            <a:r>
              <a:rPr lang="en-US" dirty="0" smtClean="0">
                <a:solidFill>
                  <a:schemeClr val="bg1"/>
                </a:solidFill>
              </a:rPr>
              <a:t>Adjusted Metered Load</a:t>
            </a:r>
            <a:endParaRPr lang="en-US" dirty="0">
              <a:solidFill>
                <a:schemeClr val="bg1"/>
              </a:solidFill>
            </a:endParaRPr>
          </a:p>
        </p:txBody>
      </p:sp>
      <p:sp>
        <p:nvSpPr>
          <p:cNvPr id="29" name="Daily Interval 2"/>
          <p:cNvSpPr txBox="1"/>
          <p:nvPr/>
        </p:nvSpPr>
        <p:spPr>
          <a:xfrm>
            <a:off x="1741505" y="3958537"/>
            <a:ext cx="1424595" cy="584775"/>
          </a:xfrm>
          <a:prstGeom prst="rect">
            <a:avLst/>
          </a:prstGeom>
          <a:noFill/>
        </p:spPr>
        <p:txBody>
          <a:bodyPr wrap="square" rtlCol="0">
            <a:spAutoFit/>
          </a:bodyPr>
          <a:lstStyle/>
          <a:p>
            <a:pPr algn="ctr"/>
            <a:r>
              <a:rPr lang="en-US" sz="1600" i="1" dirty="0" smtClean="0">
                <a:solidFill>
                  <a:schemeClr val="bg1"/>
                </a:solidFill>
              </a:rPr>
              <a:t>Daily Interval </a:t>
            </a:r>
          </a:p>
          <a:p>
            <a:pPr algn="ctr"/>
            <a:r>
              <a:rPr lang="en-US" sz="1600" i="1" dirty="0" smtClean="0">
                <a:solidFill>
                  <a:schemeClr val="bg1"/>
                </a:solidFill>
              </a:rPr>
              <a:t>Data</a:t>
            </a:r>
            <a:endParaRPr lang="en-US" sz="1600" i="1" dirty="0">
              <a:solidFill>
                <a:schemeClr val="bg1"/>
              </a:solidFill>
            </a:endParaRPr>
          </a:p>
        </p:txBody>
      </p:sp>
      <p:sp>
        <p:nvSpPr>
          <p:cNvPr id="31" name="Daily Interval"/>
          <p:cNvSpPr txBox="1"/>
          <p:nvPr/>
        </p:nvSpPr>
        <p:spPr>
          <a:xfrm>
            <a:off x="5176427" y="3958538"/>
            <a:ext cx="1638879" cy="584775"/>
          </a:xfrm>
          <a:prstGeom prst="rect">
            <a:avLst/>
          </a:prstGeom>
          <a:noFill/>
        </p:spPr>
        <p:txBody>
          <a:bodyPr wrap="square" rtlCol="0">
            <a:spAutoFit/>
          </a:bodyPr>
          <a:lstStyle/>
          <a:p>
            <a:pPr algn="ctr"/>
            <a:r>
              <a:rPr lang="en-US" sz="1600" i="1" dirty="0" smtClean="0">
                <a:solidFill>
                  <a:schemeClr val="bg1"/>
                </a:solidFill>
              </a:rPr>
              <a:t>Daily Interval Data</a:t>
            </a:r>
            <a:endParaRPr lang="en-US" sz="1600" i="1" dirty="0">
              <a:solidFill>
                <a:schemeClr val="bg1"/>
              </a:solidFill>
            </a:endParaRPr>
          </a:p>
        </p:txBody>
      </p:sp>
      <p:sp>
        <p:nvSpPr>
          <p:cNvPr id="32" name="Extract Arrow"/>
          <p:cNvSpPr/>
          <p:nvPr/>
        </p:nvSpPr>
        <p:spPr>
          <a:xfrm flipV="1">
            <a:off x="1790756" y="2479463"/>
            <a:ext cx="5414888" cy="587763"/>
          </a:xfrm>
          <a:prstGeom prst="bentArrow">
            <a:avLst>
              <a:gd name="adj1" fmla="val 26681"/>
              <a:gd name="adj2" fmla="val 31003"/>
              <a:gd name="adj3" fmla="val 24752"/>
              <a:gd name="adj4" fmla="val 45774"/>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Extract"/>
          <p:cNvSpPr txBox="1"/>
          <p:nvPr/>
        </p:nvSpPr>
        <p:spPr>
          <a:xfrm>
            <a:off x="2532390" y="2413792"/>
            <a:ext cx="2676450" cy="369332"/>
          </a:xfrm>
          <a:prstGeom prst="rect">
            <a:avLst/>
          </a:prstGeom>
          <a:noFill/>
        </p:spPr>
        <p:txBody>
          <a:bodyPr wrap="square" rtlCol="0">
            <a:spAutoFit/>
          </a:bodyPr>
          <a:lstStyle/>
          <a:p>
            <a:pPr algn="ctr"/>
            <a:r>
              <a:rPr lang="en-US" i="1" dirty="0" smtClean="0">
                <a:solidFill>
                  <a:schemeClr val="bg1"/>
                </a:solidFill>
              </a:rPr>
              <a:t>Data Extract</a:t>
            </a:r>
            <a:endParaRPr lang="en-US" i="1" dirty="0">
              <a:solidFill>
                <a:schemeClr val="bg1"/>
              </a:solidFill>
            </a:endParaRPr>
          </a:p>
        </p:txBody>
      </p:sp>
      <p:pic>
        <p:nvPicPr>
          <p:cNvPr id="25" name="ERCOT"/>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954" y="945414"/>
            <a:ext cx="1623435" cy="1737360"/>
          </a:xfrm>
          <a:prstGeom prst="rect">
            <a:avLst/>
          </a:prstGeom>
          <a:effectLst>
            <a:outerShdw blurRad="50800" dist="38100" dir="2700000" algn="tl" rotWithShape="0">
              <a:prstClr val="black">
                <a:alpha val="40000"/>
              </a:prstClr>
            </a:outerShdw>
          </a:effectLst>
        </p:spPr>
      </p:pic>
      <p:pic>
        <p:nvPicPr>
          <p:cNvPr id="5" name="SM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7519" y="3135324"/>
            <a:ext cx="2387676" cy="778591"/>
          </a:xfrm>
          <a:prstGeom prst="rect">
            <a:avLst/>
          </a:prstGeom>
          <a:ln w="6350">
            <a:solidFill>
              <a:schemeClr val="bg1"/>
            </a:solidFill>
          </a:ln>
          <a:effectLst>
            <a:outerShdw blurRad="50800" dist="38100" dir="2700000" algn="tl" rotWithShape="0">
              <a:prstClr val="black">
                <a:alpha val="40000"/>
              </a:prstClr>
            </a:outerShdw>
          </a:effectLst>
        </p:spPr>
      </p:pic>
      <p:pic>
        <p:nvPicPr>
          <p:cNvPr id="35" name="TDSP"/>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170" y="4776863"/>
            <a:ext cx="1623434" cy="1737360"/>
          </a:xfrm>
          <a:prstGeom prst="rect">
            <a:avLst/>
          </a:prstGeom>
          <a:effectLst>
            <a:outerShdw blurRad="50800" dist="38100" dir="2700000" algn="tl" rotWithShape="0">
              <a:prstClr val="black">
                <a:alpha val="40000"/>
              </a:prstClr>
            </a:outerShdw>
          </a:effectLst>
        </p:spPr>
      </p:pic>
      <p:sp>
        <p:nvSpPr>
          <p:cNvPr id="6" name="Day 1"/>
          <p:cNvSpPr txBox="1"/>
          <p:nvPr/>
        </p:nvSpPr>
        <p:spPr>
          <a:xfrm>
            <a:off x="2399471" y="3198768"/>
            <a:ext cx="585417" cy="276999"/>
          </a:xfrm>
          <a:prstGeom prst="rect">
            <a:avLst/>
          </a:prstGeom>
          <a:noFill/>
        </p:spPr>
        <p:txBody>
          <a:bodyPr wrap="none" rtlCol="0">
            <a:spAutoFit/>
          </a:bodyPr>
          <a:lstStyle/>
          <a:p>
            <a:r>
              <a:rPr lang="en-US" sz="1200" dirty="0" smtClean="0">
                <a:solidFill>
                  <a:schemeClr val="bg1"/>
                </a:solidFill>
              </a:rPr>
              <a:t>Day 1</a:t>
            </a:r>
            <a:endParaRPr lang="en-US" sz="1200" dirty="0">
              <a:solidFill>
                <a:schemeClr val="bg1"/>
              </a:solidFill>
            </a:endParaRPr>
          </a:p>
        </p:txBody>
      </p:sp>
      <p:sp>
        <p:nvSpPr>
          <p:cNvPr id="27" name="Day 2"/>
          <p:cNvSpPr txBox="1"/>
          <p:nvPr/>
        </p:nvSpPr>
        <p:spPr>
          <a:xfrm>
            <a:off x="6173319" y="3181990"/>
            <a:ext cx="585417" cy="276999"/>
          </a:xfrm>
          <a:prstGeom prst="rect">
            <a:avLst/>
          </a:prstGeom>
          <a:noFill/>
        </p:spPr>
        <p:txBody>
          <a:bodyPr wrap="none" rtlCol="0">
            <a:spAutoFit/>
          </a:bodyPr>
          <a:lstStyle/>
          <a:p>
            <a:r>
              <a:rPr lang="en-US" sz="1200" dirty="0" smtClean="0">
                <a:solidFill>
                  <a:schemeClr val="bg1"/>
                </a:solidFill>
              </a:rPr>
              <a:t>Day 2</a:t>
            </a:r>
            <a:endParaRPr lang="en-US" sz="1200" dirty="0">
              <a:solidFill>
                <a:schemeClr val="bg1"/>
              </a:solidFill>
            </a:endParaRPr>
          </a:p>
        </p:txBody>
      </p:sp>
      <p:sp>
        <p:nvSpPr>
          <p:cNvPr id="34" name="Monthly"/>
          <p:cNvSpPr txBox="1"/>
          <p:nvPr/>
        </p:nvSpPr>
        <p:spPr>
          <a:xfrm>
            <a:off x="-224067" y="3357140"/>
            <a:ext cx="1706544" cy="830997"/>
          </a:xfrm>
          <a:prstGeom prst="rect">
            <a:avLst/>
          </a:prstGeom>
          <a:noFill/>
        </p:spPr>
        <p:txBody>
          <a:bodyPr wrap="square" rtlCol="0">
            <a:spAutoFit/>
          </a:bodyPr>
          <a:lstStyle/>
          <a:p>
            <a:pPr algn="ctr"/>
            <a:r>
              <a:rPr lang="en-US" sz="1600" i="1" dirty="0" smtClean="0">
                <a:solidFill>
                  <a:schemeClr val="bg1"/>
                </a:solidFill>
              </a:rPr>
              <a:t>Monthly </a:t>
            </a:r>
          </a:p>
          <a:p>
            <a:pPr algn="ctr"/>
            <a:r>
              <a:rPr lang="en-US" sz="1600" i="1" dirty="0" smtClean="0">
                <a:solidFill>
                  <a:schemeClr val="bg1"/>
                </a:solidFill>
              </a:rPr>
              <a:t>Interval </a:t>
            </a:r>
          </a:p>
          <a:p>
            <a:pPr algn="ctr"/>
            <a:r>
              <a:rPr lang="en-US" sz="1600" i="1" dirty="0" smtClean="0">
                <a:solidFill>
                  <a:schemeClr val="bg1"/>
                </a:solidFill>
              </a:rPr>
              <a:t>Data</a:t>
            </a:r>
            <a:endParaRPr lang="en-US" sz="1600" i="1" dirty="0">
              <a:solidFill>
                <a:schemeClr val="bg1"/>
              </a:solidFill>
            </a:endParaRPr>
          </a:p>
        </p:txBody>
      </p:sp>
    </p:spTree>
    <p:custDataLst>
      <p:tags r:id="rId1"/>
    </p:custDataLst>
    <p:extLst>
      <p:ext uri="{BB962C8B-B14F-4D97-AF65-F5344CB8AC3E}">
        <p14:creationId xmlns:p14="http://schemas.microsoft.com/office/powerpoint/2010/main" val="170364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500"/>
                                        <p:tgtEl>
                                          <p:spTgt spid="30"/>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500"/>
                                        <p:tgtEl>
                                          <p:spTgt spid="32"/>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500"/>
                                        <p:tgtEl>
                                          <p:spTgt spid="3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par>
                          <p:cTn id="83" fill="hold">
                            <p:stCondLst>
                              <p:cond delay="500"/>
                            </p:stCondLst>
                            <p:childTnLst>
                              <p:par>
                                <p:cTn id="84" presetID="10" presetClass="entr" presetSubtype="0" fill="hold"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8" grpId="0" animBg="1"/>
      <p:bldP spid="15" grpId="0"/>
      <p:bldP spid="18" grpId="0" animBg="1"/>
      <p:bldP spid="23" grpId="0" animBg="1"/>
      <p:bldP spid="26" grpId="0" animBg="1"/>
      <p:bldP spid="3" grpId="0"/>
      <p:bldP spid="29" grpId="0"/>
      <p:bldP spid="31" grpId="0"/>
      <p:bldP spid="32" grpId="0" animBg="1"/>
      <p:bldP spid="33" grpId="0"/>
      <p:bldP spid="6" grpId="0"/>
      <p:bldP spid="27" grpId="0"/>
      <p:bldP spid="3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ily Interval 2"/>
          <p:cNvSpPr txBox="1"/>
          <p:nvPr/>
        </p:nvSpPr>
        <p:spPr>
          <a:xfrm>
            <a:off x="1741505" y="3958537"/>
            <a:ext cx="1424595" cy="584775"/>
          </a:xfrm>
          <a:prstGeom prst="rect">
            <a:avLst/>
          </a:prstGeom>
          <a:noFill/>
        </p:spPr>
        <p:txBody>
          <a:bodyPr wrap="square" rtlCol="0">
            <a:spAutoFit/>
          </a:bodyPr>
          <a:lstStyle/>
          <a:p>
            <a:pPr algn="ctr"/>
            <a:r>
              <a:rPr lang="en-US" sz="1600" i="1" dirty="0" smtClean="0">
                <a:solidFill>
                  <a:schemeClr val="bg1"/>
                </a:solidFill>
              </a:rPr>
              <a:t>Daily Interval </a:t>
            </a:r>
          </a:p>
          <a:p>
            <a:pPr algn="ctr"/>
            <a:r>
              <a:rPr lang="en-US" sz="1600" i="1" dirty="0" smtClean="0">
                <a:solidFill>
                  <a:schemeClr val="bg1"/>
                </a:solidFill>
              </a:rPr>
              <a:t>Data</a:t>
            </a:r>
            <a:endParaRPr lang="en-US" sz="1600" i="1" dirty="0">
              <a:solidFill>
                <a:schemeClr val="bg1"/>
              </a:solidFill>
            </a:endParaRPr>
          </a:p>
        </p:txBody>
      </p:sp>
      <p:sp>
        <p:nvSpPr>
          <p:cNvPr id="2" name="Title 1"/>
          <p:cNvSpPr>
            <a:spLocks noGrp="1"/>
          </p:cNvSpPr>
          <p:nvPr>
            <p:ph type="title"/>
          </p:nvPr>
        </p:nvSpPr>
        <p:spPr/>
        <p:txBody>
          <a:bodyPr/>
          <a:lstStyle/>
          <a:p>
            <a:r>
              <a:rPr lang="en-US" dirty="0" smtClean="0"/>
              <a:t>Smart Meter </a:t>
            </a:r>
            <a:r>
              <a:rPr lang="en-US" dirty="0"/>
              <a:t>T</a:t>
            </a:r>
            <a:r>
              <a:rPr lang="en-US" dirty="0" smtClean="0"/>
              <a:t>exas</a:t>
            </a:r>
            <a:endParaRPr lang="en-US" dirty="0"/>
          </a:p>
        </p:txBody>
      </p:sp>
      <p:sp>
        <p:nvSpPr>
          <p:cNvPr id="6" name="Monthly interval Arrow"/>
          <p:cNvSpPr/>
          <p:nvPr/>
        </p:nvSpPr>
        <p:spPr>
          <a:xfrm>
            <a:off x="1016889" y="2699657"/>
            <a:ext cx="301109" cy="2560730"/>
          </a:xfrm>
          <a:prstGeom prst="upArrow">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a from SMT"/>
          <p:cNvSpPr/>
          <p:nvPr/>
        </p:nvSpPr>
        <p:spPr>
          <a:xfrm rot="5400000">
            <a:off x="5898549" y="3135216"/>
            <a:ext cx="1108705" cy="1505485"/>
          </a:xfrm>
          <a:custGeom>
            <a:avLst/>
            <a:gdLst>
              <a:gd name="connsiteX0" fmla="*/ 0 w 1108705"/>
              <a:gd name="connsiteY0" fmla="*/ 116176 h 1505485"/>
              <a:gd name="connsiteX1" fmla="*/ 182881 w 1108705"/>
              <a:gd name="connsiteY1" fmla="*/ 0 h 1505485"/>
              <a:gd name="connsiteX2" fmla="*/ 365761 w 1108705"/>
              <a:gd name="connsiteY2" fmla="*/ 116176 h 1505485"/>
              <a:gd name="connsiteX3" fmla="*/ 261817 w 1108705"/>
              <a:gd name="connsiteY3" fmla="*/ 116176 h 1505485"/>
              <a:gd name="connsiteX4" fmla="*/ 261817 w 1108705"/>
              <a:gd name="connsiteY4" fmla="*/ 390708 h 1505485"/>
              <a:gd name="connsiteX5" fmla="*/ 299547 w 1108705"/>
              <a:gd name="connsiteY5" fmla="*/ 359578 h 1505485"/>
              <a:gd name="connsiteX6" fmla="*/ 551185 w 1108705"/>
              <a:gd name="connsiteY6" fmla="*/ 282713 h 1505485"/>
              <a:gd name="connsiteX7" fmla="*/ 989940 w 1108705"/>
              <a:gd name="connsiteY7" fmla="*/ 282713 h 1505485"/>
              <a:gd name="connsiteX8" fmla="*/ 989940 w 1108705"/>
              <a:gd name="connsiteY8" fmla="*/ 213013 h 1505485"/>
              <a:gd name="connsiteX9" fmla="*/ 1108705 w 1108705"/>
              <a:gd name="connsiteY9" fmla="*/ 363628 h 1505485"/>
              <a:gd name="connsiteX10" fmla="*/ 989940 w 1108705"/>
              <a:gd name="connsiteY10" fmla="*/ 514242 h 1505485"/>
              <a:gd name="connsiteX11" fmla="*/ 989940 w 1108705"/>
              <a:gd name="connsiteY11" fmla="*/ 444542 h 1505485"/>
              <a:gd name="connsiteX12" fmla="*/ 551185 w 1108705"/>
              <a:gd name="connsiteY12" fmla="*/ 444542 h 1505485"/>
              <a:gd name="connsiteX13" fmla="*/ 262944 w 1108705"/>
              <a:gd name="connsiteY13" fmla="*/ 732783 h 1505485"/>
              <a:gd name="connsiteX14" fmla="*/ 262944 w 1108705"/>
              <a:gd name="connsiteY14" fmla="*/ 1505485 h 1505485"/>
              <a:gd name="connsiteX15" fmla="*/ 101115 w 1108705"/>
              <a:gd name="connsiteY15" fmla="*/ 1505485 h 1505485"/>
              <a:gd name="connsiteX16" fmla="*/ 101115 w 1108705"/>
              <a:gd name="connsiteY16" fmla="*/ 732783 h 1505485"/>
              <a:gd name="connsiteX17" fmla="*/ 103945 w 1108705"/>
              <a:gd name="connsiteY17" fmla="*/ 704715 h 1505485"/>
              <a:gd name="connsiteX18" fmla="*/ 103945 w 1108705"/>
              <a:gd name="connsiteY18" fmla="*/ 116176 h 150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08705" h="1505485">
                <a:moveTo>
                  <a:pt x="0" y="116176"/>
                </a:moveTo>
                <a:lnTo>
                  <a:pt x="182881" y="0"/>
                </a:lnTo>
                <a:lnTo>
                  <a:pt x="365761" y="116176"/>
                </a:lnTo>
                <a:lnTo>
                  <a:pt x="261817" y="116176"/>
                </a:lnTo>
                <a:lnTo>
                  <a:pt x="261817" y="390708"/>
                </a:lnTo>
                <a:lnTo>
                  <a:pt x="299547" y="359578"/>
                </a:lnTo>
                <a:cubicBezTo>
                  <a:pt x="371378" y="311050"/>
                  <a:pt x="457973" y="282713"/>
                  <a:pt x="551185" y="282713"/>
                </a:cubicBezTo>
                <a:lnTo>
                  <a:pt x="989940" y="282713"/>
                </a:lnTo>
                <a:lnTo>
                  <a:pt x="989940" y="213013"/>
                </a:lnTo>
                <a:lnTo>
                  <a:pt x="1108705" y="363628"/>
                </a:lnTo>
                <a:lnTo>
                  <a:pt x="989940" y="514242"/>
                </a:lnTo>
                <a:lnTo>
                  <a:pt x="989940" y="444542"/>
                </a:lnTo>
                <a:lnTo>
                  <a:pt x="551185" y="444542"/>
                </a:lnTo>
                <a:cubicBezTo>
                  <a:pt x="391994" y="444542"/>
                  <a:pt x="262944" y="573592"/>
                  <a:pt x="262944" y="732783"/>
                </a:cubicBezTo>
                <a:lnTo>
                  <a:pt x="262944" y="1505485"/>
                </a:lnTo>
                <a:lnTo>
                  <a:pt x="101115" y="1505485"/>
                </a:lnTo>
                <a:lnTo>
                  <a:pt x="101115" y="732783"/>
                </a:lnTo>
                <a:lnTo>
                  <a:pt x="103945" y="704715"/>
                </a:lnTo>
                <a:lnTo>
                  <a:pt x="103945" y="116176"/>
                </a:lnTo>
                <a:close/>
              </a:path>
            </a:pathLst>
          </a:cu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pic>
        <p:nvPicPr>
          <p:cNvPr id="8" name="House"/>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375270" y="4425204"/>
            <a:ext cx="1357030" cy="10439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Meter Read Text"/>
          <p:cNvSpPr/>
          <p:nvPr/>
        </p:nvSpPr>
        <p:spPr>
          <a:xfrm>
            <a:off x="3057776" y="4947174"/>
            <a:ext cx="2243528" cy="646331"/>
          </a:xfrm>
          <a:prstGeom prst="rect">
            <a:avLst/>
          </a:prstGeom>
        </p:spPr>
        <p:txBody>
          <a:bodyPr wrap="square">
            <a:spAutoFit/>
          </a:bodyPr>
          <a:lstStyle/>
          <a:p>
            <a:pPr algn="ctr" fontAlgn="auto">
              <a:spcBef>
                <a:spcPts val="0"/>
              </a:spcBef>
              <a:spcAft>
                <a:spcPts val="0"/>
              </a:spcAft>
              <a:defRPr/>
            </a:pPr>
            <a:r>
              <a:rPr lang="en-US" i="1" dirty="0" smtClean="0">
                <a:solidFill>
                  <a:schemeClr val="bg1"/>
                </a:solidFill>
              </a:rPr>
              <a:t>TDSP reads meters &amp; performs VEE</a:t>
            </a:r>
            <a:endParaRPr lang="en-US" i="1" dirty="0">
              <a:solidFill>
                <a:schemeClr val="bg1"/>
              </a:solidFill>
            </a:endParaRPr>
          </a:p>
        </p:txBody>
      </p:sp>
      <p:sp>
        <p:nvSpPr>
          <p:cNvPr id="10" name="Meter Read"/>
          <p:cNvSpPr/>
          <p:nvPr/>
        </p:nvSpPr>
        <p:spPr>
          <a:xfrm rot="16200000">
            <a:off x="3969926" y="4274782"/>
            <a:ext cx="301109" cy="2860432"/>
          </a:xfrm>
          <a:prstGeom prst="upArrow">
            <a:avLst/>
          </a:pr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ML Arrow"/>
          <p:cNvSpPr/>
          <p:nvPr/>
        </p:nvSpPr>
        <p:spPr>
          <a:xfrm rot="5400000">
            <a:off x="3574952" y="418866"/>
            <a:ext cx="361017" cy="2744967"/>
          </a:xfrm>
          <a:prstGeom prst="upArrow">
            <a:avLst/>
          </a:prstGeom>
          <a:solidFill>
            <a:schemeClr val="tx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C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299" y="2352248"/>
            <a:ext cx="1623434" cy="1737360"/>
          </a:xfrm>
          <a:prstGeom prst="rect">
            <a:avLst/>
          </a:prstGeom>
          <a:effectLst>
            <a:outerShdw blurRad="50800" dist="38100" dir="2700000" algn="tl" rotWithShape="0">
              <a:prstClr val="black">
                <a:alpha val="40000"/>
              </a:prstClr>
            </a:outerShdw>
          </a:effectLst>
        </p:spPr>
      </p:pic>
      <p:sp>
        <p:nvSpPr>
          <p:cNvPr id="13" name="Daily Meter Data"/>
          <p:cNvSpPr/>
          <p:nvPr/>
        </p:nvSpPr>
        <p:spPr>
          <a:xfrm>
            <a:off x="1407389" y="2714531"/>
            <a:ext cx="1978136" cy="2169724"/>
          </a:xfrm>
          <a:custGeom>
            <a:avLst/>
            <a:gdLst>
              <a:gd name="connsiteX0" fmla="*/ 156499 w 1978136"/>
              <a:gd name="connsiteY0" fmla="*/ 0 h 2153328"/>
              <a:gd name="connsiteX1" fmla="*/ 312997 w 1978136"/>
              <a:gd name="connsiteY1" fmla="*/ 156499 h 2153328"/>
              <a:gd name="connsiteX2" fmla="*/ 234748 w 1978136"/>
              <a:gd name="connsiteY2" fmla="*/ 156499 h 2153328"/>
              <a:gd name="connsiteX3" fmla="*/ 234748 w 1978136"/>
              <a:gd name="connsiteY3" fmla="*/ 1114387 h 2153328"/>
              <a:gd name="connsiteX4" fmla="*/ 329915 w 1978136"/>
              <a:gd name="connsiteY4" fmla="*/ 999045 h 2153328"/>
              <a:gd name="connsiteX5" fmla="*/ 935485 w 1978136"/>
              <a:gd name="connsiteY5" fmla="*/ 748209 h 2153328"/>
              <a:gd name="connsiteX6" fmla="*/ 1812489 w 1978136"/>
              <a:gd name="connsiteY6" fmla="*/ 748209 h 2153328"/>
              <a:gd name="connsiteX7" fmla="*/ 1812489 w 1978136"/>
              <a:gd name="connsiteY7" fmla="*/ 645253 h 2153328"/>
              <a:gd name="connsiteX8" fmla="*/ 1978136 w 1978136"/>
              <a:gd name="connsiteY8" fmla="*/ 819044 h 2153328"/>
              <a:gd name="connsiteX9" fmla="*/ 1812489 w 1978136"/>
              <a:gd name="connsiteY9" fmla="*/ 992834 h 2153328"/>
              <a:gd name="connsiteX10" fmla="*/ 1812489 w 1978136"/>
              <a:gd name="connsiteY10" fmla="*/ 889878 h 2153328"/>
              <a:gd name="connsiteX11" fmla="*/ 935485 w 1978136"/>
              <a:gd name="connsiteY11" fmla="*/ 889878 h 2153328"/>
              <a:gd name="connsiteX12" fmla="*/ 235269 w 1978136"/>
              <a:gd name="connsiteY12" fmla="*/ 1460571 h 2153328"/>
              <a:gd name="connsiteX13" fmla="*/ 234748 w 1978136"/>
              <a:gd name="connsiteY13" fmla="*/ 1465738 h 2153328"/>
              <a:gd name="connsiteX14" fmla="*/ 234748 w 1978136"/>
              <a:gd name="connsiteY14" fmla="*/ 2151419 h 2153328"/>
              <a:gd name="connsiteX15" fmla="*/ 220748 w 1978136"/>
              <a:gd name="connsiteY15" fmla="*/ 2151419 h 2153328"/>
              <a:gd name="connsiteX16" fmla="*/ 220748 w 1978136"/>
              <a:gd name="connsiteY16" fmla="*/ 2153328 h 2153328"/>
              <a:gd name="connsiteX17" fmla="*/ 79079 w 1978136"/>
              <a:gd name="connsiteY17" fmla="*/ 2153328 h 2153328"/>
              <a:gd name="connsiteX18" fmla="*/ 79079 w 1978136"/>
              <a:gd name="connsiteY18" fmla="*/ 2151419 h 2153328"/>
              <a:gd name="connsiteX19" fmla="*/ 78249 w 1978136"/>
              <a:gd name="connsiteY19" fmla="*/ 2151419 h 2153328"/>
              <a:gd name="connsiteX20" fmla="*/ 78249 w 1978136"/>
              <a:gd name="connsiteY20" fmla="*/ 156499 h 2153328"/>
              <a:gd name="connsiteX21" fmla="*/ 0 w 1978136"/>
              <a:gd name="connsiteY21" fmla="*/ 156499 h 2153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8136" h="2153328">
                <a:moveTo>
                  <a:pt x="156499" y="0"/>
                </a:moveTo>
                <a:lnTo>
                  <a:pt x="312997" y="156499"/>
                </a:lnTo>
                <a:lnTo>
                  <a:pt x="234748" y="156499"/>
                </a:lnTo>
                <a:lnTo>
                  <a:pt x="234748" y="1114387"/>
                </a:lnTo>
                <a:lnTo>
                  <a:pt x="329915" y="999045"/>
                </a:lnTo>
                <a:cubicBezTo>
                  <a:pt x="484894" y="844066"/>
                  <a:pt x="698995" y="748209"/>
                  <a:pt x="935485" y="748209"/>
                </a:cubicBezTo>
                <a:lnTo>
                  <a:pt x="1812489" y="748209"/>
                </a:lnTo>
                <a:lnTo>
                  <a:pt x="1812489" y="645253"/>
                </a:lnTo>
                <a:lnTo>
                  <a:pt x="1978136" y="819044"/>
                </a:lnTo>
                <a:lnTo>
                  <a:pt x="1812489" y="992834"/>
                </a:lnTo>
                <a:lnTo>
                  <a:pt x="1812489" y="889878"/>
                </a:lnTo>
                <a:lnTo>
                  <a:pt x="935485" y="889878"/>
                </a:lnTo>
                <a:cubicBezTo>
                  <a:pt x="590089" y="889878"/>
                  <a:pt x="301916" y="1134877"/>
                  <a:pt x="235269" y="1460571"/>
                </a:cubicBezTo>
                <a:lnTo>
                  <a:pt x="234748" y="1465738"/>
                </a:lnTo>
                <a:lnTo>
                  <a:pt x="234748" y="2151419"/>
                </a:lnTo>
                <a:lnTo>
                  <a:pt x="220748" y="2151419"/>
                </a:lnTo>
                <a:lnTo>
                  <a:pt x="220748" y="2153328"/>
                </a:lnTo>
                <a:lnTo>
                  <a:pt x="79079" y="2153328"/>
                </a:lnTo>
                <a:lnTo>
                  <a:pt x="79079" y="2151419"/>
                </a:lnTo>
                <a:lnTo>
                  <a:pt x="78249" y="2151419"/>
                </a:lnTo>
                <a:lnTo>
                  <a:pt x="78249" y="156499"/>
                </a:lnTo>
                <a:lnTo>
                  <a:pt x="0" y="156499"/>
                </a:lnTo>
                <a:close/>
              </a:path>
            </a:pathLst>
          </a:custGeom>
          <a:solidFill>
            <a:schemeClr val="accent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nvGrpSpPr>
          <p:cNvPr id="14" name="House Group"/>
          <p:cNvGrpSpPr/>
          <p:nvPr/>
        </p:nvGrpSpPr>
        <p:grpSpPr>
          <a:xfrm>
            <a:off x="5396964" y="5054804"/>
            <a:ext cx="1127916" cy="1011155"/>
            <a:chOff x="5015723" y="5028188"/>
            <a:chExt cx="1127916" cy="1011155"/>
          </a:xfrm>
        </p:grpSpPr>
        <p:sp>
          <p:nvSpPr>
            <p:cNvPr id="15" name="Isosceles Triangle 14"/>
            <p:cNvSpPr/>
            <p:nvPr/>
          </p:nvSpPr>
          <p:spPr>
            <a:xfrm rot="3133774">
              <a:off x="5511564" y="5006450"/>
              <a:ext cx="610338" cy="653813"/>
            </a:xfrm>
            <a:prstGeom prst="triangle">
              <a:avLst/>
            </a:prstGeom>
            <a:solidFill>
              <a:schemeClr val="tx2">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015723" y="5269038"/>
              <a:ext cx="776355" cy="77030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QS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8839" y="945414"/>
            <a:ext cx="1623434" cy="1737360"/>
          </a:xfrm>
          <a:prstGeom prst="rect">
            <a:avLst/>
          </a:prstGeom>
          <a:effectLst>
            <a:outerShdw blurRad="50800" dist="38100" dir="2700000" algn="tl" rotWithShape="0">
              <a:prstClr val="black">
                <a:alpha val="40000"/>
              </a:prstClr>
            </a:outerShdw>
          </a:effectLst>
        </p:spPr>
      </p:pic>
      <p:sp>
        <p:nvSpPr>
          <p:cNvPr id="18" name="Adj Meter Load"/>
          <p:cNvSpPr txBox="1"/>
          <p:nvPr/>
        </p:nvSpPr>
        <p:spPr>
          <a:xfrm>
            <a:off x="2794329" y="1043773"/>
            <a:ext cx="1922262" cy="646331"/>
          </a:xfrm>
          <a:prstGeom prst="rect">
            <a:avLst/>
          </a:prstGeom>
          <a:noFill/>
        </p:spPr>
        <p:txBody>
          <a:bodyPr wrap="square" rtlCol="0">
            <a:spAutoFit/>
          </a:bodyPr>
          <a:lstStyle/>
          <a:p>
            <a:pPr algn="ctr"/>
            <a:r>
              <a:rPr lang="en-US" dirty="0" smtClean="0">
                <a:solidFill>
                  <a:schemeClr val="bg1"/>
                </a:solidFill>
              </a:rPr>
              <a:t>Adjusted Metered Load</a:t>
            </a:r>
            <a:endParaRPr lang="en-US" dirty="0">
              <a:solidFill>
                <a:schemeClr val="bg1"/>
              </a:solidFill>
            </a:endParaRPr>
          </a:p>
        </p:txBody>
      </p:sp>
      <p:sp>
        <p:nvSpPr>
          <p:cNvPr id="20" name="Daily Interval"/>
          <p:cNvSpPr txBox="1"/>
          <p:nvPr/>
        </p:nvSpPr>
        <p:spPr>
          <a:xfrm>
            <a:off x="5176427" y="3958538"/>
            <a:ext cx="1638879" cy="584775"/>
          </a:xfrm>
          <a:prstGeom prst="rect">
            <a:avLst/>
          </a:prstGeom>
          <a:noFill/>
        </p:spPr>
        <p:txBody>
          <a:bodyPr wrap="square" rtlCol="0">
            <a:spAutoFit/>
          </a:bodyPr>
          <a:lstStyle/>
          <a:p>
            <a:pPr algn="ctr"/>
            <a:r>
              <a:rPr lang="en-US" sz="1600" i="1" dirty="0" smtClean="0">
                <a:solidFill>
                  <a:schemeClr val="bg1"/>
                </a:solidFill>
              </a:rPr>
              <a:t>Daily Interval Data</a:t>
            </a:r>
            <a:endParaRPr lang="en-US" sz="1600" i="1" dirty="0">
              <a:solidFill>
                <a:schemeClr val="bg1"/>
              </a:solidFill>
            </a:endParaRPr>
          </a:p>
        </p:txBody>
      </p:sp>
      <p:sp>
        <p:nvSpPr>
          <p:cNvPr id="21" name="Extract Arrow"/>
          <p:cNvSpPr/>
          <p:nvPr/>
        </p:nvSpPr>
        <p:spPr>
          <a:xfrm flipV="1">
            <a:off x="1790756" y="2479463"/>
            <a:ext cx="5414888" cy="587763"/>
          </a:xfrm>
          <a:prstGeom prst="bentArrow">
            <a:avLst>
              <a:gd name="adj1" fmla="val 26681"/>
              <a:gd name="adj2" fmla="val 31003"/>
              <a:gd name="adj3" fmla="val 24752"/>
              <a:gd name="adj4" fmla="val 45774"/>
            </a:avLst>
          </a:prstGeom>
          <a:solidFill>
            <a:schemeClr val="accent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Extract"/>
          <p:cNvSpPr txBox="1"/>
          <p:nvPr/>
        </p:nvSpPr>
        <p:spPr>
          <a:xfrm>
            <a:off x="2532390" y="2413792"/>
            <a:ext cx="2676450" cy="369332"/>
          </a:xfrm>
          <a:prstGeom prst="rect">
            <a:avLst/>
          </a:prstGeom>
          <a:noFill/>
        </p:spPr>
        <p:txBody>
          <a:bodyPr wrap="square" rtlCol="0">
            <a:spAutoFit/>
          </a:bodyPr>
          <a:lstStyle/>
          <a:p>
            <a:pPr algn="ctr"/>
            <a:r>
              <a:rPr lang="en-US" i="1" dirty="0" smtClean="0">
                <a:solidFill>
                  <a:schemeClr val="bg1"/>
                </a:solidFill>
              </a:rPr>
              <a:t>Data Extract</a:t>
            </a:r>
            <a:endParaRPr lang="en-US" i="1" dirty="0">
              <a:solidFill>
                <a:schemeClr val="bg1"/>
              </a:solidFill>
            </a:endParaRPr>
          </a:p>
        </p:txBody>
      </p:sp>
      <p:pic>
        <p:nvPicPr>
          <p:cNvPr id="23" name="ERCO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954" y="945414"/>
            <a:ext cx="1623435" cy="1737360"/>
          </a:xfrm>
          <a:prstGeom prst="rect">
            <a:avLst/>
          </a:prstGeom>
          <a:effectLst>
            <a:outerShdw blurRad="50800" dist="38100" dir="2700000" algn="tl" rotWithShape="0">
              <a:prstClr val="black">
                <a:alpha val="40000"/>
              </a:prstClr>
            </a:outerShdw>
          </a:effectLst>
        </p:spPr>
      </p:pic>
      <p:pic>
        <p:nvPicPr>
          <p:cNvPr id="24" name="SM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7519" y="3135324"/>
            <a:ext cx="2387676" cy="778591"/>
          </a:xfrm>
          <a:prstGeom prst="rect">
            <a:avLst/>
          </a:prstGeom>
          <a:ln w="6350">
            <a:solidFill>
              <a:schemeClr val="bg1"/>
            </a:solidFill>
          </a:ln>
          <a:effectLst>
            <a:outerShdw blurRad="50800" dist="38100" dir="2700000" algn="tl" rotWithShape="0">
              <a:prstClr val="black">
                <a:alpha val="40000"/>
              </a:prstClr>
            </a:outerShdw>
          </a:effectLst>
        </p:spPr>
      </p:pic>
      <p:pic>
        <p:nvPicPr>
          <p:cNvPr id="25" name="TDSP"/>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1170" y="4776863"/>
            <a:ext cx="1623434" cy="1737360"/>
          </a:xfrm>
          <a:prstGeom prst="rect">
            <a:avLst/>
          </a:prstGeom>
          <a:effectLst>
            <a:outerShdw blurRad="50800" dist="38100" dir="2700000" algn="tl" rotWithShape="0">
              <a:prstClr val="black">
                <a:alpha val="40000"/>
              </a:prstClr>
            </a:outerShdw>
          </a:effectLst>
        </p:spPr>
      </p:pic>
      <p:sp>
        <p:nvSpPr>
          <p:cNvPr id="26" name="Day 1"/>
          <p:cNvSpPr txBox="1"/>
          <p:nvPr/>
        </p:nvSpPr>
        <p:spPr>
          <a:xfrm>
            <a:off x="2399471" y="3198768"/>
            <a:ext cx="585417" cy="276999"/>
          </a:xfrm>
          <a:prstGeom prst="rect">
            <a:avLst/>
          </a:prstGeom>
          <a:noFill/>
        </p:spPr>
        <p:txBody>
          <a:bodyPr wrap="none" rtlCol="0">
            <a:spAutoFit/>
          </a:bodyPr>
          <a:lstStyle/>
          <a:p>
            <a:r>
              <a:rPr lang="en-US" sz="1200" dirty="0" smtClean="0">
                <a:solidFill>
                  <a:schemeClr val="bg1"/>
                </a:solidFill>
              </a:rPr>
              <a:t>Day 1</a:t>
            </a:r>
            <a:endParaRPr lang="en-US" sz="1200" dirty="0">
              <a:solidFill>
                <a:schemeClr val="bg1"/>
              </a:solidFill>
            </a:endParaRPr>
          </a:p>
        </p:txBody>
      </p:sp>
      <p:sp>
        <p:nvSpPr>
          <p:cNvPr id="27" name="Day 2"/>
          <p:cNvSpPr txBox="1"/>
          <p:nvPr/>
        </p:nvSpPr>
        <p:spPr>
          <a:xfrm>
            <a:off x="6173319" y="3181990"/>
            <a:ext cx="585417" cy="276999"/>
          </a:xfrm>
          <a:prstGeom prst="rect">
            <a:avLst/>
          </a:prstGeom>
          <a:noFill/>
        </p:spPr>
        <p:txBody>
          <a:bodyPr wrap="none" rtlCol="0">
            <a:spAutoFit/>
          </a:bodyPr>
          <a:lstStyle/>
          <a:p>
            <a:r>
              <a:rPr lang="en-US" sz="1200" dirty="0" smtClean="0">
                <a:solidFill>
                  <a:schemeClr val="bg1"/>
                </a:solidFill>
              </a:rPr>
              <a:t>Day 2</a:t>
            </a:r>
            <a:endParaRPr lang="en-US" sz="1200" dirty="0">
              <a:solidFill>
                <a:schemeClr val="bg1"/>
              </a:solidFill>
            </a:endParaRPr>
          </a:p>
        </p:txBody>
      </p:sp>
      <p:sp>
        <p:nvSpPr>
          <p:cNvPr id="31" name="Monthly"/>
          <p:cNvSpPr txBox="1"/>
          <p:nvPr/>
        </p:nvSpPr>
        <p:spPr>
          <a:xfrm>
            <a:off x="-224067" y="3357140"/>
            <a:ext cx="1706544" cy="830997"/>
          </a:xfrm>
          <a:prstGeom prst="rect">
            <a:avLst/>
          </a:prstGeom>
          <a:noFill/>
        </p:spPr>
        <p:txBody>
          <a:bodyPr wrap="square" rtlCol="0">
            <a:spAutoFit/>
          </a:bodyPr>
          <a:lstStyle/>
          <a:p>
            <a:pPr algn="ctr"/>
            <a:r>
              <a:rPr lang="en-US" sz="1600" i="1" dirty="0" smtClean="0">
                <a:solidFill>
                  <a:schemeClr val="bg1"/>
                </a:solidFill>
              </a:rPr>
              <a:t>Monthly </a:t>
            </a:r>
          </a:p>
          <a:p>
            <a:pPr algn="ctr"/>
            <a:r>
              <a:rPr lang="en-US" sz="1600" i="1" dirty="0" smtClean="0">
                <a:solidFill>
                  <a:schemeClr val="bg1"/>
                </a:solidFill>
              </a:rPr>
              <a:t>Interval </a:t>
            </a:r>
          </a:p>
          <a:p>
            <a:pPr algn="ctr"/>
            <a:r>
              <a:rPr lang="en-US" sz="1600" i="1" dirty="0" smtClean="0">
                <a:solidFill>
                  <a:schemeClr val="bg1"/>
                </a:solidFill>
              </a:rPr>
              <a:t>Data</a:t>
            </a:r>
            <a:endParaRPr lang="en-US" sz="1600" i="1" dirty="0">
              <a:solidFill>
                <a:schemeClr val="bg1"/>
              </a:solidFill>
            </a:endParaRPr>
          </a:p>
        </p:txBody>
      </p:sp>
      <p:sp>
        <p:nvSpPr>
          <p:cNvPr id="30" name="Cover"/>
          <p:cNvSpPr/>
          <p:nvPr/>
        </p:nvSpPr>
        <p:spPr>
          <a:xfrm>
            <a:off x="194357" y="879650"/>
            <a:ext cx="8890503" cy="5839485"/>
          </a:xfrm>
          <a:custGeom>
            <a:avLst/>
            <a:gdLst>
              <a:gd name="connsiteX0" fmla="*/ 0 w 8890503"/>
              <a:gd name="connsiteY0" fmla="*/ 0 h 5839485"/>
              <a:gd name="connsiteX1" fmla="*/ 117695 w 8890503"/>
              <a:gd name="connsiteY1" fmla="*/ 5830432 h 5839485"/>
              <a:gd name="connsiteX2" fmla="*/ 8256761 w 8890503"/>
              <a:gd name="connsiteY2" fmla="*/ 5839485 h 5839485"/>
              <a:gd name="connsiteX3" fmla="*/ 8736594 w 8890503"/>
              <a:gd name="connsiteY3" fmla="*/ 5441133 h 5839485"/>
              <a:gd name="connsiteX4" fmla="*/ 8890503 w 8890503"/>
              <a:gd name="connsiteY4" fmla="*/ 45267 h 5839485"/>
              <a:gd name="connsiteX5" fmla="*/ 0 w 8890503"/>
              <a:gd name="connsiteY5" fmla="*/ 0 h 583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503" h="5839485">
                <a:moveTo>
                  <a:pt x="0" y="0"/>
                </a:moveTo>
                <a:lnTo>
                  <a:pt x="117695" y="5830432"/>
                </a:lnTo>
                <a:lnTo>
                  <a:pt x="8256761" y="5839485"/>
                </a:lnTo>
                <a:lnTo>
                  <a:pt x="8736594" y="5441133"/>
                </a:lnTo>
                <a:lnTo>
                  <a:pt x="8890503" y="45267"/>
                </a:lnTo>
                <a:lnTo>
                  <a:pt x="0" y="0"/>
                </a:lnTo>
                <a:close/>
              </a:path>
            </a:pathLst>
          </a:cu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MT Graph"/>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1034" y="1064623"/>
            <a:ext cx="8421687" cy="2431097"/>
          </a:xfrm>
          <a:prstGeom prst="rect">
            <a:avLst/>
          </a:prstGeom>
          <a:effectLst>
            <a:outerShdw blurRad="50800" dist="38100" dir="2700000" algn="tl" rotWithShape="0">
              <a:prstClr val="black">
                <a:alpha val="40000"/>
              </a:prstClr>
            </a:outerShdw>
          </a:effectLst>
        </p:spPr>
      </p:pic>
      <p:pic>
        <p:nvPicPr>
          <p:cNvPr id="5" name="SMT Data"/>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3452" y="3733147"/>
            <a:ext cx="7816850" cy="2718152"/>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30696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4"/>
                                        </p:tgtEl>
                                      </p:cBhvr>
                                    </p:animEffect>
                                    <p:set>
                                      <p:cBhvr>
                                        <p:cTn id="14" dur="1" fill="hold">
                                          <p:stCondLst>
                                            <p:cond delay="499"/>
                                          </p:stCondLst>
                                        </p:cTn>
                                        <p:tgtEl>
                                          <p:spTgt spid="14"/>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31"/>
                                        </p:tgtEl>
                                      </p:cBhvr>
                                    </p:animEffect>
                                    <p:set>
                                      <p:cBhvr>
                                        <p:cTn id="41" dur="1" fill="hold">
                                          <p:stCondLst>
                                            <p:cond delay="499"/>
                                          </p:stCondLst>
                                        </p:cTn>
                                        <p:tgtEl>
                                          <p:spTgt spid="31"/>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6"/>
                                        </p:tgtEl>
                                      </p:cBhvr>
                                    </p:animEffect>
                                    <p:set>
                                      <p:cBhvr>
                                        <p:cTn id="44" dur="1" fill="hold">
                                          <p:stCondLst>
                                            <p:cond delay="499"/>
                                          </p:stCondLst>
                                        </p:cTn>
                                        <p:tgtEl>
                                          <p:spTgt spid="2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1"/>
                                        </p:tgtEl>
                                      </p:cBhvr>
                                    </p:animEffect>
                                    <p:set>
                                      <p:cBhvr>
                                        <p:cTn id="53" dur="1" fill="hold">
                                          <p:stCondLst>
                                            <p:cond delay="499"/>
                                          </p:stCondLst>
                                        </p:cTn>
                                        <p:tgtEl>
                                          <p:spTgt spid="2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par>
                          <p:cTn id="69" fill="hold">
                            <p:stCondLst>
                              <p:cond delay="500"/>
                            </p:stCondLst>
                            <p:childTnLst>
                              <p:par>
                                <p:cTn id="70" presetID="6" presetClass="emph" presetSubtype="0" fill="hold" nodeType="afterEffect">
                                  <p:stCondLst>
                                    <p:cond delay="0"/>
                                  </p:stCondLst>
                                  <p:childTnLst>
                                    <p:animScale>
                                      <p:cBhvr>
                                        <p:cTn id="71" dur="1000" fill="hold"/>
                                        <p:tgtEl>
                                          <p:spTgt spid="24"/>
                                        </p:tgtEl>
                                      </p:cBhvr>
                                      <p:by x="150000" y="150000"/>
                                    </p:animScale>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4"/>
                                        </p:tgtEl>
                                      </p:cBhvr>
                                    </p:animEffect>
                                    <p:set>
                                      <p:cBhvr>
                                        <p:cTn id="76" dur="1" fill="hold">
                                          <p:stCondLst>
                                            <p:cond delay="499"/>
                                          </p:stCondLst>
                                        </p:cTn>
                                        <p:tgtEl>
                                          <p:spTgt spid="24"/>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500"/>
                                        <p:tgtEl>
                                          <p:spTgt spid="5"/>
                                        </p:tgtEl>
                                      </p:cBhvr>
                                    </p:animEffect>
                                  </p:childTnLst>
                                </p:cTn>
                              </p:par>
                              <p:par>
                                <p:cTn id="80" presetID="10" presetClass="entr" presetSubtype="0" fill="hold" nodeType="with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1" animBg="1"/>
      <p:bldP spid="7" grpId="1" animBg="1"/>
      <p:bldP spid="9" grpId="1"/>
      <p:bldP spid="10" grpId="1" animBg="1"/>
      <p:bldP spid="11" grpId="1" animBg="1"/>
      <p:bldP spid="13" grpId="1" animBg="1"/>
      <p:bldP spid="18" grpId="1"/>
      <p:bldP spid="20" grpId="1"/>
      <p:bldP spid="21" grpId="1" animBg="1"/>
      <p:bldP spid="22" grpId="1"/>
      <p:bldP spid="26" grpId="1"/>
      <p:bldP spid="27" grpId="1"/>
      <p:bldP spid="31" grpId="0"/>
      <p:bldP spid="3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AMS Benefits</a:t>
            </a:r>
            <a:endParaRPr lang="en-US" dirty="0"/>
          </a:p>
        </p:txBody>
      </p:sp>
      <p:sp>
        <p:nvSpPr>
          <p:cNvPr id="20" name="Text Placeholder 4"/>
          <p:cNvSpPr>
            <a:spLocks noGrp="1"/>
          </p:cNvSpPr>
          <p:nvPr>
            <p:ph type="body" sz="quarter" idx="10"/>
          </p:nvPr>
        </p:nvSpPr>
        <p:spPr>
          <a:xfrm>
            <a:off x="182880" y="914400"/>
            <a:ext cx="8540496" cy="424732"/>
          </a:xfrm>
          <a:prstGeom prst="rect">
            <a:avLst/>
          </a:prstGeom>
        </p:spPr>
        <p:txBody>
          <a:bodyPr>
            <a:spAutoFit/>
          </a:bodyPr>
          <a:lstStyle/>
          <a:p>
            <a:pPr marL="0" indent="0">
              <a:buNone/>
            </a:pPr>
            <a:r>
              <a:rPr lang="en-US" sz="2400" b="1" dirty="0" smtClean="0">
                <a:solidFill>
                  <a:schemeClr val="accent4"/>
                </a:solidFill>
              </a:rPr>
              <a:t>Other AMS Benefits</a:t>
            </a:r>
            <a:endParaRPr lang="en-US" sz="2400" b="1" dirty="0">
              <a:solidFill>
                <a:schemeClr val="accent4"/>
              </a:solidFill>
            </a:endParaRPr>
          </a:p>
        </p:txBody>
      </p:sp>
      <p:grpSp>
        <p:nvGrpSpPr>
          <p:cNvPr id="26" name="Group 25"/>
          <p:cNvGrpSpPr/>
          <p:nvPr/>
        </p:nvGrpSpPr>
        <p:grpSpPr>
          <a:xfrm>
            <a:off x="935294" y="4460685"/>
            <a:ext cx="7273413" cy="731520"/>
            <a:chOff x="935294" y="4460685"/>
            <a:chExt cx="7273413" cy="731520"/>
          </a:xfrm>
        </p:grpSpPr>
        <p:sp>
          <p:nvSpPr>
            <p:cNvPr id="6" name="Rectangle 5"/>
            <p:cNvSpPr/>
            <p:nvPr/>
          </p:nvSpPr>
          <p:spPr>
            <a:xfrm>
              <a:off x="1324162" y="4506405"/>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200" b="1" dirty="0">
                  <a:solidFill>
                    <a:schemeClr val="accent1"/>
                  </a:solidFill>
                </a:rPr>
                <a:t>Improved service reliability</a:t>
              </a:r>
            </a:p>
          </p:txBody>
        </p:sp>
        <p:sp>
          <p:nvSpPr>
            <p:cNvPr id="7" name="Oval 6"/>
            <p:cNvSpPr/>
            <p:nvPr/>
          </p:nvSpPr>
          <p:spPr>
            <a:xfrm>
              <a:off x="935294" y="4460685"/>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39240" y="4535165"/>
              <a:ext cx="487410" cy="487410"/>
            </a:xfrm>
            <a:prstGeom prst="rect">
              <a:avLst/>
            </a:prstGeom>
          </p:spPr>
        </p:pic>
      </p:grpSp>
      <p:grpSp>
        <p:nvGrpSpPr>
          <p:cNvPr id="27" name="Group 26"/>
          <p:cNvGrpSpPr/>
          <p:nvPr/>
        </p:nvGrpSpPr>
        <p:grpSpPr>
          <a:xfrm>
            <a:off x="935294" y="3552910"/>
            <a:ext cx="7273413" cy="731520"/>
            <a:chOff x="935294" y="3552910"/>
            <a:chExt cx="7273413" cy="731520"/>
          </a:xfrm>
        </p:grpSpPr>
        <p:grpSp>
          <p:nvGrpSpPr>
            <p:cNvPr id="12" name="Group 11"/>
            <p:cNvGrpSpPr/>
            <p:nvPr/>
          </p:nvGrpSpPr>
          <p:grpSpPr>
            <a:xfrm>
              <a:off x="935294" y="3552910"/>
              <a:ext cx="7273413" cy="731520"/>
              <a:chOff x="935294" y="3552910"/>
              <a:chExt cx="7273413" cy="731520"/>
            </a:xfrm>
          </p:grpSpPr>
          <p:sp>
            <p:nvSpPr>
              <p:cNvPr id="13" name="Rectangle 12"/>
              <p:cNvSpPr/>
              <p:nvPr/>
            </p:nvSpPr>
            <p:spPr>
              <a:xfrm>
                <a:off x="1324162" y="3598630"/>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b="1" dirty="0">
                    <a:solidFill>
                      <a:schemeClr val="accent1"/>
                    </a:solidFill>
                  </a:rPr>
                  <a:t>Allows for Time-of-Use rate offerings</a:t>
                </a:r>
              </a:p>
            </p:txBody>
          </p:sp>
          <p:sp>
            <p:nvSpPr>
              <p:cNvPr id="14" name="Oval 13"/>
              <p:cNvSpPr/>
              <p:nvPr/>
            </p:nvSpPr>
            <p:spPr>
              <a:xfrm>
                <a:off x="935294" y="3552910"/>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p:cNvPicPr>
              <a:picLocks noChangeAspect="1"/>
            </p:cNvPicPr>
            <p:nvPr/>
          </p:nvPicPr>
          <p:blipFill>
            <a:blip r:embed="rId5"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56852" y="3674467"/>
              <a:ext cx="488404" cy="488404"/>
            </a:xfrm>
            <a:prstGeom prst="rect">
              <a:avLst/>
            </a:prstGeom>
          </p:spPr>
        </p:pic>
      </p:grpSp>
      <p:grpSp>
        <p:nvGrpSpPr>
          <p:cNvPr id="31" name="Group 30"/>
          <p:cNvGrpSpPr/>
          <p:nvPr/>
        </p:nvGrpSpPr>
        <p:grpSpPr>
          <a:xfrm>
            <a:off x="935293" y="5368458"/>
            <a:ext cx="7273413" cy="731520"/>
            <a:chOff x="935293" y="5368458"/>
            <a:chExt cx="7273413" cy="731520"/>
          </a:xfrm>
        </p:grpSpPr>
        <p:sp>
          <p:nvSpPr>
            <p:cNvPr id="9" name="Rectangle 8"/>
            <p:cNvSpPr/>
            <p:nvPr/>
          </p:nvSpPr>
          <p:spPr>
            <a:xfrm>
              <a:off x="1324161" y="5414178"/>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200" b="1" dirty="0">
                  <a:solidFill>
                    <a:schemeClr val="accent1"/>
                  </a:solidFill>
                </a:rPr>
                <a:t>Early detection of faulty meters or tampering</a:t>
              </a:r>
            </a:p>
          </p:txBody>
        </p:sp>
        <p:sp>
          <p:nvSpPr>
            <p:cNvPr id="10" name="Oval 9"/>
            <p:cNvSpPr/>
            <p:nvPr/>
          </p:nvSpPr>
          <p:spPr>
            <a:xfrm>
              <a:off x="935293" y="5368458"/>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6"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30046" y="5443996"/>
              <a:ext cx="542014" cy="542014"/>
            </a:xfrm>
            <a:prstGeom prst="rect">
              <a:avLst/>
            </a:prstGeom>
          </p:spPr>
        </p:pic>
      </p:grpSp>
      <p:grpSp>
        <p:nvGrpSpPr>
          <p:cNvPr id="30" name="Group 29"/>
          <p:cNvGrpSpPr/>
          <p:nvPr/>
        </p:nvGrpSpPr>
        <p:grpSpPr>
          <a:xfrm>
            <a:off x="935294" y="2645135"/>
            <a:ext cx="7273413" cy="731520"/>
            <a:chOff x="935294" y="2645135"/>
            <a:chExt cx="7273413" cy="731520"/>
          </a:xfrm>
        </p:grpSpPr>
        <p:sp>
          <p:nvSpPr>
            <p:cNvPr id="4" name="Rectangle 3"/>
            <p:cNvSpPr/>
            <p:nvPr/>
          </p:nvSpPr>
          <p:spPr>
            <a:xfrm>
              <a:off x="1324162" y="2690855"/>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b="1" dirty="0">
                  <a:solidFill>
                    <a:schemeClr val="accent1"/>
                  </a:solidFill>
                </a:rPr>
                <a:t>Allows for demand response</a:t>
              </a:r>
            </a:p>
          </p:txBody>
        </p:sp>
        <p:sp>
          <p:nvSpPr>
            <p:cNvPr id="5" name="Oval 4"/>
            <p:cNvSpPr/>
            <p:nvPr/>
          </p:nvSpPr>
          <p:spPr>
            <a:xfrm>
              <a:off x="935294" y="2645135"/>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7"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983002" y="2699701"/>
              <a:ext cx="591356" cy="591356"/>
            </a:xfrm>
            <a:prstGeom prst="rect">
              <a:avLst/>
            </a:prstGeom>
          </p:spPr>
        </p:pic>
      </p:grpSp>
      <p:grpSp>
        <p:nvGrpSpPr>
          <p:cNvPr id="8" name="Group 7"/>
          <p:cNvGrpSpPr/>
          <p:nvPr/>
        </p:nvGrpSpPr>
        <p:grpSpPr>
          <a:xfrm>
            <a:off x="935293" y="1737360"/>
            <a:ext cx="7273414" cy="731520"/>
            <a:chOff x="935293" y="1737360"/>
            <a:chExt cx="7273414" cy="731520"/>
          </a:xfrm>
        </p:grpSpPr>
        <p:sp>
          <p:nvSpPr>
            <p:cNvPr id="17" name="Rectangle 16"/>
            <p:cNvSpPr/>
            <p:nvPr/>
          </p:nvSpPr>
          <p:spPr>
            <a:xfrm>
              <a:off x="1324162" y="1783080"/>
              <a:ext cx="6884545" cy="64008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2400" b="1" dirty="0">
                  <a:solidFill>
                    <a:schemeClr val="accent1"/>
                  </a:solidFill>
                </a:rPr>
                <a:t>Allows for pre-pay programs</a:t>
              </a:r>
            </a:p>
          </p:txBody>
        </p:sp>
        <p:sp>
          <p:nvSpPr>
            <p:cNvPr id="18" name="Oval 17"/>
            <p:cNvSpPr>
              <a:spLocks noChangeAspect="1"/>
            </p:cNvSpPr>
            <p:nvPr/>
          </p:nvSpPr>
          <p:spPr>
            <a:xfrm>
              <a:off x="935293" y="1737360"/>
              <a:ext cx="731520" cy="73152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8" cstate="print">
              <a:duotone>
                <a:prstClr val="black"/>
                <a:schemeClr val="accent1">
                  <a:lumMod val="75000"/>
                  <a:tint val="45000"/>
                  <a:satMod val="400000"/>
                </a:schemeClr>
              </a:duotone>
              <a:extLst>
                <a:ext uri="{28A0092B-C50C-407E-A947-70E740481C1C}">
                  <a14:useLocalDpi xmlns:a14="http://schemas.microsoft.com/office/drawing/2010/main" val="0"/>
                </a:ext>
              </a:extLst>
            </a:blip>
            <a:stretch>
              <a:fillRect/>
            </a:stretch>
          </p:blipFill>
          <p:spPr>
            <a:xfrm>
              <a:off x="1015277" y="1902265"/>
              <a:ext cx="583659" cy="411480"/>
            </a:xfrm>
            <a:prstGeom prst="rect">
              <a:avLst/>
            </a:prstGeom>
          </p:spPr>
        </p:pic>
      </p:grpSp>
    </p:spTree>
    <p:custDataLst>
      <p:tags r:id="rId1"/>
    </p:custDataLst>
    <p:extLst>
      <p:ext uri="{BB962C8B-B14F-4D97-AF65-F5344CB8AC3E}">
        <p14:creationId xmlns:p14="http://schemas.microsoft.com/office/powerpoint/2010/main" val="307578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 Bucket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895" y="1811046"/>
            <a:ext cx="3542211" cy="357745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47125624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nSpc>
                <a:spcPct val="100000"/>
              </a:lnSpc>
              <a:spcBef>
                <a:spcPts val="600"/>
              </a:spcBef>
            </a:pPr>
            <a:r>
              <a:rPr lang="en-US" sz="1800" dirty="0"/>
              <a:t>Module 5</a:t>
            </a:r>
          </a:p>
          <a:p>
            <a:pPr>
              <a:lnSpc>
                <a:spcPct val="100000"/>
              </a:lnSpc>
              <a:spcBef>
                <a:spcPts val="600"/>
              </a:spcBef>
            </a:pPr>
            <a:r>
              <a:rPr lang="en-US" dirty="0" smtClean="0"/>
              <a:t>Settlement of Retail Load</a:t>
            </a:r>
            <a:endParaRPr lang="en-US" dirty="0"/>
          </a:p>
        </p:txBody>
      </p:sp>
    </p:spTree>
    <p:custDataLst>
      <p:tags r:id="rId1"/>
    </p:custDataLst>
    <p:extLst>
      <p:ext uri="{BB962C8B-B14F-4D97-AF65-F5344CB8AC3E}">
        <p14:creationId xmlns:p14="http://schemas.microsoft.com/office/powerpoint/2010/main" val="32752158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Settlement Processes</a:t>
            </a:r>
          </a:p>
        </p:txBody>
      </p:sp>
      <p:grpSp>
        <p:nvGrpSpPr>
          <p:cNvPr id="55" name="Group 54"/>
          <p:cNvGrpSpPr/>
          <p:nvPr/>
        </p:nvGrpSpPr>
        <p:grpSpPr>
          <a:xfrm>
            <a:off x="1823843" y="5465491"/>
            <a:ext cx="4597969" cy="592857"/>
            <a:chOff x="2001059" y="5465490"/>
            <a:chExt cx="4291035" cy="592857"/>
          </a:xfrm>
        </p:grpSpPr>
        <p:sp>
          <p:nvSpPr>
            <p:cNvPr id="65" name="Up Arrow 64"/>
            <p:cNvSpPr/>
            <p:nvPr/>
          </p:nvSpPr>
          <p:spPr>
            <a:xfrm rot="16200000">
              <a:off x="3850148" y="3616401"/>
              <a:ext cx="592857" cy="4291035"/>
            </a:xfrm>
            <a:prstGeom prst="upArrow">
              <a:avLst>
                <a:gd name="adj1" fmla="val 50000"/>
                <a:gd name="adj2" fmla="val 29526"/>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p:cNvSpPr txBox="1"/>
            <p:nvPr/>
          </p:nvSpPr>
          <p:spPr>
            <a:xfrm>
              <a:off x="3429846" y="5611886"/>
              <a:ext cx="1583399" cy="307777"/>
            </a:xfrm>
            <a:prstGeom prst="rect">
              <a:avLst/>
            </a:prstGeom>
            <a:noFill/>
          </p:spPr>
          <p:txBody>
            <a:bodyPr wrap="square" rtlCol="0">
              <a:spAutoFit/>
            </a:bodyPr>
            <a:lstStyle/>
            <a:p>
              <a:pPr algn="ctr"/>
              <a:r>
                <a:rPr lang="en-US" sz="1400" i="1" dirty="0" smtClean="0">
                  <a:solidFill>
                    <a:schemeClr val="bg1"/>
                  </a:solidFill>
                </a:rPr>
                <a:t>Meter Data</a:t>
              </a:r>
              <a:endParaRPr lang="en-US" sz="1400" i="1" dirty="0">
                <a:solidFill>
                  <a:schemeClr val="bg1"/>
                </a:solidFill>
              </a:endParaRPr>
            </a:p>
          </p:txBody>
        </p:sp>
      </p:grpSp>
      <p:sp>
        <p:nvSpPr>
          <p:cNvPr id="72" name="Up Arrow 71"/>
          <p:cNvSpPr/>
          <p:nvPr/>
        </p:nvSpPr>
        <p:spPr>
          <a:xfrm>
            <a:off x="783121" y="2654558"/>
            <a:ext cx="592857" cy="2701815"/>
          </a:xfrm>
          <a:prstGeom prst="upArrow">
            <a:avLst>
              <a:gd name="adj1" fmla="val 50000"/>
              <a:gd name="adj2" fmla="val 29526"/>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Arrow Connector 72"/>
          <p:cNvCxnSpPr/>
          <p:nvPr/>
        </p:nvCxnSpPr>
        <p:spPr>
          <a:xfrm flipH="1" flipV="1">
            <a:off x="7887493" y="4127400"/>
            <a:ext cx="283205" cy="954059"/>
          </a:xfrm>
          <a:prstGeom prst="straightConnector1">
            <a:avLst/>
          </a:prstGeom>
          <a:ln w="28575">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75"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145503" y="5104498"/>
            <a:ext cx="1310297" cy="1007989"/>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76" name="Group 75"/>
          <p:cNvGrpSpPr/>
          <p:nvPr/>
        </p:nvGrpSpPr>
        <p:grpSpPr>
          <a:xfrm>
            <a:off x="1878053" y="3548349"/>
            <a:ext cx="4925419" cy="1828800"/>
            <a:chOff x="1553508" y="3572461"/>
            <a:chExt cx="5212080" cy="1952705"/>
          </a:xfrm>
        </p:grpSpPr>
        <p:sp>
          <p:nvSpPr>
            <p:cNvPr id="77" name="Bent Arrow 76"/>
            <p:cNvSpPr/>
            <p:nvPr/>
          </p:nvSpPr>
          <p:spPr>
            <a:xfrm>
              <a:off x="1553508" y="3572461"/>
              <a:ext cx="5212080" cy="1952705"/>
            </a:xfrm>
            <a:prstGeom prst="bentArrow">
              <a:avLst>
                <a:gd name="adj1" fmla="val 14909"/>
                <a:gd name="adj2" fmla="val 13782"/>
                <a:gd name="adj3" fmla="val 8829"/>
                <a:gd name="adj4" fmla="val 39528"/>
              </a:avLst>
            </a:prstGeom>
            <a:solidFill>
              <a:schemeClr val="accent5"/>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8" name="TextBox 77"/>
            <p:cNvSpPr txBox="1"/>
            <p:nvPr/>
          </p:nvSpPr>
          <p:spPr>
            <a:xfrm>
              <a:off x="2703895" y="3691751"/>
              <a:ext cx="2723258" cy="307777"/>
            </a:xfrm>
            <a:prstGeom prst="rect">
              <a:avLst/>
            </a:prstGeom>
            <a:noFill/>
          </p:spPr>
          <p:txBody>
            <a:bodyPr wrap="square" rtlCol="0">
              <a:spAutoFit/>
            </a:bodyPr>
            <a:lstStyle/>
            <a:p>
              <a:pPr algn="ctr"/>
              <a:r>
                <a:rPr lang="en-US" sz="1400" i="1" dirty="0">
                  <a:solidFill>
                    <a:schemeClr val="tx1">
                      <a:lumMod val="50000"/>
                    </a:schemeClr>
                  </a:solidFill>
                </a:rPr>
                <a:t>TDSP Delivery Charges</a:t>
              </a:r>
            </a:p>
          </p:txBody>
        </p:sp>
      </p:grpSp>
      <p:grpSp>
        <p:nvGrpSpPr>
          <p:cNvPr id="88" name="Group 87"/>
          <p:cNvGrpSpPr/>
          <p:nvPr/>
        </p:nvGrpSpPr>
        <p:grpSpPr>
          <a:xfrm>
            <a:off x="7684337" y="4486030"/>
            <a:ext cx="654198" cy="374156"/>
            <a:chOff x="7717536" y="4453600"/>
            <a:chExt cx="654198" cy="374156"/>
          </a:xfrm>
        </p:grpSpPr>
        <p:grpSp>
          <p:nvGrpSpPr>
            <p:cNvPr id="89" name="Group 88"/>
            <p:cNvGrpSpPr/>
            <p:nvPr/>
          </p:nvGrpSpPr>
          <p:grpSpPr>
            <a:xfrm>
              <a:off x="7731654" y="4453600"/>
              <a:ext cx="640080" cy="365760"/>
              <a:chOff x="2514600" y="5525406"/>
              <a:chExt cx="533400" cy="265794"/>
            </a:xfrm>
          </p:grpSpPr>
          <p:sp>
            <p:nvSpPr>
              <p:cNvPr id="95" name="Rectangle 94"/>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ounded Rectangle 95"/>
              <p:cNvSpPr/>
              <p:nvPr/>
            </p:nvSpPr>
            <p:spPr>
              <a:xfrm>
                <a:off x="2813775" y="5686127"/>
                <a:ext cx="190500" cy="53159"/>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a:off x="7800776" y="4522744"/>
              <a:ext cx="137160" cy="49256"/>
              <a:chOff x="-1447800" y="4343400"/>
              <a:chExt cx="137160" cy="49256"/>
            </a:xfrm>
          </p:grpSpPr>
          <p:cxnSp>
            <p:nvCxnSpPr>
              <p:cNvPr id="93" name="Straight Connector 92"/>
              <p:cNvCxnSpPr/>
              <p:nvPr/>
            </p:nvCxnSpPr>
            <p:spPr>
              <a:xfrm>
                <a:off x="-1447800" y="4343400"/>
                <a:ext cx="13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447800" y="4392656"/>
                <a:ext cx="1371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91" name="Rectangle 90"/>
            <p:cNvSpPr/>
            <p:nvPr/>
          </p:nvSpPr>
          <p:spPr>
            <a:xfrm>
              <a:off x="8243878" y="4495617"/>
              <a:ext cx="9144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7717536" y="4581535"/>
              <a:ext cx="341760" cy="246221"/>
            </a:xfrm>
            <a:prstGeom prst="rect">
              <a:avLst/>
            </a:prstGeom>
            <a:noFill/>
          </p:spPr>
          <p:txBody>
            <a:bodyPr wrap="none" rtlCol="0">
              <a:spAutoFit/>
            </a:bodyPr>
            <a:lstStyle/>
            <a:p>
              <a:r>
                <a:rPr lang="en-US" sz="1000" dirty="0" smtClean="0">
                  <a:solidFill>
                    <a:srgbClr val="FF0000"/>
                  </a:solidFill>
                </a:rPr>
                <a:t>Bill</a:t>
              </a:r>
              <a:endParaRPr lang="en-US" sz="1000" dirty="0">
                <a:solidFill>
                  <a:srgbClr val="FF0000"/>
                </a:solidFill>
              </a:endParaRPr>
            </a:p>
          </p:txBody>
        </p:sp>
      </p:grpSp>
      <p:pic>
        <p:nvPicPr>
          <p:cNvPr id="97"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537809" y="5085531"/>
            <a:ext cx="1313063" cy="1010117"/>
          </a:xfrm>
          <a:prstGeom prst="rect">
            <a:avLst/>
          </a:prstGeom>
          <a:noFill/>
          <a:ln w="9525">
            <a:noFill/>
            <a:miter lim="800000"/>
            <a:headEnd/>
            <a:tailEnd/>
          </a:ln>
          <a:effectLst>
            <a:outerShdw blurRad="50800" dist="38100" dir="2700000" algn="tl" rotWithShape="0">
              <a:prstClr val="black">
                <a:alpha val="40000"/>
              </a:prstClr>
            </a:outerShdw>
          </a:effectLst>
        </p:spPr>
      </p:pic>
      <p:grpSp>
        <p:nvGrpSpPr>
          <p:cNvPr id="98" name="Group 97"/>
          <p:cNvGrpSpPr/>
          <p:nvPr/>
        </p:nvGrpSpPr>
        <p:grpSpPr>
          <a:xfrm>
            <a:off x="6707051" y="4492276"/>
            <a:ext cx="654198" cy="374156"/>
            <a:chOff x="7717536" y="4453600"/>
            <a:chExt cx="654198" cy="374156"/>
          </a:xfrm>
        </p:grpSpPr>
        <p:grpSp>
          <p:nvGrpSpPr>
            <p:cNvPr id="99" name="Group 98"/>
            <p:cNvGrpSpPr/>
            <p:nvPr/>
          </p:nvGrpSpPr>
          <p:grpSpPr>
            <a:xfrm>
              <a:off x="7731654" y="4453600"/>
              <a:ext cx="640080" cy="365760"/>
              <a:chOff x="2514600" y="5525406"/>
              <a:chExt cx="533400" cy="265794"/>
            </a:xfrm>
          </p:grpSpPr>
          <p:sp>
            <p:nvSpPr>
              <p:cNvPr id="105" name="Rectangle 104"/>
              <p:cNvSpPr/>
              <p:nvPr/>
            </p:nvSpPr>
            <p:spPr>
              <a:xfrm>
                <a:off x="2514600" y="5525406"/>
                <a:ext cx="533400" cy="265794"/>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ounded Rectangle 105"/>
              <p:cNvSpPr/>
              <p:nvPr/>
            </p:nvSpPr>
            <p:spPr>
              <a:xfrm>
                <a:off x="2813775" y="5686127"/>
                <a:ext cx="190500" cy="53159"/>
              </a:xfrm>
              <a:prstGeom prst="roundRect">
                <a:avLst/>
              </a:prstGeom>
              <a:solidFill>
                <a:schemeClr val="bg1">
                  <a:lumMod val="9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0" name="Group 99"/>
            <p:cNvGrpSpPr/>
            <p:nvPr/>
          </p:nvGrpSpPr>
          <p:grpSpPr>
            <a:xfrm>
              <a:off x="7800776" y="4522744"/>
              <a:ext cx="137160" cy="49256"/>
              <a:chOff x="-1447800" y="4343400"/>
              <a:chExt cx="137160" cy="49256"/>
            </a:xfrm>
          </p:grpSpPr>
          <p:cxnSp>
            <p:nvCxnSpPr>
              <p:cNvPr id="103" name="Straight Connector 102"/>
              <p:cNvCxnSpPr/>
              <p:nvPr/>
            </p:nvCxnSpPr>
            <p:spPr>
              <a:xfrm>
                <a:off x="-1447800" y="4343400"/>
                <a:ext cx="137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447800" y="4392656"/>
                <a:ext cx="13716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1" name="Rectangle 100"/>
            <p:cNvSpPr/>
            <p:nvPr/>
          </p:nvSpPr>
          <p:spPr>
            <a:xfrm>
              <a:off x="8243878" y="4495617"/>
              <a:ext cx="91440" cy="914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p:cNvSpPr txBox="1"/>
            <p:nvPr/>
          </p:nvSpPr>
          <p:spPr>
            <a:xfrm>
              <a:off x="7717536" y="4581535"/>
              <a:ext cx="341760" cy="246221"/>
            </a:xfrm>
            <a:prstGeom prst="rect">
              <a:avLst/>
            </a:prstGeom>
            <a:noFill/>
          </p:spPr>
          <p:txBody>
            <a:bodyPr wrap="none" rtlCol="0">
              <a:spAutoFit/>
            </a:bodyPr>
            <a:lstStyle/>
            <a:p>
              <a:r>
                <a:rPr lang="en-US" sz="1000" dirty="0" smtClean="0">
                  <a:solidFill>
                    <a:srgbClr val="FF0000"/>
                  </a:solidFill>
                </a:rPr>
                <a:t>Bill</a:t>
              </a:r>
              <a:endParaRPr lang="en-US" sz="1000" dirty="0">
                <a:solidFill>
                  <a:srgbClr val="FF0000"/>
                </a:solidFill>
              </a:endParaRPr>
            </a:p>
          </p:txBody>
        </p:sp>
      </p:grpSp>
      <p:grpSp>
        <p:nvGrpSpPr>
          <p:cNvPr id="107" name="Group 106"/>
          <p:cNvGrpSpPr/>
          <p:nvPr/>
        </p:nvGrpSpPr>
        <p:grpSpPr>
          <a:xfrm>
            <a:off x="1265434" y="3200626"/>
            <a:ext cx="5739941" cy="1651164"/>
            <a:chOff x="900499" y="3165972"/>
            <a:chExt cx="6163990" cy="1601508"/>
          </a:xfrm>
        </p:grpSpPr>
        <p:sp>
          <p:nvSpPr>
            <p:cNvPr id="108" name="Bent Arrow 107"/>
            <p:cNvSpPr/>
            <p:nvPr/>
          </p:nvSpPr>
          <p:spPr>
            <a:xfrm rot="5400000" flipV="1">
              <a:off x="3181740" y="884731"/>
              <a:ext cx="1601508" cy="6163990"/>
            </a:xfrm>
            <a:prstGeom prst="bentArrow">
              <a:avLst>
                <a:gd name="adj1" fmla="val 17232"/>
                <a:gd name="adj2" fmla="val 17443"/>
                <a:gd name="adj3" fmla="val 11325"/>
                <a:gd name="adj4" fmla="val 63103"/>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9" name="TextBox 108"/>
            <p:cNvSpPr txBox="1"/>
            <p:nvPr/>
          </p:nvSpPr>
          <p:spPr>
            <a:xfrm>
              <a:off x="3102655" y="3171106"/>
              <a:ext cx="2614634" cy="307777"/>
            </a:xfrm>
            <a:prstGeom prst="rect">
              <a:avLst/>
            </a:prstGeom>
            <a:noFill/>
          </p:spPr>
          <p:txBody>
            <a:bodyPr wrap="square" rtlCol="0">
              <a:spAutoFit/>
            </a:bodyPr>
            <a:lstStyle/>
            <a:p>
              <a:pPr algn="ctr"/>
              <a:r>
                <a:rPr lang="en-US" sz="1400" i="1" dirty="0" smtClean="0">
                  <a:solidFill>
                    <a:schemeClr val="tx1">
                      <a:lumMod val="50000"/>
                    </a:schemeClr>
                  </a:solidFill>
                </a:rPr>
                <a:t>CR Payment for Delivery</a:t>
              </a:r>
              <a:endParaRPr lang="en-US" sz="1400" i="1" dirty="0">
                <a:solidFill>
                  <a:schemeClr val="tx1">
                    <a:lumMod val="50000"/>
                  </a:schemeClr>
                </a:solidFill>
              </a:endParaRPr>
            </a:p>
          </p:txBody>
        </p:sp>
      </p:grpSp>
      <p:grpSp>
        <p:nvGrpSpPr>
          <p:cNvPr id="110" name="Group 109"/>
          <p:cNvGrpSpPr/>
          <p:nvPr/>
        </p:nvGrpSpPr>
        <p:grpSpPr>
          <a:xfrm>
            <a:off x="1589466" y="1205630"/>
            <a:ext cx="2564439" cy="592857"/>
            <a:chOff x="1569691" y="1175680"/>
            <a:chExt cx="2564439" cy="592857"/>
          </a:xfrm>
        </p:grpSpPr>
        <p:sp>
          <p:nvSpPr>
            <p:cNvPr id="111" name="Up Arrow 110"/>
            <p:cNvSpPr/>
            <p:nvPr/>
          </p:nvSpPr>
          <p:spPr>
            <a:xfrm rot="5400000">
              <a:off x="2555482" y="189889"/>
              <a:ext cx="592857" cy="2564439"/>
            </a:xfrm>
            <a:prstGeom prst="upArrow">
              <a:avLst>
                <a:gd name="adj1" fmla="val 50000"/>
                <a:gd name="adj2" fmla="val 29526"/>
              </a:avLst>
            </a:prstGeom>
            <a:solidFill>
              <a:schemeClr val="accent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xtBox 111"/>
            <p:cNvSpPr txBox="1"/>
            <p:nvPr/>
          </p:nvSpPr>
          <p:spPr>
            <a:xfrm>
              <a:off x="2151736" y="1321330"/>
              <a:ext cx="1448580" cy="307777"/>
            </a:xfrm>
            <a:prstGeom prst="rect">
              <a:avLst/>
            </a:prstGeom>
            <a:noFill/>
          </p:spPr>
          <p:txBody>
            <a:bodyPr wrap="square" rtlCol="0">
              <a:spAutoFit/>
            </a:bodyPr>
            <a:lstStyle/>
            <a:p>
              <a:pPr algn="ctr"/>
              <a:r>
                <a:rPr lang="en-US" sz="1400" i="1" dirty="0" smtClean="0">
                  <a:solidFill>
                    <a:schemeClr val="tx1">
                      <a:lumMod val="50000"/>
                    </a:schemeClr>
                  </a:solidFill>
                </a:rPr>
                <a:t>ERCOT Invoice</a:t>
              </a:r>
              <a:endParaRPr lang="en-US" sz="1400" i="1" dirty="0">
                <a:solidFill>
                  <a:schemeClr val="tx1">
                    <a:lumMod val="50000"/>
                  </a:schemeClr>
                </a:solidFill>
              </a:endParaRPr>
            </a:p>
          </p:txBody>
        </p:sp>
      </p:grpSp>
      <p:grpSp>
        <p:nvGrpSpPr>
          <p:cNvPr id="113" name="Group 112"/>
          <p:cNvGrpSpPr/>
          <p:nvPr/>
        </p:nvGrpSpPr>
        <p:grpSpPr>
          <a:xfrm>
            <a:off x="1823843" y="1874214"/>
            <a:ext cx="2330062" cy="576072"/>
            <a:chOff x="1800493" y="1873733"/>
            <a:chExt cx="2330062" cy="576072"/>
          </a:xfrm>
        </p:grpSpPr>
        <p:sp>
          <p:nvSpPr>
            <p:cNvPr id="114" name="Left-Right Arrow 113"/>
            <p:cNvSpPr/>
            <p:nvPr/>
          </p:nvSpPr>
          <p:spPr>
            <a:xfrm>
              <a:off x="1800493" y="1873733"/>
              <a:ext cx="2330062" cy="576072"/>
            </a:xfrm>
            <a:prstGeom prst="leftRightArrow">
              <a:avLst>
                <a:gd name="adj1" fmla="val 53340"/>
                <a:gd name="adj2" fmla="val 29879"/>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p:cNvSpPr txBox="1"/>
            <p:nvPr/>
          </p:nvSpPr>
          <p:spPr>
            <a:xfrm>
              <a:off x="2001057" y="2007969"/>
              <a:ext cx="1948851" cy="307777"/>
            </a:xfrm>
            <a:prstGeom prst="rect">
              <a:avLst/>
            </a:prstGeom>
            <a:noFill/>
          </p:spPr>
          <p:txBody>
            <a:bodyPr wrap="square" rtlCol="0">
              <a:spAutoFit/>
            </a:bodyPr>
            <a:lstStyle/>
            <a:p>
              <a:pPr algn="ctr"/>
              <a:r>
                <a:rPr lang="en-US" sz="1400" i="1" dirty="0" smtClean="0">
                  <a:solidFill>
                    <a:schemeClr val="bg1"/>
                  </a:solidFill>
                </a:rPr>
                <a:t>QSE Payment/Charge</a:t>
              </a:r>
              <a:endParaRPr lang="en-US" sz="1400" i="1" dirty="0">
                <a:solidFill>
                  <a:schemeClr val="bg1"/>
                </a:solidFill>
              </a:endParaRPr>
            </a:p>
          </p:txBody>
        </p:sp>
      </p:grpSp>
      <p:grpSp>
        <p:nvGrpSpPr>
          <p:cNvPr id="116" name="Group 115"/>
          <p:cNvGrpSpPr/>
          <p:nvPr/>
        </p:nvGrpSpPr>
        <p:grpSpPr>
          <a:xfrm>
            <a:off x="5454200" y="1439803"/>
            <a:ext cx="2740140" cy="1504895"/>
            <a:chOff x="5427152" y="1367815"/>
            <a:chExt cx="2579650" cy="1504895"/>
          </a:xfrm>
        </p:grpSpPr>
        <p:sp>
          <p:nvSpPr>
            <p:cNvPr id="117" name="Bent Arrow 116"/>
            <p:cNvSpPr/>
            <p:nvPr/>
          </p:nvSpPr>
          <p:spPr>
            <a:xfrm rot="5400000">
              <a:off x="5969111" y="835020"/>
              <a:ext cx="1495731" cy="2579650"/>
            </a:xfrm>
            <a:prstGeom prst="bentArrow">
              <a:avLst>
                <a:gd name="adj1" fmla="val 19558"/>
                <a:gd name="adj2" fmla="val 15649"/>
                <a:gd name="adj3" fmla="val 9803"/>
                <a:gd name="adj4" fmla="val 61013"/>
              </a:avLst>
            </a:prstGeom>
            <a:solidFill>
              <a:schemeClr val="tx2"/>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8" name="TextBox 117"/>
            <p:cNvSpPr txBox="1"/>
            <p:nvPr/>
          </p:nvSpPr>
          <p:spPr>
            <a:xfrm>
              <a:off x="5642916" y="1367815"/>
              <a:ext cx="1298355" cy="307777"/>
            </a:xfrm>
            <a:prstGeom prst="rect">
              <a:avLst/>
            </a:prstGeom>
            <a:noFill/>
          </p:spPr>
          <p:txBody>
            <a:bodyPr wrap="square" rtlCol="0">
              <a:spAutoFit/>
            </a:bodyPr>
            <a:lstStyle/>
            <a:p>
              <a:pPr algn="ctr"/>
              <a:r>
                <a:rPr lang="en-US" sz="1400" i="1" dirty="0" smtClean="0">
                  <a:solidFill>
                    <a:schemeClr val="bg1"/>
                  </a:solidFill>
                </a:rPr>
                <a:t>QSE Charge</a:t>
              </a:r>
              <a:endParaRPr lang="en-US" sz="1400" i="1" dirty="0">
                <a:solidFill>
                  <a:schemeClr val="bg1"/>
                </a:solidFill>
              </a:endParaRPr>
            </a:p>
          </p:txBody>
        </p:sp>
      </p:grpSp>
      <p:grpSp>
        <p:nvGrpSpPr>
          <p:cNvPr id="119" name="Group 118"/>
          <p:cNvGrpSpPr/>
          <p:nvPr/>
        </p:nvGrpSpPr>
        <p:grpSpPr>
          <a:xfrm>
            <a:off x="5683389" y="1798346"/>
            <a:ext cx="1951750" cy="1234745"/>
            <a:chOff x="5583100" y="1883465"/>
            <a:chExt cx="1816194" cy="1234745"/>
          </a:xfrm>
        </p:grpSpPr>
        <p:sp>
          <p:nvSpPr>
            <p:cNvPr id="120" name="Bent Arrow 119"/>
            <p:cNvSpPr/>
            <p:nvPr/>
          </p:nvSpPr>
          <p:spPr>
            <a:xfrm rot="10800000" flipV="1">
              <a:off x="5583100" y="1883465"/>
              <a:ext cx="1816194" cy="1234745"/>
            </a:xfrm>
            <a:prstGeom prst="bentArrow">
              <a:avLst>
                <a:gd name="adj1" fmla="val 23053"/>
                <a:gd name="adj2" fmla="val 20130"/>
                <a:gd name="adj3" fmla="val 11134"/>
                <a:gd name="adj4" fmla="val 41150"/>
              </a:avLst>
            </a:prstGeom>
            <a:solidFill>
              <a:schemeClr val="accent3"/>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1" name="TextBox 120"/>
            <p:cNvSpPr txBox="1"/>
            <p:nvPr/>
          </p:nvSpPr>
          <p:spPr>
            <a:xfrm>
              <a:off x="5708279" y="1975601"/>
              <a:ext cx="1267765" cy="307777"/>
            </a:xfrm>
            <a:prstGeom prst="rect">
              <a:avLst/>
            </a:prstGeom>
            <a:noFill/>
          </p:spPr>
          <p:txBody>
            <a:bodyPr wrap="square" rtlCol="0">
              <a:spAutoFit/>
            </a:bodyPr>
            <a:lstStyle/>
            <a:p>
              <a:pPr algn="ctr"/>
              <a:r>
                <a:rPr lang="en-US" sz="1400" i="1" dirty="0" smtClean="0">
                  <a:solidFill>
                    <a:schemeClr val="tx1">
                      <a:lumMod val="50000"/>
                    </a:schemeClr>
                  </a:solidFill>
                </a:rPr>
                <a:t>CR Payment</a:t>
              </a:r>
              <a:endParaRPr lang="en-US" sz="1400" i="1" dirty="0">
                <a:solidFill>
                  <a:schemeClr val="tx1">
                    <a:lumMod val="50000"/>
                  </a:schemeClr>
                </a:solidFill>
              </a:endParaRPr>
            </a:p>
          </p:txBody>
        </p:sp>
      </p:grpSp>
      <p:pic>
        <p:nvPicPr>
          <p:cNvPr id="122" name="Picture 1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339" y="2865808"/>
            <a:ext cx="1452547" cy="1554480"/>
          </a:xfrm>
          <a:prstGeom prst="rect">
            <a:avLst/>
          </a:prstGeom>
          <a:effectLst>
            <a:outerShdw blurRad="50800" dist="38100" dir="2700000" algn="tl" rotWithShape="0">
              <a:prstClr val="black">
                <a:alpha val="40000"/>
              </a:prstClr>
            </a:outerShdw>
          </a:effectLst>
        </p:spPr>
      </p:pic>
      <p:pic>
        <p:nvPicPr>
          <p:cNvPr id="123" name="Picture 1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666" y="4871274"/>
            <a:ext cx="1452547" cy="1554480"/>
          </a:xfrm>
          <a:prstGeom prst="rect">
            <a:avLst/>
          </a:prstGeom>
          <a:effectLst>
            <a:outerShdw blurRad="50800" dist="38100" dir="2700000" algn="tl" rotWithShape="0">
              <a:prstClr val="black">
                <a:alpha val="40000"/>
              </a:prstClr>
            </a:outerShdw>
          </a:effectLst>
        </p:spPr>
      </p:pic>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6560" y="1045941"/>
            <a:ext cx="1452546" cy="1554480"/>
          </a:xfrm>
          <a:prstGeom prst="rect">
            <a:avLst/>
          </a:prstGeom>
          <a:effectLst>
            <a:outerShdw blurRad="50800" dist="38100" dir="2700000" algn="tl" rotWithShape="0">
              <a:prstClr val="black">
                <a:alpha val="40000"/>
              </a:prstClr>
            </a:outerShdw>
          </a:effectLst>
        </p:spPr>
      </p:pic>
      <p:cxnSp>
        <p:nvCxnSpPr>
          <p:cNvPr id="125" name="Straight Arrow Connector 124"/>
          <p:cNvCxnSpPr/>
          <p:nvPr/>
        </p:nvCxnSpPr>
        <p:spPr>
          <a:xfrm flipV="1">
            <a:off x="6948073" y="4257205"/>
            <a:ext cx="283205" cy="954059"/>
          </a:xfrm>
          <a:prstGeom prst="straightConnector1">
            <a:avLst/>
          </a:prstGeom>
          <a:ln w="28575">
            <a:solidFill>
              <a:schemeClr val="bg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6" name="Picture 1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943" y="1045941"/>
            <a:ext cx="1452545" cy="155448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70044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right)">
                                      <p:cBhvr>
                                        <p:cTn id="7" dur="500"/>
                                        <p:tgtEl>
                                          <p:spTgt spid="5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down)">
                                      <p:cBhvr>
                                        <p:cTn id="11" dur="500"/>
                                        <p:tgtEl>
                                          <p:spTgt spid="7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wipe(left)">
                                      <p:cBhvr>
                                        <p:cTn id="16" dur="500"/>
                                        <p:tgtEl>
                                          <p:spTgt spid="1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113"/>
                                        </p:tgtEl>
                                        <p:attrNameLst>
                                          <p:attrName>style.visibility</p:attrName>
                                        </p:attrNameLst>
                                      </p:cBhvr>
                                      <p:to>
                                        <p:strVal val="visible"/>
                                      </p:to>
                                    </p:set>
                                    <p:animEffect transition="in" filter="barn(outVertical)">
                                      <p:cBhvr>
                                        <p:cTn id="21" dur="500"/>
                                        <p:tgtEl>
                                          <p:spTgt spid="1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6"/>
                                        </p:tgtEl>
                                        <p:attrNameLst>
                                          <p:attrName>style.visibility</p:attrName>
                                        </p:attrNameLst>
                                      </p:cBhvr>
                                      <p:to>
                                        <p:strVal val="visible"/>
                                      </p:to>
                                    </p:set>
                                    <p:animEffect transition="in" filter="wipe(left)">
                                      <p:cBhvr>
                                        <p:cTn id="26" dur="500"/>
                                        <p:tgtEl>
                                          <p:spTgt spid="1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nodeType="click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wipe(right)">
                                      <p:cBhvr>
                                        <p:cTn id="31" dur="500"/>
                                        <p:tgtEl>
                                          <p:spTgt spid="11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wipe(left)">
                                      <p:cBhvr>
                                        <p:cTn id="36" dur="500"/>
                                        <p:tgtEl>
                                          <p:spTgt spid="7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07"/>
                                        </p:tgtEl>
                                        <p:attrNameLst>
                                          <p:attrName>style.visibility</p:attrName>
                                        </p:attrNameLst>
                                      </p:cBhvr>
                                      <p:to>
                                        <p:strVal val="visible"/>
                                      </p:to>
                                    </p:set>
                                    <p:animEffect transition="in" filter="wipe(right)">
                                      <p:cBhvr>
                                        <p:cTn id="41" dur="500"/>
                                        <p:tgtEl>
                                          <p:spTgt spid="107"/>
                                        </p:tgtEl>
                                      </p:cBhvr>
                                    </p:animEffect>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98"/>
                                        </p:tgtEl>
                                        <p:attrNameLst>
                                          <p:attrName>style.visibility</p:attrName>
                                        </p:attrNameLst>
                                      </p:cBhvr>
                                      <p:to>
                                        <p:strVal val="visible"/>
                                      </p:to>
                                    </p:set>
                                    <p:animEffect transition="in" filter="fade">
                                      <p:cBhvr>
                                        <p:cTn id="46" dur="1000"/>
                                        <p:tgtEl>
                                          <p:spTgt spid="98"/>
                                        </p:tgtEl>
                                      </p:cBhvr>
                                    </p:animEffect>
                                    <p:anim calcmode="lin" valueType="num">
                                      <p:cBhvr>
                                        <p:cTn id="47" dur="1000" fill="hold"/>
                                        <p:tgtEl>
                                          <p:spTgt spid="98"/>
                                        </p:tgtEl>
                                        <p:attrNameLst>
                                          <p:attrName>ppt_x</p:attrName>
                                        </p:attrNameLst>
                                      </p:cBhvr>
                                      <p:tavLst>
                                        <p:tav tm="0">
                                          <p:val>
                                            <p:strVal val="#ppt_x"/>
                                          </p:val>
                                        </p:tav>
                                        <p:tav tm="100000">
                                          <p:val>
                                            <p:strVal val="#ppt_x"/>
                                          </p:val>
                                        </p:tav>
                                      </p:tavLst>
                                    </p:anim>
                                    <p:anim calcmode="lin" valueType="num">
                                      <p:cBhvr>
                                        <p:cTn id="48" dur="1000" fill="hold"/>
                                        <p:tgtEl>
                                          <p:spTgt spid="9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88"/>
                                        </p:tgtEl>
                                        <p:attrNameLst>
                                          <p:attrName>style.visibility</p:attrName>
                                        </p:attrNameLst>
                                      </p:cBhvr>
                                      <p:to>
                                        <p:strVal val="visible"/>
                                      </p:to>
                                    </p:set>
                                    <p:animEffect transition="in" filter="fade">
                                      <p:cBhvr>
                                        <p:cTn id="51" dur="1000"/>
                                        <p:tgtEl>
                                          <p:spTgt spid="88"/>
                                        </p:tgtEl>
                                      </p:cBhvr>
                                    </p:animEffect>
                                    <p:anim calcmode="lin" valueType="num">
                                      <p:cBhvr>
                                        <p:cTn id="52" dur="1000" fill="hold"/>
                                        <p:tgtEl>
                                          <p:spTgt spid="88"/>
                                        </p:tgtEl>
                                        <p:attrNameLst>
                                          <p:attrName>ppt_x</p:attrName>
                                        </p:attrNameLst>
                                      </p:cBhvr>
                                      <p:tavLst>
                                        <p:tav tm="0">
                                          <p:val>
                                            <p:strVal val="#ppt_x"/>
                                          </p:val>
                                        </p:tav>
                                        <p:tav tm="100000">
                                          <p:val>
                                            <p:strVal val="#ppt_x"/>
                                          </p:val>
                                        </p:tav>
                                      </p:tavLst>
                                    </p:anim>
                                    <p:anim calcmode="lin" valueType="num">
                                      <p:cBhvr>
                                        <p:cTn id="53"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58388" y="1542733"/>
            <a:ext cx="7827224" cy="4868460"/>
            <a:chOff x="658388" y="1542733"/>
            <a:chExt cx="7827224" cy="4868460"/>
          </a:xfrm>
        </p:grpSpPr>
        <p:sp>
          <p:nvSpPr>
            <p:cNvPr id="3" name="Rounded Rectangle 2"/>
            <p:cNvSpPr/>
            <p:nvPr/>
          </p:nvSpPr>
          <p:spPr>
            <a:xfrm>
              <a:off x="1427734" y="2242041"/>
              <a:ext cx="7057878" cy="4169152"/>
            </a:xfrm>
            <a:prstGeom prst="roundRect">
              <a:avLst>
                <a:gd name="adj" fmla="val 11761"/>
              </a:avLst>
            </a:prstGeom>
            <a:solidFill>
              <a:srgbClr val="003865"/>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365760" rtlCol="0" anchor="t"/>
            <a:lstStyle/>
            <a:p>
              <a:pPr algn="ctr"/>
              <a:r>
                <a:rPr lang="en-US" sz="2400" b="1" dirty="0">
                  <a:solidFill>
                    <a:prstClr val="white"/>
                  </a:solidFill>
                </a:rPr>
                <a:t>Adjusted Meter </a:t>
              </a:r>
              <a:r>
                <a:rPr lang="en-US" sz="2400" b="1" dirty="0" smtClean="0">
                  <a:solidFill>
                    <a:prstClr val="white"/>
                  </a:solidFill>
                </a:rPr>
                <a:t>Load</a:t>
              </a:r>
              <a:endParaRPr lang="en-US" sz="24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388" y="1542733"/>
              <a:ext cx="1558833" cy="1668225"/>
            </a:xfrm>
            <a:prstGeom prst="rect">
              <a:avLst/>
            </a:prstGeom>
            <a:effectLst>
              <a:outerShdw blurRad="50800" dist="38100" dir="2700000" algn="tl" rotWithShape="0">
                <a:prstClr val="black">
                  <a:alpha val="40000"/>
                </a:prstClr>
              </a:outerShdw>
            </a:effectLst>
          </p:spPr>
        </p:pic>
      </p:grpSp>
      <p:sp>
        <p:nvSpPr>
          <p:cNvPr id="2" name="Title 1"/>
          <p:cNvSpPr>
            <a:spLocks noGrp="1"/>
          </p:cNvSpPr>
          <p:nvPr>
            <p:ph type="title"/>
          </p:nvPr>
        </p:nvSpPr>
        <p:spPr/>
        <p:txBody>
          <a:bodyPr/>
          <a:lstStyle/>
          <a:p>
            <a:r>
              <a:rPr lang="en-US" dirty="0"/>
              <a:t>Meter Data Flow</a:t>
            </a:r>
          </a:p>
        </p:txBody>
      </p:sp>
      <p:sp>
        <p:nvSpPr>
          <p:cNvPr id="11" name="Text Placeholder 4"/>
          <p:cNvSpPr>
            <a:spLocks noGrp="1"/>
          </p:cNvSpPr>
          <p:nvPr>
            <p:ph type="body" sz="quarter" idx="10"/>
          </p:nvPr>
        </p:nvSpPr>
        <p:spPr>
          <a:xfrm>
            <a:off x="182879" y="914400"/>
            <a:ext cx="8758897" cy="424732"/>
          </a:xfrm>
          <a:prstGeom prst="rect">
            <a:avLst/>
          </a:prstGeom>
        </p:spPr>
        <p:txBody>
          <a:bodyPr wrap="square">
            <a:spAutoFit/>
          </a:bodyPr>
          <a:lstStyle/>
          <a:p>
            <a:pPr marL="0" indent="0">
              <a:buNone/>
            </a:pPr>
            <a:r>
              <a:rPr lang="en-US" sz="2400" b="1" dirty="0">
                <a:solidFill>
                  <a:schemeClr val="accent4"/>
                </a:solidFill>
              </a:rPr>
              <a:t>ERCOT </a:t>
            </a:r>
            <a:r>
              <a:rPr lang="en-US" sz="2400" b="1" dirty="0" smtClean="0">
                <a:solidFill>
                  <a:schemeClr val="accent4"/>
                </a:solidFill>
              </a:rPr>
              <a:t>Settles </a:t>
            </a:r>
            <a:r>
              <a:rPr lang="en-US" sz="2400" b="1" dirty="0">
                <a:solidFill>
                  <a:schemeClr val="accent4"/>
                </a:solidFill>
              </a:rPr>
              <a:t>with QSE based on Adjusted Metered Load</a:t>
            </a:r>
          </a:p>
        </p:txBody>
      </p:sp>
      <p:sp>
        <p:nvSpPr>
          <p:cNvPr id="33" name="UFE"/>
          <p:cNvSpPr/>
          <p:nvPr/>
        </p:nvSpPr>
        <p:spPr>
          <a:xfrm>
            <a:off x="2624953" y="3436465"/>
            <a:ext cx="4663440" cy="548640"/>
          </a:xfrm>
          <a:prstGeom prst="rect">
            <a:avLst/>
          </a:prstGeom>
          <a:solidFill>
            <a:schemeClr val="tx2">
              <a:lumMod val="90000"/>
              <a:lumOff val="1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200" dirty="0" smtClean="0">
                <a:solidFill>
                  <a:prstClr val="white"/>
                </a:solidFill>
              </a:rPr>
              <a:t>Unaccounted for Energy</a:t>
            </a:r>
            <a:endParaRPr lang="en-US" sz="2200" dirty="0">
              <a:solidFill>
                <a:prstClr val="white"/>
              </a:solidFill>
            </a:endParaRPr>
          </a:p>
        </p:txBody>
      </p:sp>
      <p:sp>
        <p:nvSpPr>
          <p:cNvPr id="34" name="Trans losses"/>
          <p:cNvSpPr/>
          <p:nvPr/>
        </p:nvSpPr>
        <p:spPr>
          <a:xfrm>
            <a:off x="2624953" y="4106337"/>
            <a:ext cx="4663440" cy="548640"/>
          </a:xfrm>
          <a:prstGeom prst="rect">
            <a:avLst/>
          </a:prstGeom>
          <a:solidFill>
            <a:schemeClr val="tx2">
              <a:lumMod val="75000"/>
              <a:lumOff val="2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200" dirty="0" smtClean="0">
                <a:solidFill>
                  <a:prstClr val="white"/>
                </a:solidFill>
              </a:rPr>
              <a:t>Transmission Loss Factors</a:t>
            </a:r>
            <a:endParaRPr lang="en-US" sz="2200" dirty="0">
              <a:solidFill>
                <a:prstClr val="white"/>
              </a:solidFill>
            </a:endParaRPr>
          </a:p>
        </p:txBody>
      </p:sp>
      <p:sp>
        <p:nvSpPr>
          <p:cNvPr id="38" name="Dist Losses"/>
          <p:cNvSpPr/>
          <p:nvPr/>
        </p:nvSpPr>
        <p:spPr>
          <a:xfrm>
            <a:off x="2624953" y="4776209"/>
            <a:ext cx="4663440" cy="548640"/>
          </a:xfrm>
          <a:prstGeom prst="rect">
            <a:avLst/>
          </a:prstGeom>
          <a:solidFill>
            <a:schemeClr val="tx2">
              <a:lumMod val="50000"/>
              <a:lumOff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200" dirty="0" smtClean="0">
                <a:solidFill>
                  <a:schemeClr val="tx2"/>
                </a:solidFill>
              </a:rPr>
              <a:t>Distribution Loss Factors</a:t>
            </a:r>
            <a:endParaRPr lang="en-US" sz="2200" dirty="0">
              <a:solidFill>
                <a:schemeClr val="tx2"/>
              </a:solidFill>
            </a:endParaRPr>
          </a:p>
        </p:txBody>
      </p:sp>
      <p:sp>
        <p:nvSpPr>
          <p:cNvPr id="39" name="Aggregation"/>
          <p:cNvSpPr/>
          <p:nvPr/>
        </p:nvSpPr>
        <p:spPr>
          <a:xfrm>
            <a:off x="2624953" y="5446082"/>
            <a:ext cx="4663440" cy="548640"/>
          </a:xfrm>
          <a:prstGeom prst="rect">
            <a:avLst/>
          </a:prstGeom>
          <a:solidFill>
            <a:schemeClr val="tx2">
              <a:lumMod val="25000"/>
              <a:lumOff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2200" dirty="0" smtClean="0">
                <a:solidFill>
                  <a:schemeClr val="tx2"/>
                </a:solidFill>
              </a:rPr>
              <a:t>Aggregation by QSE</a:t>
            </a:r>
            <a:endParaRPr lang="en-US" sz="2200" dirty="0">
              <a:solidFill>
                <a:schemeClr val="tx2"/>
              </a:solidFill>
            </a:endParaRPr>
          </a:p>
        </p:txBody>
      </p:sp>
    </p:spTree>
    <p:custDataLst>
      <p:tags r:id="rId1"/>
    </p:custDataLst>
    <p:extLst>
      <p:ext uri="{BB962C8B-B14F-4D97-AF65-F5344CB8AC3E}">
        <p14:creationId xmlns:p14="http://schemas.microsoft.com/office/powerpoint/2010/main" val="402619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lef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8" grpId="0" animBg="1"/>
      <p:bldP spid="3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Relationships - Review</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 y="781131"/>
            <a:ext cx="8622792" cy="5950077"/>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 y="781130"/>
            <a:ext cx="8622792" cy="5950077"/>
          </a:xfrm>
          <a:prstGeom prst="rect">
            <a:avLst/>
          </a:prstGeom>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 y="781129"/>
            <a:ext cx="8622792" cy="5950077"/>
          </a:xfrm>
          <a:prstGeom prst="rect">
            <a:avLst/>
          </a:prstGeom>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 y="781129"/>
            <a:ext cx="8622792" cy="595007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320" y="781128"/>
            <a:ext cx="8622792" cy="5950077"/>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4320" y="781128"/>
            <a:ext cx="8622792" cy="5950077"/>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320" y="781128"/>
            <a:ext cx="8622792" cy="5950077"/>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4320" y="781128"/>
            <a:ext cx="8622792" cy="5950077"/>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320" y="781127"/>
            <a:ext cx="8622792" cy="5950077"/>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320" y="781127"/>
            <a:ext cx="8622792" cy="5950077"/>
          </a:xfrm>
          <a:prstGeom prst="rect">
            <a:avLst/>
          </a:prstGeom>
        </p:spPr>
      </p:pic>
      <p:pic>
        <p:nvPicPr>
          <p:cNvPr id="14" name="Picture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320" y="781126"/>
            <a:ext cx="8622792" cy="5950077"/>
          </a:xfrm>
          <a:prstGeom prst="rect">
            <a:avLst/>
          </a:prstGeom>
        </p:spPr>
      </p:pic>
      <p:pic>
        <p:nvPicPr>
          <p:cNvPr id="15" name="Picture 1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 y="781126"/>
            <a:ext cx="8622792" cy="5950077"/>
          </a:xfrm>
          <a:prstGeom prst="rect">
            <a:avLst/>
          </a:prstGeom>
        </p:spPr>
      </p:pic>
    </p:spTree>
    <p:custDataLst>
      <p:tags r:id="rId1"/>
    </p:custDataLst>
    <p:extLst>
      <p:ext uri="{BB962C8B-B14F-4D97-AF65-F5344CB8AC3E}">
        <p14:creationId xmlns:p14="http://schemas.microsoft.com/office/powerpoint/2010/main" val="105689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1" presetClass="exit" presetSubtype="0" fill="hold" nodeType="afterEffect">
                                  <p:stCondLst>
                                    <p:cond delay="0"/>
                                  </p:stCondLst>
                                  <p:childTnLst>
                                    <p:set>
                                      <p:cBhvr>
                                        <p:cTn id="27" dur="1" fill="hold">
                                          <p:stCondLst>
                                            <p:cond delay="0"/>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par>
                          <p:cTn id="33" fill="hold">
                            <p:stCondLst>
                              <p:cond delay="500"/>
                            </p:stCondLst>
                            <p:childTnLst>
                              <p:par>
                                <p:cTn id="34" presetID="1" presetClass="exit" presetSubtype="0" fill="hold" nodeType="after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par>
                          <p:cTn id="41" fill="hold">
                            <p:stCondLst>
                              <p:cond delay="500"/>
                            </p:stCondLst>
                            <p:childTnLst>
                              <p:par>
                                <p:cTn id="42" presetID="1" presetClass="exit" presetSubtype="0" fill="hold" nodeType="afterEffect">
                                  <p:stCondLst>
                                    <p:cond delay="0"/>
                                  </p:stCondLst>
                                  <p:childTnLst>
                                    <p:set>
                                      <p:cBhvr>
                                        <p:cTn id="43" dur="1" fill="hold">
                                          <p:stCondLst>
                                            <p:cond delay="0"/>
                                          </p:stCondLst>
                                        </p:cTn>
                                        <p:tgtEl>
                                          <p:spTgt spid="8"/>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par>
                          <p:cTn id="49" fill="hold">
                            <p:stCondLst>
                              <p:cond delay="500"/>
                            </p:stCondLst>
                            <p:childTnLst>
                              <p:par>
                                <p:cTn id="50" presetID="1" presetClass="exit" presetSubtype="0" fill="hold" nodeType="after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500"/>
                            </p:stCondLst>
                            <p:childTnLst>
                              <p:par>
                                <p:cTn id="58" presetID="1" presetClass="exit" presetSubtype="0" fill="hold" nodeType="afterEffect">
                                  <p:stCondLst>
                                    <p:cond delay="0"/>
                                  </p:stCondLst>
                                  <p:childTnLst>
                                    <p:set>
                                      <p:cBhvr>
                                        <p:cTn id="59" dur="1" fill="hold">
                                          <p:stCondLst>
                                            <p:cond delay="0"/>
                                          </p:stCondLst>
                                        </p:cTn>
                                        <p:tgtEl>
                                          <p:spTgt spid="10"/>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500"/>
                                        <p:tgtEl>
                                          <p:spTgt spid="12"/>
                                        </p:tgtEl>
                                      </p:cBhvr>
                                    </p:animEffect>
                                  </p:childTnLst>
                                </p:cTn>
                              </p:par>
                            </p:childTnLst>
                          </p:cTn>
                        </p:par>
                        <p:par>
                          <p:cTn id="65" fill="hold">
                            <p:stCondLst>
                              <p:cond delay="500"/>
                            </p:stCondLst>
                            <p:childTnLst>
                              <p:par>
                                <p:cTn id="66" presetID="1" presetClass="exit" presetSubtype="0" fill="hold" nodeType="afterEffect">
                                  <p:stCondLst>
                                    <p:cond delay="0"/>
                                  </p:stCondLst>
                                  <p:childTnLst>
                                    <p:set>
                                      <p:cBhvr>
                                        <p:cTn id="67" dur="1" fill="hold">
                                          <p:stCondLst>
                                            <p:cond delay="0"/>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childTnLst>
                          </p:cTn>
                        </p:par>
                        <p:par>
                          <p:cTn id="73" fill="hold">
                            <p:stCondLst>
                              <p:cond delay="500"/>
                            </p:stCondLst>
                            <p:childTnLst>
                              <p:par>
                                <p:cTn id="74" presetID="1" presetClass="exit" presetSubtype="0" fill="hold" nodeType="afterEffect">
                                  <p:stCondLst>
                                    <p:cond delay="0"/>
                                  </p:stCondLst>
                                  <p:childTnLst>
                                    <p:set>
                                      <p:cBhvr>
                                        <p:cTn id="75" dur="1" fill="hold">
                                          <p:stCondLst>
                                            <p:cond delay="0"/>
                                          </p:stCondLst>
                                        </p:cTn>
                                        <p:tgtEl>
                                          <p:spTgt spid="1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fade">
                                      <p:cBhvr>
                                        <p:cTn id="80" dur="500"/>
                                        <p:tgtEl>
                                          <p:spTgt spid="14"/>
                                        </p:tgtEl>
                                      </p:cBhvr>
                                    </p:animEffect>
                                  </p:childTnLst>
                                </p:cTn>
                              </p:par>
                            </p:childTnLst>
                          </p:cTn>
                        </p:par>
                        <p:par>
                          <p:cTn id="81" fill="hold">
                            <p:stCondLst>
                              <p:cond delay="500"/>
                            </p:stCondLst>
                            <p:childTnLst>
                              <p:par>
                                <p:cTn id="82" presetID="1" presetClass="exit" presetSubtype="0" fill="hold" nodeType="afterEffect">
                                  <p:stCondLst>
                                    <p:cond delay="0"/>
                                  </p:stCondLst>
                                  <p:childTnLst>
                                    <p:set>
                                      <p:cBhvr>
                                        <p:cTn id="83" dur="1" fill="hold">
                                          <p:stCondLst>
                                            <p:cond delay="0"/>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500"/>
                                        <p:tgtEl>
                                          <p:spTgt spid="15"/>
                                        </p:tgtEl>
                                      </p:cBhvr>
                                    </p:animEffect>
                                  </p:childTnLst>
                                </p:cTn>
                              </p:par>
                            </p:childTnLst>
                          </p:cTn>
                        </p:par>
                        <p:par>
                          <p:cTn id="89" fill="hold">
                            <p:stCondLst>
                              <p:cond delay="500"/>
                            </p:stCondLst>
                            <p:childTnLst>
                              <p:par>
                                <p:cTn id="90" presetID="1" presetClass="exit" presetSubtype="0" fill="hold" nodeType="afterEffect">
                                  <p:stCondLst>
                                    <p:cond delay="0"/>
                                  </p:stCondLst>
                                  <p:childTnLst>
                                    <p:set>
                                      <p:cBhvr>
                                        <p:cTn id="91"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04800" y="1316736"/>
            <a:ext cx="8540496" cy="1426464"/>
          </a:xfrm>
        </p:spPr>
        <p:txBody>
          <a:bodyPr/>
          <a:lstStyle/>
          <a:p>
            <a:pPr>
              <a:buFont typeface="Arial" panose="020B0604020202020204" pitchFamily="34" charset="0"/>
              <a:buChar char="•"/>
            </a:pPr>
            <a:r>
              <a:rPr lang="en-US" dirty="0" smtClean="0">
                <a:solidFill>
                  <a:schemeClr val="bg1"/>
                </a:solidFill>
              </a:rPr>
              <a:t>Each Operating day is settled a minimum of three times</a:t>
            </a:r>
          </a:p>
          <a:p>
            <a:pPr>
              <a:buFont typeface="Arial" panose="020B0604020202020204" pitchFamily="34" charset="0"/>
              <a:buChar char="•"/>
            </a:pPr>
            <a:r>
              <a:rPr lang="en-US" dirty="0" smtClean="0">
                <a:solidFill>
                  <a:schemeClr val="bg1"/>
                </a:solidFill>
              </a:rPr>
              <a:t>Most settlement is transacted on the Initial Settlement</a:t>
            </a:r>
            <a:endParaRPr lang="en-US" dirty="0">
              <a:solidFill>
                <a:schemeClr val="bg1"/>
              </a:solidFill>
            </a:endParaRPr>
          </a:p>
        </p:txBody>
      </p:sp>
      <p:sp>
        <p:nvSpPr>
          <p:cNvPr id="3" name="Text Placeholder 2"/>
          <p:cNvSpPr>
            <a:spLocks noGrp="1"/>
          </p:cNvSpPr>
          <p:nvPr>
            <p:ph type="body" sz="quarter" idx="11"/>
          </p:nvPr>
        </p:nvSpPr>
        <p:spPr/>
        <p:txBody>
          <a:bodyPr/>
          <a:lstStyle/>
          <a:p>
            <a:pPr>
              <a:spcBef>
                <a:spcPct val="0"/>
              </a:spcBef>
            </a:pPr>
            <a:r>
              <a:rPr lang="en-US" dirty="0">
                <a:solidFill>
                  <a:schemeClr val="tx1"/>
                </a:solidFill>
                <a:latin typeface="+mj-lt"/>
                <a:ea typeface="+mj-ea"/>
                <a:cs typeface="+mj-cs"/>
              </a:rPr>
              <a:t>Settlement Timeline</a:t>
            </a:r>
          </a:p>
        </p:txBody>
      </p:sp>
      <p:grpSp>
        <p:nvGrpSpPr>
          <p:cNvPr id="2" name="Group 1"/>
          <p:cNvGrpSpPr/>
          <p:nvPr/>
        </p:nvGrpSpPr>
        <p:grpSpPr>
          <a:xfrm>
            <a:off x="308769" y="3048000"/>
            <a:ext cx="8526463" cy="3124200"/>
            <a:chOff x="1501027" y="76200"/>
            <a:chExt cx="8526463" cy="3124200"/>
          </a:xfrm>
        </p:grpSpPr>
        <p:sp>
          <p:nvSpPr>
            <p:cNvPr id="35" name="AutoShape 26"/>
            <p:cNvSpPr>
              <a:spLocks noChangeArrowheads="1"/>
            </p:cNvSpPr>
            <p:nvPr/>
          </p:nvSpPr>
          <p:spPr bwMode="auto">
            <a:xfrm>
              <a:off x="1501027" y="76200"/>
              <a:ext cx="8526463" cy="3124200"/>
            </a:xfrm>
            <a:prstGeom prst="roundRect">
              <a:avLst>
                <a:gd name="adj" fmla="val 16667"/>
              </a:avLst>
            </a:prstGeom>
            <a:gradFill rotWithShape="1">
              <a:gsLst>
                <a:gs pos="0">
                  <a:schemeClr val="bg1">
                    <a:lumMod val="95000"/>
                  </a:schemeClr>
                </a:gs>
                <a:gs pos="100000">
                  <a:schemeClr val="tx1">
                    <a:lumMod val="40000"/>
                    <a:lumOff val="60000"/>
                  </a:schemeClr>
                </a:gs>
              </a:gsLst>
              <a:lin ang="5400000" scaled="1"/>
            </a:gradFill>
            <a:ln w="15875">
              <a:solidFill>
                <a:schemeClr val="tx1"/>
              </a:solidFill>
              <a:round/>
              <a:headEnd/>
              <a:tailEnd/>
            </a:ln>
            <a:effectLst>
              <a:outerShdw blurRad="50800" dist="38100" dir="2700000" algn="tl" rotWithShape="0">
                <a:prstClr val="black">
                  <a:alpha val="40000"/>
                </a:prstClr>
              </a:outerShdw>
            </a:effectLst>
          </p:spPr>
          <p:txBody>
            <a:bodyPr/>
            <a:lstStyle/>
            <a:p>
              <a:pPr algn="ctr">
                <a:defRPr/>
              </a:pPr>
              <a:r>
                <a:rPr lang="en-US" b="1" dirty="0">
                  <a:solidFill>
                    <a:schemeClr val="tx1">
                      <a:lumMod val="75000"/>
                    </a:schemeClr>
                  </a:solidFill>
                </a:rPr>
                <a:t>ERCOT Real-Time Settlements Timeline</a:t>
              </a:r>
            </a:p>
          </p:txBody>
        </p:sp>
        <p:cxnSp>
          <p:nvCxnSpPr>
            <p:cNvPr id="36" name="Straight Connector 35"/>
            <p:cNvCxnSpPr/>
            <p:nvPr/>
          </p:nvCxnSpPr>
          <p:spPr>
            <a:xfrm rot="5400000">
              <a:off x="4233971" y="1312463"/>
              <a:ext cx="815975" cy="0"/>
            </a:xfrm>
            <a:prstGeom prst="line">
              <a:avLst/>
            </a:prstGeom>
            <a:noFill/>
            <a:ln w="28575" cap="flat" cmpd="sng" algn="ctr">
              <a:solidFill>
                <a:schemeClr val="tx1">
                  <a:lumMod val="75000"/>
                </a:schemeClr>
              </a:solidFill>
              <a:prstDash val="sysDot"/>
            </a:ln>
            <a:effectLst/>
          </p:spPr>
        </p:cxnSp>
        <p:cxnSp>
          <p:nvCxnSpPr>
            <p:cNvPr id="37" name="Straight Connector 36"/>
            <p:cNvCxnSpPr/>
            <p:nvPr/>
          </p:nvCxnSpPr>
          <p:spPr>
            <a:xfrm rot="5400000">
              <a:off x="8231083" y="1312463"/>
              <a:ext cx="815975" cy="0"/>
            </a:xfrm>
            <a:prstGeom prst="line">
              <a:avLst/>
            </a:prstGeom>
            <a:noFill/>
            <a:ln w="28575" cap="flat" cmpd="sng" algn="ctr">
              <a:solidFill>
                <a:schemeClr val="tx1">
                  <a:lumMod val="75000"/>
                </a:schemeClr>
              </a:solidFill>
              <a:prstDash val="sysDot"/>
            </a:ln>
            <a:effectLst/>
          </p:spPr>
        </p:cxnSp>
        <p:cxnSp>
          <p:nvCxnSpPr>
            <p:cNvPr id="38" name="Straight Connector 37"/>
            <p:cNvCxnSpPr/>
            <p:nvPr/>
          </p:nvCxnSpPr>
          <p:spPr>
            <a:xfrm rot="5400000">
              <a:off x="7108871" y="1312463"/>
              <a:ext cx="815975" cy="0"/>
            </a:xfrm>
            <a:prstGeom prst="line">
              <a:avLst/>
            </a:prstGeom>
            <a:noFill/>
            <a:ln w="28575" cap="flat" cmpd="sng" algn="ctr">
              <a:solidFill>
                <a:schemeClr val="tx1">
                  <a:lumMod val="75000"/>
                </a:schemeClr>
              </a:solidFill>
              <a:prstDash val="sysDot"/>
            </a:ln>
            <a:effectLst/>
          </p:spPr>
        </p:cxnSp>
        <p:cxnSp>
          <p:nvCxnSpPr>
            <p:cNvPr id="39" name="Straight Connector 38"/>
            <p:cNvCxnSpPr/>
            <p:nvPr/>
          </p:nvCxnSpPr>
          <p:spPr>
            <a:xfrm rot="5400000">
              <a:off x="3106223" y="1312463"/>
              <a:ext cx="815975" cy="0"/>
            </a:xfrm>
            <a:prstGeom prst="line">
              <a:avLst/>
            </a:prstGeom>
            <a:noFill/>
            <a:ln w="28575" cap="flat" cmpd="sng" algn="ctr">
              <a:solidFill>
                <a:schemeClr val="tx1">
                  <a:lumMod val="75000"/>
                </a:schemeClr>
              </a:solidFill>
              <a:prstDash val="sysDot"/>
            </a:ln>
            <a:effectLst/>
          </p:spPr>
        </p:cxnSp>
        <p:cxnSp>
          <p:nvCxnSpPr>
            <p:cNvPr id="40" name="Straight Connector 39"/>
            <p:cNvCxnSpPr/>
            <p:nvPr/>
          </p:nvCxnSpPr>
          <p:spPr>
            <a:xfrm rot="5400000">
              <a:off x="5186407" y="1312463"/>
              <a:ext cx="815975" cy="0"/>
            </a:xfrm>
            <a:prstGeom prst="line">
              <a:avLst/>
            </a:prstGeom>
            <a:noFill/>
            <a:ln w="28575" cap="flat" cmpd="sng" algn="ctr">
              <a:solidFill>
                <a:schemeClr val="tx1">
                  <a:lumMod val="75000"/>
                </a:schemeClr>
              </a:solidFill>
              <a:prstDash val="sysDot"/>
            </a:ln>
            <a:effectLst/>
          </p:spPr>
        </p:cxnSp>
        <p:cxnSp>
          <p:nvCxnSpPr>
            <p:cNvPr id="41" name="Straight Connector 40"/>
            <p:cNvCxnSpPr/>
            <p:nvPr/>
          </p:nvCxnSpPr>
          <p:spPr>
            <a:xfrm rot="5400000">
              <a:off x="2278171" y="1312463"/>
              <a:ext cx="815975" cy="0"/>
            </a:xfrm>
            <a:prstGeom prst="line">
              <a:avLst/>
            </a:prstGeom>
            <a:noFill/>
            <a:ln w="28575" cap="flat" cmpd="sng" algn="ctr">
              <a:solidFill>
                <a:schemeClr val="tx1">
                  <a:lumMod val="75000"/>
                </a:schemeClr>
              </a:solidFill>
              <a:prstDash val="sysDot"/>
            </a:ln>
            <a:effectLst/>
          </p:spPr>
        </p:cxnSp>
        <p:sp>
          <p:nvSpPr>
            <p:cNvPr id="42" name="TextBox 10"/>
            <p:cNvSpPr txBox="1">
              <a:spLocks noChangeArrowheads="1"/>
            </p:cNvSpPr>
            <p:nvPr/>
          </p:nvSpPr>
          <p:spPr bwMode="auto">
            <a:xfrm>
              <a:off x="7516858" y="1045763"/>
              <a:ext cx="1120474" cy="369332"/>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Day 180</a:t>
              </a:r>
            </a:p>
          </p:txBody>
        </p:sp>
        <p:sp>
          <p:nvSpPr>
            <p:cNvPr id="43" name="TextBox 16"/>
            <p:cNvSpPr txBox="1">
              <a:spLocks noChangeArrowheads="1"/>
            </p:cNvSpPr>
            <p:nvPr/>
          </p:nvSpPr>
          <p:spPr bwMode="auto">
            <a:xfrm>
              <a:off x="1576497" y="1045763"/>
              <a:ext cx="1138237" cy="646331"/>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rgbClr val="C00000"/>
                  </a:solidFill>
                  <a:effectLst/>
                  <a:uLnTx/>
                  <a:uFillTx/>
                  <a:latin typeface="Calibri" pitchFamily="34" charset="0"/>
                </a:rPr>
                <a:t>Operating Day</a:t>
              </a:r>
            </a:p>
          </p:txBody>
        </p:sp>
        <p:sp>
          <p:nvSpPr>
            <p:cNvPr id="44" name="TextBox 17"/>
            <p:cNvSpPr txBox="1">
              <a:spLocks noChangeArrowheads="1"/>
            </p:cNvSpPr>
            <p:nvPr/>
          </p:nvSpPr>
          <p:spPr bwMode="auto">
            <a:xfrm>
              <a:off x="2686159" y="1045763"/>
              <a:ext cx="854073" cy="369332"/>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Day 5</a:t>
              </a:r>
            </a:p>
          </p:txBody>
        </p:sp>
        <p:sp>
          <p:nvSpPr>
            <p:cNvPr id="45" name="TextBox 19"/>
            <p:cNvSpPr txBox="1">
              <a:spLocks noChangeArrowheads="1"/>
            </p:cNvSpPr>
            <p:nvPr/>
          </p:nvSpPr>
          <p:spPr bwMode="auto">
            <a:xfrm>
              <a:off x="3376658" y="2330050"/>
              <a:ext cx="1320800" cy="646331"/>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Initial Statement</a:t>
              </a:r>
            </a:p>
          </p:txBody>
        </p:sp>
        <p:sp>
          <p:nvSpPr>
            <p:cNvPr id="46" name="TextBox 20"/>
            <p:cNvSpPr txBox="1">
              <a:spLocks noChangeArrowheads="1"/>
            </p:cNvSpPr>
            <p:nvPr/>
          </p:nvSpPr>
          <p:spPr bwMode="auto">
            <a:xfrm>
              <a:off x="5513433" y="2330050"/>
              <a:ext cx="1268367" cy="646331"/>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Final </a:t>
              </a:r>
              <a:b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b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Statement</a:t>
              </a:r>
            </a:p>
          </p:txBody>
        </p:sp>
        <p:sp>
          <p:nvSpPr>
            <p:cNvPr id="47" name="TextBox 21"/>
            <p:cNvSpPr txBox="1">
              <a:spLocks noChangeArrowheads="1"/>
            </p:cNvSpPr>
            <p:nvPr/>
          </p:nvSpPr>
          <p:spPr bwMode="auto">
            <a:xfrm>
              <a:off x="8561433" y="2330050"/>
              <a:ext cx="1393825" cy="646331"/>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True-Up Statement</a:t>
              </a:r>
            </a:p>
          </p:txBody>
        </p:sp>
        <p:sp>
          <p:nvSpPr>
            <p:cNvPr id="48" name="TextBox 28"/>
            <p:cNvSpPr txBox="1">
              <a:spLocks noChangeArrowheads="1"/>
            </p:cNvSpPr>
            <p:nvPr/>
          </p:nvSpPr>
          <p:spPr bwMode="auto">
            <a:xfrm>
              <a:off x="4638799" y="1045763"/>
              <a:ext cx="954168" cy="369332"/>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chemeClr val="tx1">
                      <a:lumMod val="50000"/>
                    </a:schemeClr>
                  </a:solidFill>
                  <a:effectLst/>
                  <a:uLnTx/>
                  <a:uFillTx/>
                  <a:latin typeface="Calibri" pitchFamily="34" charset="0"/>
                </a:rPr>
                <a:t>Day 55</a:t>
              </a:r>
            </a:p>
          </p:txBody>
        </p:sp>
        <p:sp>
          <p:nvSpPr>
            <p:cNvPr id="49" name="Right Arrow 48"/>
            <p:cNvSpPr/>
            <p:nvPr/>
          </p:nvSpPr>
          <p:spPr>
            <a:xfrm>
              <a:off x="1706672" y="1583925"/>
              <a:ext cx="8077200" cy="508000"/>
            </a:xfrm>
            <a:prstGeom prst="rightArrow">
              <a:avLst/>
            </a:prstGeom>
            <a:solidFill>
              <a:srgbClr val="003966"/>
            </a:solidFill>
            <a:ln w="25400" cap="flat" cmpd="sng" algn="ctr">
              <a:solidFill>
                <a:srgbClr val="003966"/>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sp>
          <p:nvSpPr>
            <p:cNvPr id="50" name="Oval 49"/>
            <p:cNvSpPr/>
            <p:nvPr/>
          </p:nvSpPr>
          <p:spPr>
            <a:xfrm>
              <a:off x="3341173" y="1655363"/>
              <a:ext cx="347663" cy="349250"/>
            </a:xfrm>
            <a:prstGeom prst="ellipse">
              <a:avLst/>
            </a:prstGeom>
            <a:solidFill>
              <a:schemeClr val="accent3">
                <a:lumMod val="75000"/>
              </a:schemeClr>
            </a:solidFill>
            <a:ln w="25400" cap="flat" cmpd="sng" algn="ctr">
              <a:solidFill>
                <a:schemeClr val="accent3">
                  <a:lumMod val="75000"/>
                </a:scheme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grpSp>
          <p:nvGrpSpPr>
            <p:cNvPr id="51" name="Group 50"/>
            <p:cNvGrpSpPr/>
            <p:nvPr/>
          </p:nvGrpSpPr>
          <p:grpSpPr>
            <a:xfrm>
              <a:off x="8464596" y="1649013"/>
              <a:ext cx="347662" cy="950912"/>
              <a:chOff x="7191589" y="4299476"/>
              <a:chExt cx="347662" cy="950912"/>
            </a:xfrm>
          </p:grpSpPr>
          <p:sp>
            <p:nvSpPr>
              <p:cNvPr id="52" name="Oval 51"/>
              <p:cNvSpPr/>
              <p:nvPr/>
            </p:nvSpPr>
            <p:spPr>
              <a:xfrm>
                <a:off x="7191589" y="4299476"/>
                <a:ext cx="347662" cy="347662"/>
              </a:xfrm>
              <a:prstGeom prst="ellipse">
                <a:avLst/>
              </a:prstGeom>
              <a:solidFill>
                <a:schemeClr val="accent3">
                  <a:lumMod val="75000"/>
                </a:schemeClr>
              </a:solidFill>
              <a:ln w="25400" cap="flat" cmpd="sng" algn="ctr">
                <a:solidFill>
                  <a:schemeClr val="accent3">
                    <a:lumMod val="75000"/>
                  </a:scheme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cxnSp>
            <p:nvCxnSpPr>
              <p:cNvPr id="53" name="Straight Connector 52"/>
              <p:cNvCxnSpPr/>
              <p:nvPr/>
            </p:nvCxnSpPr>
            <p:spPr bwMode="auto">
              <a:xfrm rot="16200000" flipH="1">
                <a:off x="7002376" y="4845576"/>
                <a:ext cx="723900" cy="0"/>
              </a:xfrm>
              <a:prstGeom prst="line">
                <a:avLst/>
              </a:prstGeom>
              <a:noFill/>
              <a:ln w="38100" cap="flat" cmpd="sng" algn="ctr">
                <a:solidFill>
                  <a:schemeClr val="accent3">
                    <a:lumMod val="75000"/>
                  </a:schemeClr>
                </a:solidFill>
                <a:prstDash val="solid"/>
              </a:ln>
              <a:effectLst/>
            </p:spPr>
          </p:cxnSp>
          <p:sp>
            <p:nvSpPr>
              <p:cNvPr id="54" name="Oval 53"/>
              <p:cNvSpPr/>
              <p:nvPr/>
            </p:nvSpPr>
            <p:spPr bwMode="auto">
              <a:xfrm>
                <a:off x="7272251" y="5064651"/>
                <a:ext cx="184150" cy="185737"/>
              </a:xfrm>
              <a:prstGeom prst="ellipse">
                <a:avLst/>
              </a:prstGeom>
              <a:solidFill>
                <a:schemeClr val="accent3">
                  <a:lumMod val="75000"/>
                </a:schemeClr>
              </a:solidFill>
              <a:ln w="25400" cap="flat" cmpd="sng" algn="ctr">
                <a:solidFill>
                  <a:schemeClr val="accent3">
                    <a:lumMod val="75000"/>
                  </a:scheme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grpSp>
        <p:grpSp>
          <p:nvGrpSpPr>
            <p:cNvPr id="55" name="Group 54"/>
            <p:cNvGrpSpPr/>
            <p:nvPr/>
          </p:nvGrpSpPr>
          <p:grpSpPr>
            <a:xfrm>
              <a:off x="5419557" y="1659341"/>
              <a:ext cx="348343" cy="950677"/>
              <a:chOff x="4128938" y="4309804"/>
              <a:chExt cx="348343" cy="950677"/>
            </a:xfrm>
          </p:grpSpPr>
          <p:cxnSp>
            <p:nvCxnSpPr>
              <p:cNvPr id="56" name="Straight Connector 55"/>
              <p:cNvCxnSpPr/>
              <p:nvPr/>
            </p:nvCxnSpPr>
            <p:spPr>
              <a:xfrm rot="16200000" flipH="1">
                <a:off x="3941305" y="4855895"/>
                <a:ext cx="722087" cy="1"/>
              </a:xfrm>
              <a:prstGeom prst="line">
                <a:avLst/>
              </a:prstGeom>
              <a:solidFill>
                <a:srgbClr val="669900"/>
              </a:solidFill>
              <a:ln w="38100" cap="flat" cmpd="sng" algn="ctr">
                <a:solidFill>
                  <a:schemeClr val="accent3">
                    <a:lumMod val="75000"/>
                  </a:schemeClr>
                </a:solidFill>
                <a:prstDash val="solid"/>
              </a:ln>
              <a:effectLst/>
            </p:spPr>
          </p:cxnSp>
          <p:sp>
            <p:nvSpPr>
              <p:cNvPr id="57" name="Oval 56"/>
              <p:cNvSpPr/>
              <p:nvPr/>
            </p:nvSpPr>
            <p:spPr>
              <a:xfrm>
                <a:off x="4210322" y="5075433"/>
                <a:ext cx="185048" cy="185048"/>
              </a:xfrm>
              <a:prstGeom prst="ellipse">
                <a:avLst/>
              </a:prstGeom>
              <a:solidFill>
                <a:schemeClr val="accent3">
                  <a:lumMod val="75000"/>
                </a:schemeClr>
              </a:solidFill>
              <a:ln w="25400" cap="flat" cmpd="sng" algn="ctr">
                <a:solidFill>
                  <a:schemeClr val="accent3">
                    <a:lumMod val="75000"/>
                  </a:scheme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sp>
            <p:nvSpPr>
              <p:cNvPr id="58" name="Oval 57"/>
              <p:cNvSpPr/>
              <p:nvPr/>
            </p:nvSpPr>
            <p:spPr>
              <a:xfrm>
                <a:off x="4128938" y="4309804"/>
                <a:ext cx="348343" cy="348343"/>
              </a:xfrm>
              <a:prstGeom prst="ellipse">
                <a:avLst/>
              </a:prstGeom>
              <a:solidFill>
                <a:schemeClr val="accent3">
                  <a:lumMod val="75000"/>
                </a:schemeClr>
              </a:solidFill>
              <a:ln w="25400" cap="flat" cmpd="sng" algn="ctr">
                <a:solidFill>
                  <a:schemeClr val="accent3">
                    <a:lumMod val="75000"/>
                  </a:scheme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grpSp>
        <p:grpSp>
          <p:nvGrpSpPr>
            <p:cNvPr id="59" name="Group 41"/>
            <p:cNvGrpSpPr/>
            <p:nvPr/>
          </p:nvGrpSpPr>
          <p:grpSpPr>
            <a:xfrm>
              <a:off x="3418528" y="1833513"/>
              <a:ext cx="185048" cy="765629"/>
              <a:chOff x="2968166" y="3414486"/>
              <a:chExt cx="185048" cy="765629"/>
            </a:xfrm>
            <a:solidFill>
              <a:srgbClr val="669900"/>
            </a:solidFill>
          </p:grpSpPr>
          <p:cxnSp>
            <p:nvCxnSpPr>
              <p:cNvPr id="60" name="Straight Connector 59"/>
              <p:cNvCxnSpPr/>
              <p:nvPr/>
            </p:nvCxnSpPr>
            <p:spPr>
              <a:xfrm rot="16200000" flipH="1">
                <a:off x="2699647" y="3775529"/>
                <a:ext cx="722087" cy="1"/>
              </a:xfrm>
              <a:prstGeom prst="line">
                <a:avLst/>
              </a:prstGeom>
              <a:grpFill/>
              <a:ln w="38100" cap="flat" cmpd="sng" algn="ctr">
                <a:solidFill>
                  <a:schemeClr val="accent3">
                    <a:lumMod val="75000"/>
                  </a:schemeClr>
                </a:solidFill>
                <a:prstDash val="solid"/>
              </a:ln>
              <a:effectLst/>
            </p:spPr>
          </p:cxnSp>
          <p:sp>
            <p:nvSpPr>
              <p:cNvPr id="61" name="Oval 60"/>
              <p:cNvSpPr/>
              <p:nvPr/>
            </p:nvSpPr>
            <p:spPr>
              <a:xfrm>
                <a:off x="2968166" y="3995067"/>
                <a:ext cx="185048" cy="185048"/>
              </a:xfrm>
              <a:prstGeom prst="ellipse">
                <a:avLst/>
              </a:prstGeom>
              <a:solidFill>
                <a:schemeClr val="accent3">
                  <a:lumMod val="75000"/>
                </a:schemeClr>
              </a:solidFill>
              <a:ln w="25400" cap="flat" cmpd="sng" algn="ctr">
                <a:solidFill>
                  <a:schemeClr val="accent3">
                    <a:lumMod val="75000"/>
                  </a:schemeClr>
                </a:solidFill>
                <a:prstDash val="solid"/>
              </a:ln>
              <a:effectLst/>
            </p:spPr>
            <p:txBody>
              <a:bodyPr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a:ea typeface="+mn-ea"/>
                  <a:cs typeface="+mn-cs"/>
                </a:endParaRPr>
              </a:p>
            </p:txBody>
          </p:sp>
        </p:grpSp>
      </p:grpSp>
    </p:spTree>
    <p:custDataLst>
      <p:tags r:id="rId1"/>
    </p:custDataLst>
    <p:extLst>
      <p:ext uri="{BB962C8B-B14F-4D97-AF65-F5344CB8AC3E}">
        <p14:creationId xmlns:p14="http://schemas.microsoft.com/office/powerpoint/2010/main" val="125001791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Discussion</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 y="1009171"/>
            <a:ext cx="1921481" cy="2056323"/>
          </a:xfrm>
          <a:prstGeom prst="rect">
            <a:avLst/>
          </a:prstGeom>
          <a:effectLst>
            <a:outerShdw blurRad="50800" dist="38100" dir="2700000" algn="tl" rotWithShape="0">
              <a:prstClr val="black">
                <a:alpha val="40000"/>
              </a:prstClr>
            </a:outerShdw>
          </a:effectLst>
        </p:spPr>
      </p:pic>
      <p:sp>
        <p:nvSpPr>
          <p:cNvPr id="9" name="Text Placeholder 4"/>
          <p:cNvSpPr txBox="1">
            <a:spLocks/>
          </p:cNvSpPr>
          <p:nvPr/>
        </p:nvSpPr>
        <p:spPr>
          <a:xfrm>
            <a:off x="2232837" y="1347924"/>
            <a:ext cx="64645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smtClean="0">
                <a:solidFill>
                  <a:schemeClr val="accent4"/>
                </a:solidFill>
              </a:rPr>
              <a:t>Important Questions</a:t>
            </a:r>
            <a:endParaRPr lang="en-US" sz="2600" b="1" dirty="0">
              <a:solidFill>
                <a:schemeClr val="accent4"/>
              </a:solidFill>
            </a:endParaRPr>
          </a:p>
        </p:txBody>
      </p:sp>
      <p:grpSp>
        <p:nvGrpSpPr>
          <p:cNvPr id="10" name="Group 9"/>
          <p:cNvGrpSpPr/>
          <p:nvPr/>
        </p:nvGrpSpPr>
        <p:grpSpPr>
          <a:xfrm>
            <a:off x="2785356" y="2082501"/>
            <a:ext cx="5600949" cy="640080"/>
            <a:chOff x="2785356" y="2082501"/>
            <a:chExt cx="5600949" cy="640080"/>
          </a:xfrm>
        </p:grpSpPr>
        <p:sp>
          <p:nvSpPr>
            <p:cNvPr id="11" name="Rectangle 10"/>
            <p:cNvSpPr/>
            <p:nvPr/>
          </p:nvSpPr>
          <p:spPr>
            <a:xfrm>
              <a:off x="3174225" y="2105361"/>
              <a:ext cx="5212080"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What are the risks a CR </a:t>
              </a:r>
              <a:r>
                <a:rPr lang="en-US" sz="2000" b="1" dirty="0" smtClean="0">
                  <a:solidFill>
                    <a:schemeClr val="accent3">
                      <a:lumMod val="75000"/>
                    </a:schemeClr>
                  </a:solidFill>
                </a:rPr>
                <a:t>faces</a:t>
              </a:r>
              <a:endParaRPr lang="en-US" sz="2000" b="1" dirty="0">
                <a:solidFill>
                  <a:schemeClr val="accent3">
                    <a:lumMod val="75000"/>
                  </a:schemeClr>
                </a:solidFill>
              </a:endParaRPr>
            </a:p>
          </p:txBody>
        </p:sp>
        <p:sp>
          <p:nvSpPr>
            <p:cNvPr id="12" name="Oval 11"/>
            <p:cNvSpPr>
              <a:spLocks noChangeAspect="1"/>
            </p:cNvSpPr>
            <p:nvPr/>
          </p:nvSpPr>
          <p:spPr>
            <a:xfrm>
              <a:off x="2785356" y="2082501"/>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D2F7E5"/>
                  </a:solidFill>
                </a:rPr>
                <a:t>?</a:t>
              </a:r>
              <a:endParaRPr lang="en-US" sz="3600" b="1" dirty="0">
                <a:solidFill>
                  <a:srgbClr val="D2F7E5"/>
                </a:solidFill>
              </a:endParaRPr>
            </a:p>
          </p:txBody>
        </p:sp>
      </p:grpSp>
      <p:grpSp>
        <p:nvGrpSpPr>
          <p:cNvPr id="14" name="Group 13"/>
          <p:cNvGrpSpPr/>
          <p:nvPr/>
        </p:nvGrpSpPr>
        <p:grpSpPr>
          <a:xfrm>
            <a:off x="2785358" y="2985063"/>
            <a:ext cx="5600948" cy="640080"/>
            <a:chOff x="2785358" y="2985063"/>
            <a:chExt cx="5600948" cy="640080"/>
          </a:xfrm>
        </p:grpSpPr>
        <p:sp>
          <p:nvSpPr>
            <p:cNvPr id="15" name="Rectangle 14"/>
            <p:cNvSpPr/>
            <p:nvPr/>
          </p:nvSpPr>
          <p:spPr>
            <a:xfrm>
              <a:off x="3174226" y="3007923"/>
              <a:ext cx="5212080"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How does a CR mitigate these </a:t>
              </a:r>
              <a:r>
                <a:rPr lang="en-US" sz="2000" b="1" dirty="0" smtClean="0">
                  <a:solidFill>
                    <a:schemeClr val="accent3">
                      <a:lumMod val="75000"/>
                    </a:schemeClr>
                  </a:solidFill>
                </a:rPr>
                <a:t>risks</a:t>
              </a:r>
              <a:endParaRPr lang="en-US" sz="2000" b="1" dirty="0">
                <a:solidFill>
                  <a:schemeClr val="accent3">
                    <a:lumMod val="75000"/>
                  </a:schemeClr>
                </a:solidFill>
              </a:endParaRPr>
            </a:p>
          </p:txBody>
        </p:sp>
        <p:sp>
          <p:nvSpPr>
            <p:cNvPr id="16" name="Oval 15"/>
            <p:cNvSpPr/>
            <p:nvPr/>
          </p:nvSpPr>
          <p:spPr>
            <a:xfrm>
              <a:off x="2785358" y="2985063"/>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D2F7E5"/>
                  </a:solidFill>
                </a:rPr>
                <a:t>?</a:t>
              </a:r>
              <a:endParaRPr lang="en-US" sz="3600" b="1" dirty="0">
                <a:solidFill>
                  <a:srgbClr val="D2F7E5"/>
                </a:solidFill>
              </a:endParaRPr>
            </a:p>
          </p:txBody>
        </p:sp>
      </p:grpSp>
      <p:grpSp>
        <p:nvGrpSpPr>
          <p:cNvPr id="18" name="Group 17"/>
          <p:cNvGrpSpPr/>
          <p:nvPr/>
        </p:nvGrpSpPr>
        <p:grpSpPr>
          <a:xfrm>
            <a:off x="2785358" y="3887625"/>
            <a:ext cx="5600948" cy="640080"/>
            <a:chOff x="2785358" y="3887625"/>
            <a:chExt cx="5600948" cy="640080"/>
          </a:xfrm>
        </p:grpSpPr>
        <p:sp>
          <p:nvSpPr>
            <p:cNvPr id="19" name="Rectangle 18"/>
            <p:cNvSpPr/>
            <p:nvPr/>
          </p:nvSpPr>
          <p:spPr>
            <a:xfrm>
              <a:off x="3174226" y="3910485"/>
              <a:ext cx="5212080"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With </a:t>
              </a:r>
              <a:r>
                <a:rPr lang="en-US" sz="2000" b="1" dirty="0" smtClean="0">
                  <a:solidFill>
                    <a:schemeClr val="accent3">
                      <a:lumMod val="75000"/>
                    </a:schemeClr>
                  </a:solidFill>
                </a:rPr>
                <a:t>what</a:t>
              </a:r>
              <a:endParaRPr lang="en-US" sz="2000" b="1" dirty="0">
                <a:solidFill>
                  <a:schemeClr val="accent3">
                    <a:lumMod val="75000"/>
                  </a:schemeClr>
                </a:solidFill>
              </a:endParaRPr>
            </a:p>
          </p:txBody>
        </p:sp>
        <p:sp>
          <p:nvSpPr>
            <p:cNvPr id="20" name="Oval 19"/>
            <p:cNvSpPr/>
            <p:nvPr/>
          </p:nvSpPr>
          <p:spPr>
            <a:xfrm>
              <a:off x="2785358" y="3887625"/>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D2F7E5"/>
                  </a:solidFill>
                </a:rPr>
                <a:t>?</a:t>
              </a:r>
              <a:endParaRPr lang="en-US" sz="3600" b="1" dirty="0">
                <a:solidFill>
                  <a:srgbClr val="D2F7E5"/>
                </a:solidFill>
              </a:endParaRPr>
            </a:p>
          </p:txBody>
        </p:sp>
      </p:grpSp>
      <p:sp>
        <p:nvSpPr>
          <p:cNvPr id="22" name="Rectangle 21"/>
          <p:cNvSpPr/>
          <p:nvPr/>
        </p:nvSpPr>
        <p:spPr>
          <a:xfrm>
            <a:off x="2407640" y="1929468"/>
            <a:ext cx="6289793" cy="2985432"/>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4082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nSpc>
                <a:spcPct val="100000"/>
              </a:lnSpc>
              <a:spcBef>
                <a:spcPts val="600"/>
              </a:spcBef>
            </a:pPr>
            <a:r>
              <a:rPr lang="en-US" sz="1800" dirty="0"/>
              <a:t>Module </a:t>
            </a:r>
            <a:r>
              <a:rPr lang="en-US" sz="1800" dirty="0" smtClean="0"/>
              <a:t>6</a:t>
            </a:r>
            <a:endParaRPr lang="en-US" sz="1800" dirty="0"/>
          </a:p>
          <a:p>
            <a:pPr>
              <a:lnSpc>
                <a:spcPct val="100000"/>
              </a:lnSpc>
              <a:spcBef>
                <a:spcPts val="600"/>
              </a:spcBef>
            </a:pPr>
            <a:r>
              <a:rPr lang="en-US" dirty="0"/>
              <a:t>Data Transparency </a:t>
            </a:r>
            <a:r>
              <a:rPr lang="en-US" dirty="0" smtClean="0"/>
              <a:t>&amp; </a:t>
            </a:r>
            <a:r>
              <a:rPr lang="en-US" dirty="0"/>
              <a:t>Availability</a:t>
            </a:r>
          </a:p>
        </p:txBody>
      </p:sp>
    </p:spTree>
    <p:custDataLst>
      <p:tags r:id="rId1"/>
    </p:custDataLst>
    <p:extLst>
      <p:ext uri="{BB962C8B-B14F-4D97-AF65-F5344CB8AC3E}">
        <p14:creationId xmlns:p14="http://schemas.microsoft.com/office/powerpoint/2010/main" val="19936846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Information System Data Access</a:t>
            </a:r>
            <a:endParaRPr lang="en-US" dirty="0"/>
          </a:p>
        </p:txBody>
      </p:sp>
      <p:sp>
        <p:nvSpPr>
          <p:cNvPr id="5" name="TextBox 4"/>
          <p:cNvSpPr txBox="1"/>
          <p:nvPr/>
        </p:nvSpPr>
        <p:spPr>
          <a:xfrm>
            <a:off x="10639425" y="4229100"/>
            <a:ext cx="184731" cy="369332"/>
          </a:xfrm>
          <a:prstGeom prst="rect">
            <a:avLst/>
          </a:prstGeom>
          <a:noFill/>
        </p:spPr>
        <p:txBody>
          <a:bodyPr wrap="none" rtlCol="0">
            <a:spAutoFit/>
          </a:bodyPr>
          <a:lstStyle/>
          <a:p>
            <a:endParaRPr lang="en-US" dirty="0"/>
          </a:p>
        </p:txBody>
      </p:sp>
      <p:grpSp>
        <p:nvGrpSpPr>
          <p:cNvPr id="13" name="Group 12"/>
          <p:cNvGrpSpPr/>
          <p:nvPr/>
        </p:nvGrpSpPr>
        <p:grpSpPr>
          <a:xfrm>
            <a:off x="263002" y="1212282"/>
            <a:ext cx="2754314" cy="4937760"/>
            <a:chOff x="310786" y="1431669"/>
            <a:chExt cx="2754314" cy="4937760"/>
          </a:xfrm>
        </p:grpSpPr>
        <p:sp>
          <p:nvSpPr>
            <p:cNvPr id="7" name="Freeform 6"/>
            <p:cNvSpPr/>
            <p:nvPr/>
          </p:nvSpPr>
          <p:spPr>
            <a:xfrm>
              <a:off x="310786" y="1431669"/>
              <a:ext cx="2754314" cy="4937760"/>
            </a:xfrm>
            <a:custGeom>
              <a:avLst/>
              <a:gdLst>
                <a:gd name="connsiteX0" fmla="*/ 0 w 2846447"/>
                <a:gd name="connsiteY0" fmla="*/ 284645 h 5443538"/>
                <a:gd name="connsiteX1" fmla="*/ 284645 w 2846447"/>
                <a:gd name="connsiteY1" fmla="*/ 0 h 5443538"/>
                <a:gd name="connsiteX2" fmla="*/ 2561802 w 2846447"/>
                <a:gd name="connsiteY2" fmla="*/ 0 h 5443538"/>
                <a:gd name="connsiteX3" fmla="*/ 2846447 w 2846447"/>
                <a:gd name="connsiteY3" fmla="*/ 284645 h 5443538"/>
                <a:gd name="connsiteX4" fmla="*/ 2846447 w 2846447"/>
                <a:gd name="connsiteY4" fmla="*/ 5158893 h 5443538"/>
                <a:gd name="connsiteX5" fmla="*/ 2561802 w 2846447"/>
                <a:gd name="connsiteY5" fmla="*/ 5443538 h 5443538"/>
                <a:gd name="connsiteX6" fmla="*/ 284645 w 2846447"/>
                <a:gd name="connsiteY6" fmla="*/ 5443538 h 5443538"/>
                <a:gd name="connsiteX7" fmla="*/ 0 w 2846447"/>
                <a:gd name="connsiteY7" fmla="*/ 5158893 h 5443538"/>
                <a:gd name="connsiteX8" fmla="*/ 0 w 2846447"/>
                <a:gd name="connsiteY8" fmla="*/ 284645 h 544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447" h="5443538">
                  <a:moveTo>
                    <a:pt x="0" y="284645"/>
                  </a:moveTo>
                  <a:cubicBezTo>
                    <a:pt x="0" y="127440"/>
                    <a:pt x="127440" y="0"/>
                    <a:pt x="284645" y="0"/>
                  </a:cubicBezTo>
                  <a:lnTo>
                    <a:pt x="2561802" y="0"/>
                  </a:lnTo>
                  <a:cubicBezTo>
                    <a:pt x="2719007" y="0"/>
                    <a:pt x="2846447" y="127440"/>
                    <a:pt x="2846447" y="284645"/>
                  </a:cubicBezTo>
                  <a:lnTo>
                    <a:pt x="2846447" y="5158893"/>
                  </a:lnTo>
                  <a:cubicBezTo>
                    <a:pt x="2846447" y="5316098"/>
                    <a:pt x="2719007" y="5443538"/>
                    <a:pt x="2561802" y="5443538"/>
                  </a:cubicBezTo>
                  <a:lnTo>
                    <a:pt x="284645" y="5443538"/>
                  </a:lnTo>
                  <a:cubicBezTo>
                    <a:pt x="127440" y="5443538"/>
                    <a:pt x="0" y="5316098"/>
                    <a:pt x="0" y="5158893"/>
                  </a:cubicBezTo>
                  <a:lnTo>
                    <a:pt x="0" y="284645"/>
                  </a:lnTo>
                  <a:close/>
                </a:path>
              </a:pathLst>
            </a:custGeom>
            <a:solidFill>
              <a:schemeClr val="tx2">
                <a:lumMod val="75000"/>
                <a:lumOff val="25000"/>
              </a:schemeClr>
            </a:solidFill>
            <a:ln w="19050"/>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2011680" rIns="192024" bIns="1280732" numCol="1" spcCol="1270" anchor="ctr" anchorCtr="0">
              <a:noAutofit/>
            </a:bodyPr>
            <a:lstStyle/>
            <a:p>
              <a:pPr lvl="0" algn="ctr" defTabSz="1200150">
                <a:lnSpc>
                  <a:spcPct val="90000"/>
                </a:lnSpc>
                <a:spcBef>
                  <a:spcPct val="0"/>
                </a:spcBef>
                <a:spcAft>
                  <a:spcPct val="35000"/>
                </a:spcAft>
              </a:pPr>
              <a:r>
                <a:rPr lang="en-US" sz="2400" kern="1200" dirty="0" smtClean="0">
                  <a:solidFill>
                    <a:schemeClr val="bg1"/>
                  </a:solidFill>
                </a:rPr>
                <a:t>Also available </a:t>
              </a:r>
              <a:br>
                <a:rPr lang="en-US" sz="2400" kern="1200" dirty="0" smtClean="0">
                  <a:solidFill>
                    <a:schemeClr val="bg1"/>
                  </a:solidFill>
                </a:rPr>
              </a:br>
              <a:r>
                <a:rPr lang="en-US" sz="2400" kern="1200" dirty="0" smtClean="0">
                  <a:solidFill>
                    <a:schemeClr val="bg1"/>
                  </a:solidFill>
                </a:rPr>
                <a:t>on ercot.com</a:t>
              </a:r>
              <a:endParaRPr lang="en-US" sz="2400" kern="1200"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441" y="1726709"/>
              <a:ext cx="2153004" cy="1844270"/>
            </a:xfrm>
            <a:prstGeom prst="rect">
              <a:avLst/>
            </a:prstGeom>
          </p:spPr>
        </p:pic>
      </p:grpSp>
      <p:grpSp>
        <p:nvGrpSpPr>
          <p:cNvPr id="4" name="Group 3"/>
          <p:cNvGrpSpPr/>
          <p:nvPr/>
        </p:nvGrpSpPr>
        <p:grpSpPr>
          <a:xfrm>
            <a:off x="3194843" y="1212282"/>
            <a:ext cx="2754314" cy="4937760"/>
            <a:chOff x="3242627" y="1431669"/>
            <a:chExt cx="2754314" cy="4937760"/>
          </a:xfrm>
        </p:grpSpPr>
        <p:sp>
          <p:nvSpPr>
            <p:cNvPr id="9" name="Freeform 8"/>
            <p:cNvSpPr/>
            <p:nvPr/>
          </p:nvSpPr>
          <p:spPr>
            <a:xfrm>
              <a:off x="3242627" y="1431669"/>
              <a:ext cx="2754314" cy="4937760"/>
            </a:xfrm>
            <a:custGeom>
              <a:avLst/>
              <a:gdLst>
                <a:gd name="connsiteX0" fmla="*/ 0 w 2846447"/>
                <a:gd name="connsiteY0" fmla="*/ 284645 h 5443538"/>
                <a:gd name="connsiteX1" fmla="*/ 284645 w 2846447"/>
                <a:gd name="connsiteY1" fmla="*/ 0 h 5443538"/>
                <a:gd name="connsiteX2" fmla="*/ 2561802 w 2846447"/>
                <a:gd name="connsiteY2" fmla="*/ 0 h 5443538"/>
                <a:gd name="connsiteX3" fmla="*/ 2846447 w 2846447"/>
                <a:gd name="connsiteY3" fmla="*/ 284645 h 5443538"/>
                <a:gd name="connsiteX4" fmla="*/ 2846447 w 2846447"/>
                <a:gd name="connsiteY4" fmla="*/ 5158893 h 5443538"/>
                <a:gd name="connsiteX5" fmla="*/ 2561802 w 2846447"/>
                <a:gd name="connsiteY5" fmla="*/ 5443538 h 5443538"/>
                <a:gd name="connsiteX6" fmla="*/ 284645 w 2846447"/>
                <a:gd name="connsiteY6" fmla="*/ 5443538 h 5443538"/>
                <a:gd name="connsiteX7" fmla="*/ 0 w 2846447"/>
                <a:gd name="connsiteY7" fmla="*/ 5158893 h 5443538"/>
                <a:gd name="connsiteX8" fmla="*/ 0 w 2846447"/>
                <a:gd name="connsiteY8" fmla="*/ 284645 h 544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447" h="5443538">
                  <a:moveTo>
                    <a:pt x="0" y="284645"/>
                  </a:moveTo>
                  <a:cubicBezTo>
                    <a:pt x="0" y="127440"/>
                    <a:pt x="127440" y="0"/>
                    <a:pt x="284645" y="0"/>
                  </a:cubicBezTo>
                  <a:lnTo>
                    <a:pt x="2561802" y="0"/>
                  </a:lnTo>
                  <a:cubicBezTo>
                    <a:pt x="2719007" y="0"/>
                    <a:pt x="2846447" y="127440"/>
                    <a:pt x="2846447" y="284645"/>
                  </a:cubicBezTo>
                  <a:lnTo>
                    <a:pt x="2846447" y="5158893"/>
                  </a:lnTo>
                  <a:cubicBezTo>
                    <a:pt x="2846447" y="5316098"/>
                    <a:pt x="2719007" y="5443538"/>
                    <a:pt x="2561802" y="5443538"/>
                  </a:cubicBezTo>
                  <a:lnTo>
                    <a:pt x="284645" y="5443538"/>
                  </a:lnTo>
                  <a:cubicBezTo>
                    <a:pt x="127440" y="5443538"/>
                    <a:pt x="0" y="5316098"/>
                    <a:pt x="0" y="5158893"/>
                  </a:cubicBezTo>
                  <a:lnTo>
                    <a:pt x="0" y="284645"/>
                  </a:lnTo>
                  <a:close/>
                </a:path>
              </a:pathLst>
            </a:custGeom>
            <a:solidFill>
              <a:schemeClr val="tx2">
                <a:lumMod val="90000"/>
                <a:lumOff val="10000"/>
              </a:schemeClr>
            </a:solidFill>
            <a:ln w="19050"/>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2024" tIns="2377440" rIns="192024" bIns="1280732" numCol="1" spcCol="1270" anchor="ctr" anchorCtr="0">
              <a:noAutofit/>
            </a:bodyPr>
            <a:lstStyle/>
            <a:p>
              <a:pPr lvl="0" algn="ctr" defTabSz="1200150">
                <a:lnSpc>
                  <a:spcPct val="90000"/>
                </a:lnSpc>
                <a:spcBef>
                  <a:spcPct val="0"/>
                </a:spcBef>
                <a:spcAft>
                  <a:spcPct val="35000"/>
                </a:spcAft>
              </a:pPr>
              <a:r>
                <a:rPr lang="en-US" sz="2400" kern="1200" dirty="0" smtClean="0">
                  <a:solidFill>
                    <a:schemeClr val="bg1"/>
                  </a:solidFill>
                </a:rPr>
                <a:t>Available to</a:t>
              </a:r>
              <a:br>
                <a:rPr lang="en-US" sz="2400" kern="1200" dirty="0" smtClean="0">
                  <a:solidFill>
                    <a:schemeClr val="bg1"/>
                  </a:solidFill>
                </a:rPr>
              </a:br>
              <a:r>
                <a:rPr lang="en-US" sz="2400" kern="1200" dirty="0" smtClean="0">
                  <a:solidFill>
                    <a:schemeClr val="bg1"/>
                  </a:solidFill>
                </a:rPr>
                <a:t>all Market Participants</a:t>
              </a:r>
              <a:endParaRPr lang="en-US" sz="2400" kern="1200" dirty="0"/>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3282" y="1726709"/>
              <a:ext cx="2153004" cy="1844270"/>
            </a:xfrm>
            <a:prstGeom prst="rect">
              <a:avLst/>
            </a:prstGeom>
          </p:spPr>
        </p:pic>
      </p:grpSp>
      <p:grpSp>
        <p:nvGrpSpPr>
          <p:cNvPr id="3" name="Group 2"/>
          <p:cNvGrpSpPr/>
          <p:nvPr/>
        </p:nvGrpSpPr>
        <p:grpSpPr>
          <a:xfrm>
            <a:off x="6126684" y="1212282"/>
            <a:ext cx="2754314" cy="4937760"/>
            <a:chOff x="6174468" y="1431669"/>
            <a:chExt cx="2754314" cy="4937760"/>
          </a:xfrm>
        </p:grpSpPr>
        <p:sp>
          <p:nvSpPr>
            <p:cNvPr id="11" name="Freeform 10"/>
            <p:cNvSpPr/>
            <p:nvPr/>
          </p:nvSpPr>
          <p:spPr>
            <a:xfrm>
              <a:off x="6174468" y="1431669"/>
              <a:ext cx="2754314" cy="4937760"/>
            </a:xfrm>
            <a:custGeom>
              <a:avLst/>
              <a:gdLst>
                <a:gd name="connsiteX0" fmla="*/ 0 w 2846447"/>
                <a:gd name="connsiteY0" fmla="*/ 284645 h 5443538"/>
                <a:gd name="connsiteX1" fmla="*/ 284645 w 2846447"/>
                <a:gd name="connsiteY1" fmla="*/ 0 h 5443538"/>
                <a:gd name="connsiteX2" fmla="*/ 2561802 w 2846447"/>
                <a:gd name="connsiteY2" fmla="*/ 0 h 5443538"/>
                <a:gd name="connsiteX3" fmla="*/ 2846447 w 2846447"/>
                <a:gd name="connsiteY3" fmla="*/ 284645 h 5443538"/>
                <a:gd name="connsiteX4" fmla="*/ 2846447 w 2846447"/>
                <a:gd name="connsiteY4" fmla="*/ 5158893 h 5443538"/>
                <a:gd name="connsiteX5" fmla="*/ 2561802 w 2846447"/>
                <a:gd name="connsiteY5" fmla="*/ 5443538 h 5443538"/>
                <a:gd name="connsiteX6" fmla="*/ 284645 w 2846447"/>
                <a:gd name="connsiteY6" fmla="*/ 5443538 h 5443538"/>
                <a:gd name="connsiteX7" fmla="*/ 0 w 2846447"/>
                <a:gd name="connsiteY7" fmla="*/ 5158893 h 5443538"/>
                <a:gd name="connsiteX8" fmla="*/ 0 w 2846447"/>
                <a:gd name="connsiteY8" fmla="*/ 284645 h 544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6447" h="5443538">
                  <a:moveTo>
                    <a:pt x="0" y="284645"/>
                  </a:moveTo>
                  <a:cubicBezTo>
                    <a:pt x="0" y="127440"/>
                    <a:pt x="127440" y="0"/>
                    <a:pt x="284645" y="0"/>
                  </a:cubicBezTo>
                  <a:lnTo>
                    <a:pt x="2561802" y="0"/>
                  </a:lnTo>
                  <a:cubicBezTo>
                    <a:pt x="2719007" y="0"/>
                    <a:pt x="2846447" y="127440"/>
                    <a:pt x="2846447" y="284645"/>
                  </a:cubicBezTo>
                  <a:lnTo>
                    <a:pt x="2846447" y="5158893"/>
                  </a:lnTo>
                  <a:cubicBezTo>
                    <a:pt x="2846447" y="5316098"/>
                    <a:pt x="2719007" y="5443538"/>
                    <a:pt x="2561802" y="5443538"/>
                  </a:cubicBezTo>
                  <a:lnTo>
                    <a:pt x="284645" y="5443538"/>
                  </a:lnTo>
                  <a:cubicBezTo>
                    <a:pt x="127440" y="5443538"/>
                    <a:pt x="0" y="5316098"/>
                    <a:pt x="0" y="5158893"/>
                  </a:cubicBezTo>
                  <a:lnTo>
                    <a:pt x="0" y="284645"/>
                  </a:lnTo>
                  <a:close/>
                </a:path>
              </a:pathLst>
            </a:custGeom>
            <a:solidFill>
              <a:schemeClr val="tx2"/>
            </a:solidFill>
            <a:ln w="19050"/>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74320" tIns="2651760" rIns="274320" bIns="1280732" numCol="1" spcCol="1270" anchor="ctr" anchorCtr="0">
              <a:noAutofit/>
            </a:bodyPr>
            <a:lstStyle/>
            <a:p>
              <a:pPr lvl="0" algn="ctr" defTabSz="1200150">
                <a:lnSpc>
                  <a:spcPct val="90000"/>
                </a:lnSpc>
                <a:spcBef>
                  <a:spcPct val="0"/>
                </a:spcBef>
                <a:spcAft>
                  <a:spcPct val="35000"/>
                </a:spcAft>
              </a:pPr>
              <a:r>
                <a:rPr lang="en-US" sz="2400" kern="1200" dirty="0" smtClean="0">
                  <a:solidFill>
                    <a:schemeClr val="bg1"/>
                  </a:solidFill>
                </a:rPr>
                <a:t>Only available to a specific Market Participant</a:t>
              </a:r>
              <a:endParaRPr lang="en-US" sz="2400" kern="12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5123" y="1731065"/>
              <a:ext cx="2153004" cy="1844270"/>
            </a:xfrm>
            <a:prstGeom prst="rect">
              <a:avLst/>
            </a:prstGeom>
          </p:spPr>
        </p:pic>
      </p:grpSp>
      <p:sp>
        <p:nvSpPr>
          <p:cNvPr id="15" name="Left-Right Arrow 14"/>
          <p:cNvSpPr/>
          <p:nvPr/>
        </p:nvSpPr>
        <p:spPr>
          <a:xfrm>
            <a:off x="3495498" y="5130310"/>
            <a:ext cx="5084844" cy="816530"/>
          </a:xfrm>
          <a:prstGeom prst="leftRightArrow">
            <a:avLst>
              <a:gd name="adj1" fmla="val 59332"/>
              <a:gd name="adj2" fmla="val 50000"/>
            </a:avLst>
          </a:prstGeom>
          <a:solidFill>
            <a:schemeClr val="tx2">
              <a:lumMod val="10000"/>
              <a:lumOff val="90000"/>
            </a:schemeClr>
          </a:solidFill>
          <a:ln>
            <a:no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nchor="ctr"/>
          <a:lstStyle/>
          <a:p>
            <a:pPr algn="ctr"/>
            <a:r>
              <a:rPr lang="en-US" sz="2000" dirty="0">
                <a:solidFill>
                  <a:srgbClr val="003865"/>
                </a:solidFill>
              </a:rPr>
              <a:t>Access managed by assigned roles</a:t>
            </a:r>
          </a:p>
        </p:txBody>
      </p:sp>
    </p:spTree>
    <p:custDataLst>
      <p:tags r:id="rId1"/>
    </p:custDataLst>
    <p:extLst>
      <p:ext uri="{BB962C8B-B14F-4D97-AF65-F5344CB8AC3E}">
        <p14:creationId xmlns:p14="http://schemas.microsoft.com/office/powerpoint/2010/main" val="3155304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Information System Data Access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05840"/>
            <a:ext cx="2153004" cy="1844270"/>
          </a:xfrm>
          <a:prstGeom prst="rect">
            <a:avLst/>
          </a:prstGeom>
          <a:effectLst>
            <a:outerShdw blurRad="50800" dist="38100" dir="2700000" algn="tl" rotWithShape="0">
              <a:prstClr val="black">
                <a:alpha val="40000"/>
              </a:prstClr>
            </a:outerShdw>
          </a:effectLst>
        </p:spPr>
      </p:pic>
      <p:sp>
        <p:nvSpPr>
          <p:cNvPr id="20" name="Cube 19"/>
          <p:cNvSpPr/>
          <p:nvPr/>
        </p:nvSpPr>
        <p:spPr>
          <a:xfrm>
            <a:off x="2945563" y="3696915"/>
            <a:ext cx="2636236" cy="1387946"/>
          </a:xfrm>
          <a:prstGeom prst="cube">
            <a:avLst/>
          </a:prstGeom>
          <a:ln w="635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TDSP ESIID EXTRACT</a:t>
            </a:r>
            <a:endParaRPr lang="en-US" b="1" dirty="0"/>
          </a:p>
        </p:txBody>
      </p:sp>
      <p:sp>
        <p:nvSpPr>
          <p:cNvPr id="21" name="Cube 20"/>
          <p:cNvSpPr/>
          <p:nvPr/>
        </p:nvSpPr>
        <p:spPr>
          <a:xfrm>
            <a:off x="5295215" y="3697750"/>
            <a:ext cx="2786824" cy="1392685"/>
          </a:xfrm>
          <a:prstGeom prst="cube">
            <a:avLst/>
          </a:prstGeom>
          <a:solidFill>
            <a:schemeClr val="tx2"/>
          </a:solidFill>
          <a:ln w="6350">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LOAD FORECASTS</a:t>
            </a:r>
            <a:endParaRPr lang="en-US" b="1" dirty="0"/>
          </a:p>
        </p:txBody>
      </p:sp>
      <p:sp>
        <p:nvSpPr>
          <p:cNvPr id="24" name="AutoShape 21"/>
          <p:cNvSpPr>
            <a:spLocks noChangeArrowheads="1"/>
          </p:cNvSpPr>
          <p:nvPr/>
        </p:nvSpPr>
        <p:spPr bwMode="auto">
          <a:xfrm>
            <a:off x="1487186" y="5575715"/>
            <a:ext cx="6169629" cy="839460"/>
          </a:xfrm>
          <a:prstGeom prst="roundRect">
            <a:avLst>
              <a:gd name="adj" fmla="val 31005"/>
            </a:avLst>
          </a:prstGeom>
          <a:gradFill>
            <a:gsLst>
              <a:gs pos="0">
                <a:schemeClr val="bg1">
                  <a:lumMod val="95000"/>
                </a:schemeClr>
              </a:gs>
              <a:gs pos="100000">
                <a:schemeClr val="tx1">
                  <a:lumMod val="40000"/>
                  <a:lumOff val="60000"/>
                </a:schemeClr>
              </a:gs>
            </a:gsLst>
          </a:gradFill>
          <a:ln w="15875">
            <a:solidFill>
              <a:schemeClr val="tx1"/>
            </a:solidFill>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182880" tIns="182880" rIns="182880" bIns="182880" anchor="ctr">
            <a:noAutofit/>
          </a:bodyPr>
          <a:lstStyle/>
          <a:p>
            <a:pPr algn="ctr">
              <a:defRPr/>
            </a:pPr>
            <a:r>
              <a:rPr lang="en-US" sz="2000" dirty="0">
                <a:solidFill>
                  <a:schemeClr val="tx1">
                    <a:lumMod val="75000"/>
                  </a:schemeClr>
                </a:solidFill>
              </a:rPr>
              <a:t>Public Data is also </a:t>
            </a:r>
            <a:r>
              <a:rPr lang="en-US" sz="2000" dirty="0" smtClean="0">
                <a:solidFill>
                  <a:schemeClr val="tx1">
                    <a:lumMod val="75000"/>
                  </a:schemeClr>
                </a:solidFill>
              </a:rPr>
              <a:t>available on ercot.com</a:t>
            </a:r>
            <a:endParaRPr lang="en-US" sz="2000" dirty="0">
              <a:solidFill>
                <a:schemeClr val="tx1">
                  <a:lumMod val="75000"/>
                </a:schemeClr>
              </a:solidFill>
            </a:endParaRPr>
          </a:p>
        </p:txBody>
      </p:sp>
      <p:sp>
        <p:nvSpPr>
          <p:cNvPr id="9" name="Cube 8"/>
          <p:cNvSpPr/>
          <p:nvPr/>
        </p:nvSpPr>
        <p:spPr>
          <a:xfrm>
            <a:off x="3768749" y="3073142"/>
            <a:ext cx="3361211" cy="978643"/>
          </a:xfrm>
          <a:prstGeom prst="cube">
            <a:avLst>
              <a:gd name="adj" fmla="val 37402"/>
            </a:avLst>
          </a:prstGeom>
          <a:solidFill>
            <a:schemeClr val="accent5"/>
          </a:solidFill>
          <a:ln>
            <a:solidFill>
              <a:schemeClr val="accent5">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DLF and TLF</a:t>
            </a:r>
          </a:p>
        </p:txBody>
      </p:sp>
      <p:sp>
        <p:nvSpPr>
          <p:cNvPr id="22" name="Cube 21"/>
          <p:cNvSpPr/>
          <p:nvPr/>
        </p:nvSpPr>
        <p:spPr>
          <a:xfrm>
            <a:off x="4066763" y="2226002"/>
            <a:ext cx="2765182" cy="1173721"/>
          </a:xfrm>
          <a:prstGeom prst="cube">
            <a:avLst/>
          </a:prstGeom>
          <a:solidFill>
            <a:schemeClr val="accent2">
              <a:lumMod val="75000"/>
            </a:schemeClr>
          </a:solidFill>
          <a:ln w="63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MARKET</a:t>
            </a:r>
          </a:p>
          <a:p>
            <a:pPr algn="ctr"/>
            <a:r>
              <a:rPr lang="en-US" b="1" dirty="0" smtClean="0"/>
              <a:t>PRICES</a:t>
            </a:r>
            <a:endParaRPr lang="en-US" b="1" dirty="0"/>
          </a:p>
        </p:txBody>
      </p:sp>
      <p:sp>
        <p:nvSpPr>
          <p:cNvPr id="23" name="Cube 22"/>
          <p:cNvSpPr/>
          <p:nvPr/>
        </p:nvSpPr>
        <p:spPr>
          <a:xfrm>
            <a:off x="4301611" y="1337070"/>
            <a:ext cx="2295486" cy="1181810"/>
          </a:xfrm>
          <a:prstGeom prst="cube">
            <a:avLst/>
          </a:prstGeom>
          <a:solidFill>
            <a:schemeClr val="accent3">
              <a:lumMod val="75000"/>
            </a:schemeClr>
          </a:solidFill>
          <a:ln w="635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LOAD PROFILES</a:t>
            </a:r>
            <a:endParaRPr lang="en-US" b="1" dirty="0"/>
          </a:p>
        </p:txBody>
      </p:sp>
    </p:spTree>
    <p:custDataLst>
      <p:tags r:id="rId1"/>
    </p:custDataLst>
    <p:extLst>
      <p:ext uri="{BB962C8B-B14F-4D97-AF65-F5344CB8AC3E}">
        <p14:creationId xmlns:p14="http://schemas.microsoft.com/office/powerpoint/2010/main" val="178632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4" grpId="0" animBg="1"/>
      <p:bldP spid="9" grpId="0" animBg="1"/>
      <p:bldP spid="22" grpId="0" animBg="1"/>
      <p:bldP spid="2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Information System Data Access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05840"/>
            <a:ext cx="2153004" cy="1844270"/>
          </a:xfrm>
          <a:prstGeom prst="rect">
            <a:avLst/>
          </a:prstGeom>
          <a:effectLst>
            <a:outerShdw blurRad="50800" dist="38100" dir="2700000" algn="tl" rotWithShape="0">
              <a:prstClr val="black">
                <a:alpha val="40000"/>
              </a:prstClr>
            </a:outerShdw>
          </a:effectLst>
        </p:spPr>
      </p:pic>
      <p:sp>
        <p:nvSpPr>
          <p:cNvPr id="8" name="Cube 7"/>
          <p:cNvSpPr/>
          <p:nvPr/>
        </p:nvSpPr>
        <p:spPr>
          <a:xfrm>
            <a:off x="2691506" y="4145585"/>
            <a:ext cx="2611943" cy="1422080"/>
          </a:xfrm>
          <a:prstGeom prst="cube">
            <a:avLst/>
          </a:prstGeom>
          <a:solidFill>
            <a:schemeClr val="accent2">
              <a:lumMod val="75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DEMAND &amp; ENERGY MONTHLY REPORTS</a:t>
            </a:r>
            <a:endParaRPr lang="en-US" sz="1600" b="1" dirty="0"/>
          </a:p>
        </p:txBody>
      </p:sp>
      <p:sp>
        <p:nvSpPr>
          <p:cNvPr id="7" name="Cube 6"/>
          <p:cNvSpPr/>
          <p:nvPr/>
        </p:nvSpPr>
        <p:spPr>
          <a:xfrm>
            <a:off x="5150043" y="4145585"/>
            <a:ext cx="2611943" cy="1422080"/>
          </a:xfrm>
          <a:prstGeom prst="cube">
            <a:avLst/>
          </a:prstGeom>
          <a:solidFill>
            <a:schemeClr val="accent6"/>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TDSP MONTHLY LOAD REPORTS</a:t>
            </a:r>
            <a:endParaRPr lang="en-US" b="1" dirty="0"/>
          </a:p>
        </p:txBody>
      </p:sp>
      <p:sp>
        <p:nvSpPr>
          <p:cNvPr id="6" name="Cube 5"/>
          <p:cNvSpPr/>
          <p:nvPr/>
        </p:nvSpPr>
        <p:spPr>
          <a:xfrm>
            <a:off x="3803208" y="3077259"/>
            <a:ext cx="2611943" cy="1422080"/>
          </a:xfrm>
          <a:prstGeom prst="cub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TRANSMISSION OUTAGES</a:t>
            </a:r>
            <a:endParaRPr lang="en-US" b="1" dirty="0"/>
          </a:p>
        </p:txBody>
      </p:sp>
    </p:spTree>
    <p:custDataLst>
      <p:tags r:id="rId1"/>
    </p:custDataLst>
    <p:extLst>
      <p:ext uri="{BB962C8B-B14F-4D97-AF65-F5344CB8AC3E}">
        <p14:creationId xmlns:p14="http://schemas.microsoft.com/office/powerpoint/2010/main" val="340293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be 7"/>
          <p:cNvSpPr/>
          <p:nvPr/>
        </p:nvSpPr>
        <p:spPr>
          <a:xfrm>
            <a:off x="2881776" y="4247982"/>
            <a:ext cx="2611943" cy="1422080"/>
          </a:xfrm>
          <a:prstGeom prst="cube">
            <a:avLst/>
          </a:prstGeom>
          <a:solidFill>
            <a:schemeClr val="accent3">
              <a:lumMod val="75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MARKET REPORTS</a:t>
            </a:r>
            <a:endParaRPr lang="en-US" b="1" dirty="0"/>
          </a:p>
        </p:txBody>
      </p:sp>
      <p:sp>
        <p:nvSpPr>
          <p:cNvPr id="2" name="Title 1"/>
          <p:cNvSpPr>
            <a:spLocks noGrp="1"/>
          </p:cNvSpPr>
          <p:nvPr>
            <p:ph type="title"/>
          </p:nvPr>
        </p:nvSpPr>
        <p:spPr/>
        <p:txBody>
          <a:bodyPr/>
          <a:lstStyle/>
          <a:p>
            <a:r>
              <a:rPr lang="en-US" dirty="0"/>
              <a:t>Market Information System Data Access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005840"/>
            <a:ext cx="2153004" cy="1844270"/>
          </a:xfrm>
          <a:prstGeom prst="rect">
            <a:avLst/>
          </a:prstGeom>
          <a:effectLst>
            <a:outerShdw blurRad="50800" dist="38100" dir="2700000" algn="tl" rotWithShape="0">
              <a:prstClr val="black">
                <a:alpha val="40000"/>
              </a:prstClr>
            </a:outerShdw>
          </a:effectLst>
        </p:spPr>
      </p:pic>
      <p:sp>
        <p:nvSpPr>
          <p:cNvPr id="7" name="Cube 6"/>
          <p:cNvSpPr/>
          <p:nvPr/>
        </p:nvSpPr>
        <p:spPr>
          <a:xfrm>
            <a:off x="5307423" y="4247982"/>
            <a:ext cx="2611943" cy="1422080"/>
          </a:xfrm>
          <a:prstGeom prst="cube">
            <a:avLst/>
          </a:prstGeom>
          <a:solidFill>
            <a:schemeClr val="tx2"/>
          </a:solidFill>
          <a:ln>
            <a:solidFill>
              <a:schemeClr val="tx2">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t>
            </a:r>
            <a:r>
              <a:rPr lang="en-US" sz="1400" b="1" dirty="0" smtClean="0"/>
              <a:t>ARKE</a:t>
            </a:r>
            <a:r>
              <a:rPr lang="en-US" b="1" dirty="0" smtClean="0"/>
              <a:t>T</a:t>
            </a:r>
            <a:r>
              <a:rPr lang="en-US" sz="1400" b="1" dirty="0" smtClean="0"/>
              <a:t>RAK</a:t>
            </a:r>
            <a:r>
              <a:rPr lang="en-US" b="1" dirty="0" smtClean="0"/>
              <a:t> REPORTS</a:t>
            </a:r>
            <a:endParaRPr lang="en-US" b="1" dirty="0"/>
          </a:p>
        </p:txBody>
      </p:sp>
      <p:sp>
        <p:nvSpPr>
          <p:cNvPr id="6" name="Cube 5"/>
          <p:cNvSpPr/>
          <p:nvPr/>
        </p:nvSpPr>
        <p:spPr>
          <a:xfrm>
            <a:off x="3750059" y="3180623"/>
            <a:ext cx="3288027" cy="1422080"/>
          </a:xfrm>
          <a:prstGeom prst="cube">
            <a:avLst/>
          </a:prstGeom>
          <a:solidFill>
            <a:schemeClr val="accent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MARKET DATA TRANSPARENCY SERVICES</a:t>
            </a:r>
            <a:endParaRPr lang="en-US" b="1" dirty="0"/>
          </a:p>
        </p:txBody>
      </p:sp>
      <p:sp>
        <p:nvSpPr>
          <p:cNvPr id="5" name="Cube 4"/>
          <p:cNvSpPr/>
          <p:nvPr/>
        </p:nvSpPr>
        <p:spPr>
          <a:xfrm>
            <a:off x="4158205" y="2113264"/>
            <a:ext cx="2611943" cy="1422080"/>
          </a:xfrm>
          <a:prstGeom prst="cube">
            <a:avLst/>
          </a:prstGeom>
          <a:solidFill>
            <a:schemeClr val="accent6"/>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DATA EXTRACTS</a:t>
            </a:r>
            <a:endParaRPr lang="en-US" b="1" dirty="0"/>
          </a:p>
        </p:txBody>
      </p:sp>
    </p:spTree>
    <p:custDataLst>
      <p:tags r:id="rId1"/>
    </p:custDataLst>
    <p:extLst>
      <p:ext uri="{BB962C8B-B14F-4D97-AF65-F5344CB8AC3E}">
        <p14:creationId xmlns:p14="http://schemas.microsoft.com/office/powerpoint/2010/main" val="314999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4129323"/>
            <a:ext cx="3143250" cy="2476500"/>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0126" y="4319009"/>
            <a:ext cx="2803760" cy="1548391"/>
          </a:xfrm>
          <a:prstGeom prst="rect">
            <a:avLst/>
          </a:prstGeom>
          <a:effectLst/>
        </p:spPr>
      </p:pic>
      <p:sp>
        <p:nvSpPr>
          <p:cNvPr id="2" name="Title 1"/>
          <p:cNvSpPr>
            <a:spLocks noGrp="1"/>
          </p:cNvSpPr>
          <p:nvPr>
            <p:ph type="title"/>
          </p:nvPr>
        </p:nvSpPr>
        <p:spPr/>
        <p:txBody>
          <a:bodyPr/>
          <a:lstStyle/>
          <a:p>
            <a:r>
              <a:rPr lang="en-US" dirty="0" smtClean="0"/>
              <a:t>Extracts</a:t>
            </a:r>
            <a:endParaRPr lang="en-US" dirty="0"/>
          </a:p>
        </p:txBody>
      </p:sp>
      <p:sp>
        <p:nvSpPr>
          <p:cNvPr id="3" name="Text Placeholder 2"/>
          <p:cNvSpPr>
            <a:spLocks noGrp="1"/>
          </p:cNvSpPr>
          <p:nvPr>
            <p:ph type="body" sz="quarter" idx="10"/>
          </p:nvPr>
        </p:nvSpPr>
        <p:spPr>
          <a:xfrm>
            <a:off x="182880" y="914400"/>
            <a:ext cx="8649017" cy="428507"/>
          </a:xfrm>
        </p:spPr>
        <p:txBody>
          <a:bodyPr/>
          <a:lstStyle/>
          <a:p>
            <a:pPr marL="0" indent="0">
              <a:buNone/>
            </a:pPr>
            <a:r>
              <a:rPr lang="en-US" sz="2400" b="1" dirty="0" smtClean="0">
                <a:solidFill>
                  <a:schemeClr val="accent4"/>
                </a:solidFill>
              </a:rPr>
              <a:t>ESIID Service History and Usage Extract</a:t>
            </a:r>
            <a:endParaRPr lang="en-US" sz="2400" b="1" dirty="0">
              <a:solidFill>
                <a:schemeClr val="accent4"/>
              </a:solidFill>
            </a:endParaRPr>
          </a:p>
        </p:txBody>
      </p:sp>
      <p:sp>
        <p:nvSpPr>
          <p:cNvPr id="7" name="AutoShape 21"/>
          <p:cNvSpPr>
            <a:spLocks noChangeArrowheads="1"/>
          </p:cNvSpPr>
          <p:nvPr/>
        </p:nvSpPr>
        <p:spPr bwMode="auto">
          <a:xfrm>
            <a:off x="5007265" y="4663145"/>
            <a:ext cx="2894675" cy="1408857"/>
          </a:xfrm>
          <a:prstGeom prst="roundRect">
            <a:avLst>
              <a:gd name="adj" fmla="val 24959"/>
            </a:avLst>
          </a:prstGeom>
          <a:gradFill>
            <a:gsLst>
              <a:gs pos="0">
                <a:schemeClr val="bg1">
                  <a:lumMod val="95000"/>
                </a:schemeClr>
              </a:gs>
              <a:gs pos="100000">
                <a:schemeClr val="tx1">
                  <a:lumMod val="40000"/>
                  <a:lumOff val="60000"/>
                </a:schemeClr>
              </a:gs>
            </a:gsLst>
          </a:gradFill>
          <a:ln w="15875">
            <a:solidFill>
              <a:schemeClr val="tx1"/>
            </a:solidFill>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182880" tIns="182880" rIns="182880" bIns="182880" anchor="ctr">
            <a:noAutofit/>
          </a:bodyPr>
          <a:lstStyle/>
          <a:p>
            <a:pPr algn="ctr">
              <a:defRPr/>
            </a:pPr>
            <a:r>
              <a:rPr lang="en-US" sz="2000" dirty="0" smtClean="0">
                <a:solidFill>
                  <a:schemeClr val="tx1">
                    <a:lumMod val="75000"/>
                  </a:schemeClr>
                </a:solidFill>
              </a:rPr>
              <a:t>See ERCOT courses on MIS and Intro to Extracts</a:t>
            </a:r>
            <a:endParaRPr lang="en-US" sz="2000" dirty="0">
              <a:solidFill>
                <a:schemeClr val="tx1">
                  <a:lumMod val="75000"/>
                </a:schemeClr>
              </a:solidFill>
            </a:endParaRPr>
          </a:p>
        </p:txBody>
      </p:sp>
      <p:sp>
        <p:nvSpPr>
          <p:cNvPr id="9" name="TextBox 8"/>
          <p:cNvSpPr txBox="1"/>
          <p:nvPr/>
        </p:nvSpPr>
        <p:spPr>
          <a:xfrm>
            <a:off x="548640" y="1645920"/>
            <a:ext cx="8010162" cy="2215991"/>
          </a:xfrm>
          <a:prstGeom prst="rect">
            <a:avLst/>
          </a:prstGeom>
          <a:noFill/>
        </p:spPr>
        <p:txBody>
          <a:bodyPr wrap="square" rtlCol="0">
            <a:spAutoFit/>
          </a:bodyPr>
          <a:lstStyle/>
          <a:p>
            <a:pPr marL="274320" indent="-274320">
              <a:spcAft>
                <a:spcPts val="1800"/>
              </a:spcAft>
              <a:buFont typeface="Arial" panose="020B0604020202020204" pitchFamily="34" charset="0"/>
              <a:buChar char="•"/>
            </a:pPr>
            <a:r>
              <a:rPr lang="en-US" sz="2400" dirty="0" smtClean="0">
                <a:solidFill>
                  <a:schemeClr val="bg1"/>
                </a:solidFill>
              </a:rPr>
              <a:t>ESI ID Relationships and Characteristics</a:t>
            </a:r>
            <a:endParaRPr lang="en-US" sz="2400" dirty="0">
              <a:solidFill>
                <a:schemeClr val="bg1"/>
              </a:solidFill>
            </a:endParaRPr>
          </a:p>
          <a:p>
            <a:pPr marL="274320" indent="-274320">
              <a:spcAft>
                <a:spcPts val="1800"/>
              </a:spcAft>
              <a:buFont typeface="Arial" panose="020B0604020202020204" pitchFamily="34" charset="0"/>
              <a:buChar char="•"/>
            </a:pPr>
            <a:r>
              <a:rPr lang="en-US" sz="2400" dirty="0" smtClean="0">
                <a:solidFill>
                  <a:schemeClr val="bg1"/>
                </a:solidFill>
              </a:rPr>
              <a:t>Provides data needed to perform shadow settlements of Retail load.</a:t>
            </a:r>
            <a:endParaRPr lang="en-US" sz="2400" dirty="0">
              <a:solidFill>
                <a:schemeClr val="bg1"/>
              </a:solidFill>
            </a:endParaRPr>
          </a:p>
          <a:p>
            <a:pPr marL="731520" lvl="1" indent="-274320">
              <a:buFont typeface="Wingdings" panose="05000000000000000000" pitchFamily="2" charset="2"/>
              <a:buChar char="§"/>
            </a:pPr>
            <a:r>
              <a:rPr lang="en-US" dirty="0">
                <a:solidFill>
                  <a:schemeClr val="bg1"/>
                </a:solidFill>
              </a:rPr>
              <a:t>Supplemental IDR Required Interval Data Extract</a:t>
            </a:r>
          </a:p>
          <a:p>
            <a:pPr marL="731520" lvl="1" indent="-274320">
              <a:buFont typeface="Wingdings" panose="05000000000000000000" pitchFamily="2" charset="2"/>
              <a:buChar char="§"/>
            </a:pPr>
            <a:r>
              <a:rPr lang="en-US" dirty="0">
                <a:solidFill>
                  <a:schemeClr val="bg1"/>
                </a:solidFill>
              </a:rPr>
              <a:t>Supplemental AMS Interval Data </a:t>
            </a:r>
            <a:r>
              <a:rPr lang="en-US" dirty="0" smtClean="0">
                <a:solidFill>
                  <a:schemeClr val="bg1"/>
                </a:solidFill>
              </a:rPr>
              <a:t>Extract</a:t>
            </a:r>
            <a:endParaRPr lang="en-US" sz="2400" dirty="0">
              <a:solidFill>
                <a:schemeClr val="bg1"/>
              </a:solidFill>
            </a:endParaRPr>
          </a:p>
        </p:txBody>
      </p:sp>
      <p:sp>
        <p:nvSpPr>
          <p:cNvPr id="8" name="TextBox 7"/>
          <p:cNvSpPr txBox="1"/>
          <p:nvPr/>
        </p:nvSpPr>
        <p:spPr>
          <a:xfrm>
            <a:off x="1277630" y="4338857"/>
            <a:ext cx="2492991" cy="646331"/>
          </a:xfrm>
          <a:prstGeom prst="rect">
            <a:avLst/>
          </a:prstGeom>
          <a:noFill/>
        </p:spPr>
        <p:txBody>
          <a:bodyPr wrap="none" rtlCol="0">
            <a:spAutoFit/>
          </a:bodyPr>
          <a:lstStyle/>
          <a:p>
            <a:pPr algn="ctr"/>
            <a:r>
              <a:rPr lang="en-US" sz="3600" dirty="0" smtClean="0">
                <a:solidFill>
                  <a:schemeClr val="accent5"/>
                </a:solidFill>
                <a:latin typeface="Articulate Extrabold" panose="02000503050000020004" pitchFamily="2" charset="0"/>
              </a:rPr>
              <a:t>Subscribe</a:t>
            </a:r>
            <a:endParaRPr lang="en-US" sz="3600" dirty="0">
              <a:solidFill>
                <a:schemeClr val="accent5"/>
              </a:solidFill>
              <a:latin typeface="Articulate Extrabold" panose="02000503050000020004" pitchFamily="2" charset="0"/>
            </a:endParaRPr>
          </a:p>
        </p:txBody>
      </p:sp>
      <p:sp>
        <p:nvSpPr>
          <p:cNvPr id="10" name="TextBox 9"/>
          <p:cNvSpPr txBox="1"/>
          <p:nvPr/>
        </p:nvSpPr>
        <p:spPr>
          <a:xfrm>
            <a:off x="1277630" y="4848452"/>
            <a:ext cx="2492991" cy="646331"/>
          </a:xfrm>
          <a:prstGeom prst="rect">
            <a:avLst/>
          </a:prstGeom>
          <a:noFill/>
        </p:spPr>
        <p:txBody>
          <a:bodyPr wrap="none" rtlCol="0">
            <a:spAutoFit/>
          </a:bodyPr>
          <a:lstStyle/>
          <a:p>
            <a:pPr algn="ctr"/>
            <a:r>
              <a:rPr lang="en-US" sz="3600" dirty="0" smtClean="0">
                <a:solidFill>
                  <a:schemeClr val="accent5"/>
                </a:solidFill>
                <a:latin typeface="Articulate Extrabold" panose="02000503050000020004" pitchFamily="2" charset="0"/>
              </a:rPr>
              <a:t>Subscribe</a:t>
            </a:r>
            <a:endParaRPr lang="en-US" sz="3600" dirty="0">
              <a:solidFill>
                <a:schemeClr val="accent5"/>
              </a:solidFill>
              <a:latin typeface="Articulate Extrabold" panose="02000503050000020004" pitchFamily="2" charset="0"/>
            </a:endParaRPr>
          </a:p>
        </p:txBody>
      </p:sp>
      <p:sp>
        <p:nvSpPr>
          <p:cNvPr id="11" name="TextBox 10"/>
          <p:cNvSpPr txBox="1"/>
          <p:nvPr/>
        </p:nvSpPr>
        <p:spPr>
          <a:xfrm>
            <a:off x="1277630" y="5358048"/>
            <a:ext cx="2492991" cy="646331"/>
          </a:xfrm>
          <a:prstGeom prst="rect">
            <a:avLst/>
          </a:prstGeom>
          <a:noFill/>
        </p:spPr>
        <p:txBody>
          <a:bodyPr wrap="none" rtlCol="0">
            <a:spAutoFit/>
          </a:bodyPr>
          <a:lstStyle/>
          <a:p>
            <a:pPr algn="ctr"/>
            <a:r>
              <a:rPr lang="en-US" sz="3600" dirty="0" smtClean="0">
                <a:solidFill>
                  <a:schemeClr val="accent5"/>
                </a:solidFill>
                <a:latin typeface="Articulate Extrabold" panose="02000503050000020004" pitchFamily="2" charset="0"/>
              </a:rPr>
              <a:t>Subscribe</a:t>
            </a:r>
            <a:endParaRPr lang="en-US" sz="3600" dirty="0">
              <a:solidFill>
                <a:schemeClr val="accent5"/>
              </a:solidFill>
              <a:latin typeface="Articulate Extrabold" panose="02000503050000020004" pitchFamily="2" charset="0"/>
            </a:endParaRPr>
          </a:p>
        </p:txBody>
      </p:sp>
    </p:spTree>
    <p:custDataLst>
      <p:tags r:id="rId1"/>
    </p:custDataLst>
    <p:extLst>
      <p:ext uri="{BB962C8B-B14F-4D97-AF65-F5344CB8AC3E}">
        <p14:creationId xmlns:p14="http://schemas.microsoft.com/office/powerpoint/2010/main" val="374119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500"/>
                                        <p:tgtEl>
                                          <p:spTgt spid="9">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rctx="PPT">
                                        <p:cTn id="23" dur="indefinite"/>
                                        <p:tgtEl>
                                          <p:spTgt spid="12"/>
                                        </p:tgtEl>
                                        <p:attrNameLst>
                                          <p:attrName>style.opacity</p:attrName>
                                        </p:attrNameLst>
                                      </p:cBhvr>
                                      <p:to>
                                        <p:strVal val="0.25"/>
                                      </p:to>
                                    </p:set>
                                    <p:animEffect filter="image" prLst="opacity: 0.25">
                                      <p:cBhvr rctx="IE">
                                        <p:cTn id="24" dur="indefinite"/>
                                        <p:tgtEl>
                                          <p:spTgt spid="12"/>
                                        </p:tgtEl>
                                      </p:cBhvr>
                                    </p:animEffect>
                                  </p:childTnLst>
                                </p:cTn>
                              </p:par>
                            </p:childTnLst>
                          </p:cTn>
                        </p:par>
                        <p:par>
                          <p:cTn id="25" fill="hold">
                            <p:stCondLst>
                              <p:cond delay="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Extracts</a:t>
            </a:r>
            <a:endParaRPr lang="en-US" dirty="0"/>
          </a:p>
        </p:txBody>
      </p:sp>
      <p:sp>
        <p:nvSpPr>
          <p:cNvPr id="15" name="Rounded Rectangle 14"/>
          <p:cNvSpPr/>
          <p:nvPr/>
        </p:nvSpPr>
        <p:spPr>
          <a:xfrm>
            <a:off x="6869551" y="1369487"/>
            <a:ext cx="1682742" cy="4263390"/>
          </a:xfrm>
          <a:prstGeom prst="roundRect">
            <a:avLst/>
          </a:prstGeom>
          <a:solidFill>
            <a:schemeClr val="accent3"/>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91708" y="1478290"/>
            <a:ext cx="1682742" cy="4263390"/>
          </a:xfrm>
          <a:prstGeom prst="roundRect">
            <a:avLst/>
          </a:prstGeom>
          <a:solidFill>
            <a:schemeClr val="accent1">
              <a:lumMod val="75000"/>
            </a:schemeClr>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7230" y="3943315"/>
            <a:ext cx="1238250" cy="15240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0027" y="3829980"/>
            <a:ext cx="1238250" cy="1524000"/>
          </a:xfrm>
          <a:prstGeom prst="rect">
            <a:avLst/>
          </a:prstGeom>
        </p:spPr>
      </p:pic>
      <p:sp>
        <p:nvSpPr>
          <p:cNvPr id="6" name="Right Arrow 5"/>
          <p:cNvSpPr/>
          <p:nvPr/>
        </p:nvSpPr>
        <p:spPr>
          <a:xfrm>
            <a:off x="2682825" y="4352469"/>
            <a:ext cx="3803016" cy="457200"/>
          </a:xfrm>
          <a:prstGeom prst="rightArrow">
            <a:avLst/>
          </a:prstGeom>
          <a:solidFill>
            <a:schemeClr val="accent4"/>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566" y="1548162"/>
            <a:ext cx="1354711" cy="1449779"/>
          </a:xfrm>
          <a:prstGeom prst="rect">
            <a:avLst/>
          </a:prstGeom>
          <a:effectLst>
            <a:outerShdw blurRad="50800" dist="38100" dir="2700000" algn="tl" rotWithShape="0">
              <a:prstClr val="black">
                <a:alpha val="40000"/>
              </a:prstClr>
            </a:outerShdw>
          </a:effectLst>
        </p:spPr>
      </p:pic>
      <p:grpSp>
        <p:nvGrpSpPr>
          <p:cNvPr id="13" name="Group 12"/>
          <p:cNvGrpSpPr/>
          <p:nvPr/>
        </p:nvGrpSpPr>
        <p:grpSpPr>
          <a:xfrm>
            <a:off x="2366280" y="3501182"/>
            <a:ext cx="1895071" cy="1946428"/>
            <a:chOff x="2471707" y="1482573"/>
            <a:chExt cx="1895071" cy="1946428"/>
          </a:xfrm>
        </p:grpSpPr>
        <p:grpSp>
          <p:nvGrpSpPr>
            <p:cNvPr id="10" name="Group 9"/>
            <p:cNvGrpSpPr/>
            <p:nvPr/>
          </p:nvGrpSpPr>
          <p:grpSpPr>
            <a:xfrm>
              <a:off x="2707231" y="1911479"/>
              <a:ext cx="1525148" cy="1517522"/>
              <a:chOff x="3767104" y="1924686"/>
              <a:chExt cx="1525148" cy="1517522"/>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67104" y="1924686"/>
                <a:ext cx="1525148" cy="1517522"/>
              </a:xfrm>
              <a:prstGeom prst="rect">
                <a:avLst/>
              </a:prstGeom>
            </p:spPr>
          </p:pic>
          <p:sp>
            <p:nvSpPr>
              <p:cNvPr id="8" name="Rectangle 63"/>
              <p:cNvSpPr/>
              <p:nvPr/>
            </p:nvSpPr>
            <p:spPr>
              <a:xfrm>
                <a:off x="4284779" y="2245454"/>
                <a:ext cx="1007473" cy="892034"/>
              </a:xfrm>
              <a:custGeom>
                <a:avLst/>
                <a:gdLst>
                  <a:gd name="connsiteX0" fmla="*/ 0 w 838200"/>
                  <a:gd name="connsiteY0" fmla="*/ 0 h 685800"/>
                  <a:gd name="connsiteX1" fmla="*/ 838200 w 838200"/>
                  <a:gd name="connsiteY1" fmla="*/ 0 h 685800"/>
                  <a:gd name="connsiteX2" fmla="*/ 838200 w 838200"/>
                  <a:gd name="connsiteY2" fmla="*/ 685800 h 685800"/>
                  <a:gd name="connsiteX3" fmla="*/ 0 w 838200"/>
                  <a:gd name="connsiteY3" fmla="*/ 685800 h 685800"/>
                  <a:gd name="connsiteX4" fmla="*/ 0 w 838200"/>
                  <a:gd name="connsiteY4" fmla="*/ 0 h 685800"/>
                  <a:gd name="connsiteX0" fmla="*/ 2576 w 840776"/>
                  <a:gd name="connsiteY0" fmla="*/ 0 h 734740"/>
                  <a:gd name="connsiteX1" fmla="*/ 840776 w 840776"/>
                  <a:gd name="connsiteY1" fmla="*/ 0 h 734740"/>
                  <a:gd name="connsiteX2" fmla="*/ 840776 w 840776"/>
                  <a:gd name="connsiteY2" fmla="*/ 685800 h 734740"/>
                  <a:gd name="connsiteX3" fmla="*/ 0 w 840776"/>
                  <a:gd name="connsiteY3" fmla="*/ 734740 h 734740"/>
                  <a:gd name="connsiteX4" fmla="*/ 2576 w 840776"/>
                  <a:gd name="connsiteY4" fmla="*/ 0 h 734740"/>
                  <a:gd name="connsiteX0" fmla="*/ 2576 w 840776"/>
                  <a:gd name="connsiteY0" fmla="*/ 0 h 752770"/>
                  <a:gd name="connsiteX1" fmla="*/ 840776 w 840776"/>
                  <a:gd name="connsiteY1" fmla="*/ 18030 h 752770"/>
                  <a:gd name="connsiteX2" fmla="*/ 840776 w 840776"/>
                  <a:gd name="connsiteY2" fmla="*/ 703830 h 752770"/>
                  <a:gd name="connsiteX3" fmla="*/ 0 w 840776"/>
                  <a:gd name="connsiteY3" fmla="*/ 752770 h 752770"/>
                  <a:gd name="connsiteX4" fmla="*/ 2576 w 840776"/>
                  <a:gd name="connsiteY4" fmla="*/ 0 h 752770"/>
                  <a:gd name="connsiteX0" fmla="*/ 247 w 841023"/>
                  <a:gd name="connsiteY0" fmla="*/ 0 h 757922"/>
                  <a:gd name="connsiteX1" fmla="*/ 841023 w 841023"/>
                  <a:gd name="connsiteY1" fmla="*/ 23182 h 757922"/>
                  <a:gd name="connsiteX2" fmla="*/ 841023 w 841023"/>
                  <a:gd name="connsiteY2" fmla="*/ 708982 h 757922"/>
                  <a:gd name="connsiteX3" fmla="*/ 247 w 841023"/>
                  <a:gd name="connsiteY3" fmla="*/ 757922 h 757922"/>
                  <a:gd name="connsiteX4" fmla="*/ 247 w 841023"/>
                  <a:gd name="connsiteY4" fmla="*/ 0 h 757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023" h="757922">
                    <a:moveTo>
                      <a:pt x="247" y="0"/>
                    </a:moveTo>
                    <a:lnTo>
                      <a:pt x="841023" y="23182"/>
                    </a:lnTo>
                    <a:lnTo>
                      <a:pt x="841023" y="708982"/>
                    </a:lnTo>
                    <a:lnTo>
                      <a:pt x="247" y="757922"/>
                    </a:lnTo>
                    <a:cubicBezTo>
                      <a:pt x="1106" y="513009"/>
                      <a:pt x="-612" y="244913"/>
                      <a:pt x="247" y="0"/>
                    </a:cubicBezTo>
                    <a:close/>
                  </a:path>
                </a:pathLst>
              </a:custGeom>
              <a:solidFill>
                <a:schemeClr val="bg1"/>
              </a:solidFill>
              <a:ln w="9525">
                <a:solidFill>
                  <a:schemeClr val="bg1">
                    <a:lumMod val="85000"/>
                  </a:schemeClr>
                </a:solidFill>
              </a:ln>
              <a:scene3d>
                <a:camera prst="isometricOffAxis1Right">
                  <a:rot lat="1080000" lon="195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91440" tIns="91440" rIns="0" bIns="0" rtlCol="0" anchor="t"/>
              <a:lstStyle/>
              <a:p>
                <a:r>
                  <a:rPr lang="en-US" sz="900" dirty="0" smtClean="0">
                    <a:solidFill>
                      <a:schemeClr val="tx1"/>
                    </a:solidFill>
                  </a:rPr>
                  <a:t>ERCOT</a:t>
                </a:r>
              </a:p>
              <a:p>
                <a:r>
                  <a:rPr lang="en-US" sz="900" dirty="0" smtClean="0">
                    <a:solidFill>
                      <a:schemeClr val="tx1"/>
                    </a:solidFill>
                  </a:rPr>
                  <a:t>Taylor, TX</a:t>
                </a:r>
              </a:p>
              <a:p>
                <a:endParaRPr lang="en-US" sz="900" dirty="0">
                  <a:solidFill>
                    <a:schemeClr val="tx1"/>
                  </a:solidFill>
                </a:endParaRPr>
              </a:p>
              <a:p>
                <a:pPr>
                  <a:tabLst>
                    <a:tab pos="112713" algn="l"/>
                  </a:tabLst>
                </a:pPr>
                <a:r>
                  <a:rPr lang="en-US" sz="800" dirty="0" smtClean="0">
                    <a:solidFill>
                      <a:schemeClr val="tx1"/>
                    </a:solidFill>
                  </a:rPr>
                  <a:t>	Great MP</a:t>
                </a:r>
              </a:p>
              <a:p>
                <a:pPr>
                  <a:tabLst>
                    <a:tab pos="112713" algn="l"/>
                  </a:tabLst>
                </a:pPr>
                <a:r>
                  <a:rPr lang="en-US" sz="800" dirty="0" smtClean="0">
                    <a:solidFill>
                      <a:schemeClr val="tx1"/>
                    </a:solidFill>
                  </a:rPr>
                  <a:t>	Somewhere, TX</a:t>
                </a:r>
                <a:endParaRPr lang="en-US" sz="800" dirty="0">
                  <a:solidFill>
                    <a:schemeClr val="tx1"/>
                  </a:solidFill>
                </a:endParaRPr>
              </a:p>
            </p:txBody>
          </p:sp>
        </p:grpSp>
        <p:sp>
          <p:nvSpPr>
            <p:cNvPr id="3" name="TextBox 2"/>
            <p:cNvSpPr txBox="1"/>
            <p:nvPr/>
          </p:nvSpPr>
          <p:spPr>
            <a:xfrm>
              <a:off x="2471707" y="1482573"/>
              <a:ext cx="1895071" cy="461665"/>
            </a:xfrm>
            <a:prstGeom prst="rect">
              <a:avLst/>
            </a:prstGeom>
            <a:noFill/>
          </p:spPr>
          <p:txBody>
            <a:bodyPr wrap="none" rtlCol="0">
              <a:spAutoFit/>
            </a:bodyPr>
            <a:lstStyle/>
            <a:p>
              <a:r>
                <a:rPr lang="en-US" sz="2400" dirty="0" smtClean="0">
                  <a:solidFill>
                    <a:schemeClr val="bg1"/>
                  </a:solidFill>
                </a:rPr>
                <a:t>CSV or XML</a:t>
              </a:r>
              <a:endParaRPr lang="en-US" sz="2400" dirty="0">
                <a:solidFill>
                  <a:schemeClr val="bg1"/>
                </a:solidFill>
              </a:endParaRPr>
            </a:p>
          </p:txBody>
        </p:sp>
      </p:grpSp>
      <p:sp>
        <p:nvSpPr>
          <p:cNvPr id="16" name="Right Arrow 15"/>
          <p:cNvSpPr/>
          <p:nvPr/>
        </p:nvSpPr>
        <p:spPr>
          <a:xfrm rot="10800000">
            <a:off x="2638560" y="1872144"/>
            <a:ext cx="3623647" cy="457200"/>
          </a:xfrm>
          <a:prstGeom prst="rightArrow">
            <a:avLst/>
          </a:prstGeom>
          <a:solidFill>
            <a:schemeClr val="accent4"/>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nip Diagonal Corner Rectangle 16"/>
          <p:cNvSpPr/>
          <p:nvPr/>
        </p:nvSpPr>
        <p:spPr>
          <a:xfrm>
            <a:off x="5303583" y="1449450"/>
            <a:ext cx="1396335" cy="1302587"/>
          </a:xfrm>
          <a:prstGeom prst="snip2Diag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smtClean="0">
                <a:solidFill>
                  <a:schemeClr val="tx1"/>
                </a:solidFill>
              </a:rPr>
              <a:t>SUBSCRIPTION REQUEST</a:t>
            </a:r>
            <a:endParaRPr lang="en-US" sz="1200" dirty="0">
              <a:solidFill>
                <a:schemeClr val="tx1"/>
              </a:solidFill>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1340" y="1656965"/>
            <a:ext cx="1343477" cy="1437756"/>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65714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11022E-16 0 L -0.34115 0 " pathEditMode="relative" rAng="0" ptsTypes="AA">
                                      <p:cBhvr>
                                        <p:cTn id="6" dur="2000" fill="hold"/>
                                        <p:tgtEl>
                                          <p:spTgt spid="17"/>
                                        </p:tgtEl>
                                        <p:attrNameLst>
                                          <p:attrName>ppt_x</p:attrName>
                                          <p:attrName>ppt_y</p:attrName>
                                        </p:attrNameLst>
                                      </p:cBhvr>
                                      <p:rCtr x="-17066"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61111E-6 -4.81481E-6 L 0.29201 -0.00601 " pathEditMode="relative" rAng="0" ptsTypes="AA">
                                      <p:cBhvr>
                                        <p:cTn id="10" dur="2000" fill="hold"/>
                                        <p:tgtEl>
                                          <p:spTgt spid="13"/>
                                        </p:tgtEl>
                                        <p:attrNameLst>
                                          <p:attrName>ppt_x</p:attrName>
                                          <p:attrName>ppt_y</p:attrName>
                                        </p:attrNameLst>
                                      </p:cBhvr>
                                      <p:rCtr x="14601"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703" y="1005840"/>
            <a:ext cx="8562594" cy="5232696"/>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lstStyle/>
          <a:p>
            <a:r>
              <a:rPr lang="en-US" dirty="0"/>
              <a:t>ERCOT Market Information List</a:t>
            </a:r>
          </a:p>
        </p:txBody>
      </p:sp>
      <p:sp>
        <p:nvSpPr>
          <p:cNvPr id="9" name="TextBox 8"/>
          <p:cNvSpPr txBox="1"/>
          <p:nvPr/>
        </p:nvSpPr>
        <p:spPr>
          <a:xfrm>
            <a:off x="5619534" y="4737524"/>
            <a:ext cx="2509020"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smtClean="0">
                <a:solidFill>
                  <a:schemeClr val="accent1"/>
                </a:solidFill>
              </a:rPr>
              <a:t>Location</a:t>
            </a:r>
          </a:p>
          <a:p>
            <a:pPr marL="285750" indent="-285750">
              <a:buFont typeface="Arial" panose="020B0604020202020204" pitchFamily="34" charset="0"/>
              <a:buChar char="•"/>
            </a:pPr>
            <a:r>
              <a:rPr lang="en-US" sz="2400" dirty="0" smtClean="0">
                <a:solidFill>
                  <a:schemeClr val="accent1"/>
                </a:solidFill>
              </a:rPr>
              <a:t>Frequency</a:t>
            </a:r>
          </a:p>
          <a:p>
            <a:pPr marL="285750" indent="-285750">
              <a:buFont typeface="Arial" panose="020B0604020202020204" pitchFamily="34" charset="0"/>
              <a:buChar char="•"/>
            </a:pPr>
            <a:r>
              <a:rPr lang="en-US" sz="2400" dirty="0" smtClean="0">
                <a:solidFill>
                  <a:schemeClr val="accent1"/>
                </a:solidFill>
              </a:rPr>
              <a:t>Who can see it</a:t>
            </a:r>
            <a:endParaRPr lang="en-US" sz="2400" dirty="0">
              <a:solidFill>
                <a:schemeClr val="accent1"/>
              </a:solidFill>
            </a:endParaRPr>
          </a:p>
        </p:txBody>
      </p:sp>
      <p:sp>
        <p:nvSpPr>
          <p:cNvPr id="11" name="Rectangle 10"/>
          <p:cNvSpPr/>
          <p:nvPr/>
        </p:nvSpPr>
        <p:spPr>
          <a:xfrm>
            <a:off x="443980" y="4201202"/>
            <a:ext cx="3237473" cy="301752"/>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090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6236" y="1535098"/>
            <a:ext cx="4876800" cy="3335239"/>
            <a:chOff x="1126236" y="1535098"/>
            <a:chExt cx="4876800" cy="3335239"/>
          </a:xfrm>
        </p:grpSpPr>
        <p:sp>
          <p:nvSpPr>
            <p:cNvPr id="8" name="Rounded Rectangle 7"/>
            <p:cNvSpPr/>
            <p:nvPr/>
          </p:nvSpPr>
          <p:spPr>
            <a:xfrm>
              <a:off x="1126236" y="1535098"/>
              <a:ext cx="4876800" cy="3335239"/>
            </a:xfrm>
            <a:prstGeom prst="roundRect">
              <a:avLst/>
            </a:prstGeom>
            <a:solidFill>
              <a:schemeClr val="accent1">
                <a:lumMod val="20000"/>
                <a:lumOff val="80000"/>
              </a:schemeClr>
            </a:solidFill>
            <a:ln w="381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9" name="Straight Arrow Connector 8"/>
            <p:cNvCxnSpPr>
              <a:stCxn id="7" idx="1"/>
              <a:endCxn id="4" idx="3"/>
            </p:cNvCxnSpPr>
            <p:nvPr/>
          </p:nvCxnSpPr>
          <p:spPr>
            <a:xfrm flipH="1">
              <a:off x="3217164" y="2173465"/>
              <a:ext cx="533400" cy="9334"/>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093464" y="3897299"/>
              <a:ext cx="1219200" cy="461665"/>
            </a:xfrm>
            <a:prstGeom prst="rect">
              <a:avLst/>
            </a:prstGeom>
            <a:noFill/>
          </p:spPr>
          <p:txBody>
            <a:bodyPr wrap="square" rtlCol="0">
              <a:spAutoFit/>
            </a:bodyPr>
            <a:lstStyle/>
            <a:p>
              <a:pPr algn="ctr"/>
              <a:r>
                <a:rPr lang="en-US" sz="2400" b="1" dirty="0" smtClean="0">
                  <a:solidFill>
                    <a:schemeClr val="accent1"/>
                  </a:solidFill>
                </a:rPr>
                <a:t>Utility</a:t>
              </a:r>
              <a:r>
                <a:rPr lang="en-US" sz="2400" b="1" dirty="0" smtClean="0"/>
                <a:t> </a:t>
              </a:r>
              <a:endParaRPr lang="en-US" sz="2400" b="1" dirty="0"/>
            </a:p>
          </p:txBody>
        </p:sp>
        <p:cxnSp>
          <p:nvCxnSpPr>
            <p:cNvPr id="15" name="Elbow Connector 14"/>
            <p:cNvCxnSpPr>
              <a:stCxn id="7" idx="2"/>
              <a:endCxn id="5" idx="3"/>
            </p:cNvCxnSpPr>
            <p:nvPr/>
          </p:nvCxnSpPr>
          <p:spPr>
            <a:xfrm rot="5400000">
              <a:off x="3636264" y="2106599"/>
              <a:ext cx="647700" cy="1485900"/>
            </a:xfrm>
            <a:prstGeom prst="bentConnector2">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1" name="Title 20"/>
          <p:cNvSpPr>
            <a:spLocks noGrp="1"/>
          </p:cNvSpPr>
          <p:nvPr>
            <p:ph type="title"/>
          </p:nvPr>
        </p:nvSpPr>
        <p:spPr/>
        <p:txBody>
          <a:bodyPr/>
          <a:lstStyle/>
          <a:p>
            <a:r>
              <a:rPr lang="en-US" dirty="0"/>
              <a:t>Vertically Integrated Utilities</a:t>
            </a:r>
          </a:p>
        </p:txBody>
      </p:sp>
      <p:cxnSp>
        <p:nvCxnSpPr>
          <p:cNvPr id="10" name="Straight Arrow Connector 9"/>
          <p:cNvCxnSpPr>
            <a:stCxn id="4" idx="2"/>
            <a:endCxn id="5" idx="0"/>
          </p:cNvCxnSpPr>
          <p:nvPr/>
        </p:nvCxnSpPr>
        <p:spPr>
          <a:xfrm>
            <a:off x="2340864" y="2449499"/>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5" idx="2"/>
            <a:endCxn id="6" idx="0"/>
          </p:cNvCxnSpPr>
          <p:nvPr/>
        </p:nvCxnSpPr>
        <p:spPr>
          <a:xfrm>
            <a:off x="2340864" y="3440099"/>
            <a:ext cx="0" cy="457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3750564" y="1821231"/>
            <a:ext cx="1905000" cy="704468"/>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System Operations</a:t>
            </a:r>
          </a:p>
        </p:txBody>
      </p:sp>
      <p:cxnSp>
        <p:nvCxnSpPr>
          <p:cNvPr id="13" name="Straight Arrow Connector 12"/>
          <p:cNvCxnSpPr>
            <a:stCxn id="6" idx="2"/>
            <a:endCxn id="12" idx="0"/>
          </p:cNvCxnSpPr>
          <p:nvPr/>
        </p:nvCxnSpPr>
        <p:spPr>
          <a:xfrm>
            <a:off x="2340864" y="4430699"/>
            <a:ext cx="0" cy="81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1464564" y="5249849"/>
            <a:ext cx="1752600" cy="533400"/>
          </a:xfrm>
          <a:prstGeom prst="round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Customers</a:t>
            </a:r>
          </a:p>
        </p:txBody>
      </p:sp>
      <p:sp>
        <p:nvSpPr>
          <p:cNvPr id="16" name="TextBox 15"/>
          <p:cNvSpPr txBox="1"/>
          <p:nvPr/>
        </p:nvSpPr>
        <p:spPr>
          <a:xfrm>
            <a:off x="5344668" y="5567884"/>
            <a:ext cx="2508504" cy="307777"/>
          </a:xfrm>
          <a:prstGeom prst="rect">
            <a:avLst/>
          </a:prstGeom>
          <a:noFill/>
        </p:spPr>
        <p:txBody>
          <a:bodyPr wrap="square" rtlCol="0">
            <a:spAutoFit/>
          </a:bodyPr>
          <a:lstStyle/>
          <a:p>
            <a:r>
              <a:rPr lang="en-US" sz="1400" dirty="0" smtClean="0">
                <a:solidFill>
                  <a:schemeClr val="bg1"/>
                </a:solidFill>
              </a:rPr>
              <a:t>Physical Power Flow</a:t>
            </a:r>
            <a:endParaRPr lang="en-US" sz="1400" dirty="0">
              <a:solidFill>
                <a:schemeClr val="bg1"/>
              </a:solidFill>
            </a:endParaRPr>
          </a:p>
        </p:txBody>
      </p:sp>
      <p:sp>
        <p:nvSpPr>
          <p:cNvPr id="17" name="TextBox 16"/>
          <p:cNvSpPr txBox="1"/>
          <p:nvPr/>
        </p:nvSpPr>
        <p:spPr>
          <a:xfrm>
            <a:off x="5344668" y="5890245"/>
            <a:ext cx="2508504" cy="307777"/>
          </a:xfrm>
          <a:prstGeom prst="rect">
            <a:avLst/>
          </a:prstGeom>
          <a:noFill/>
        </p:spPr>
        <p:txBody>
          <a:bodyPr wrap="square" rtlCol="0">
            <a:spAutoFit/>
          </a:bodyPr>
          <a:lstStyle/>
          <a:p>
            <a:r>
              <a:rPr lang="en-US" sz="1400" dirty="0" smtClean="0">
                <a:solidFill>
                  <a:schemeClr val="bg1"/>
                </a:solidFill>
              </a:rPr>
              <a:t>Scheduling and Dispatch</a:t>
            </a:r>
            <a:endParaRPr lang="en-US" sz="1400" dirty="0">
              <a:solidFill>
                <a:schemeClr val="bg1"/>
              </a:solidFill>
            </a:endParaRPr>
          </a:p>
        </p:txBody>
      </p:sp>
      <p:cxnSp>
        <p:nvCxnSpPr>
          <p:cNvPr id="18" name="Straight Arrow Connector 17"/>
          <p:cNvCxnSpPr>
            <a:stCxn id="16" idx="1"/>
          </p:cNvCxnSpPr>
          <p:nvPr/>
        </p:nvCxnSpPr>
        <p:spPr>
          <a:xfrm flipH="1" flipV="1">
            <a:off x="4876958" y="5720285"/>
            <a:ext cx="467710" cy="14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7" idx="1"/>
          </p:cNvCxnSpPr>
          <p:nvPr/>
        </p:nvCxnSpPr>
        <p:spPr>
          <a:xfrm flipH="1">
            <a:off x="4887468" y="6044134"/>
            <a:ext cx="457200" cy="0"/>
          </a:xfrm>
          <a:prstGeom prst="straightConnector1">
            <a:avLst/>
          </a:prstGeom>
          <a:ln w="38100">
            <a:prstDash val="sysDash"/>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536436" y="1590344"/>
            <a:ext cx="1676400" cy="1184910"/>
          </a:xfrm>
          <a:prstGeom prst="roundRect">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Reliability Coordinator</a:t>
            </a:r>
          </a:p>
          <a:p>
            <a:pPr algn="ctr"/>
            <a:r>
              <a:rPr lang="en-US" dirty="0" smtClean="0">
                <a:solidFill>
                  <a:prstClr val="white"/>
                </a:solidFill>
              </a:rPr>
              <a:t>(ERCOT)</a:t>
            </a:r>
            <a:endParaRPr lang="en-US" dirty="0">
              <a:solidFill>
                <a:prstClr val="white"/>
              </a:solidFill>
            </a:endParaRPr>
          </a:p>
        </p:txBody>
      </p:sp>
      <p:sp>
        <p:nvSpPr>
          <p:cNvPr id="4" name="Rounded Rectangle 3"/>
          <p:cNvSpPr/>
          <p:nvPr/>
        </p:nvSpPr>
        <p:spPr>
          <a:xfrm>
            <a:off x="1464564" y="19160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Generation</a:t>
            </a:r>
            <a:endParaRPr lang="en-US" dirty="0">
              <a:solidFill>
                <a:prstClr val="white"/>
              </a:solidFill>
            </a:endParaRPr>
          </a:p>
        </p:txBody>
      </p:sp>
      <p:sp>
        <p:nvSpPr>
          <p:cNvPr id="5" name="Rounded Rectangle 4"/>
          <p:cNvSpPr/>
          <p:nvPr/>
        </p:nvSpPr>
        <p:spPr>
          <a:xfrm>
            <a:off x="1464564" y="29066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Transmission</a:t>
            </a:r>
            <a:endParaRPr lang="en-US" dirty="0">
              <a:solidFill>
                <a:prstClr val="white"/>
              </a:solidFill>
            </a:endParaRPr>
          </a:p>
        </p:txBody>
      </p:sp>
      <p:sp>
        <p:nvSpPr>
          <p:cNvPr id="6" name="Rounded Rectangle 5"/>
          <p:cNvSpPr/>
          <p:nvPr/>
        </p:nvSpPr>
        <p:spPr>
          <a:xfrm>
            <a:off x="1464564" y="3897299"/>
            <a:ext cx="1752600" cy="533400"/>
          </a:xfrm>
          <a:prstGeom prst="round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Distribution</a:t>
            </a:r>
            <a:endParaRPr lang="en-US" dirty="0">
              <a:solidFill>
                <a:prstClr val="white"/>
              </a:solidFill>
            </a:endParaRPr>
          </a:p>
        </p:txBody>
      </p:sp>
    </p:spTree>
    <p:custDataLst>
      <p:tags r:id="rId1"/>
    </p:custDataLst>
    <p:extLst>
      <p:ext uri="{BB962C8B-B14F-4D97-AF65-F5344CB8AC3E}">
        <p14:creationId xmlns:p14="http://schemas.microsoft.com/office/powerpoint/2010/main" val="268513926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EMIL</a:t>
            </a:r>
            <a:endParaRPr lang="en-US" dirty="0"/>
          </a:p>
        </p:txBody>
      </p:sp>
      <p:pic>
        <p:nvPicPr>
          <p:cNvPr id="6" name="Picture 5"/>
          <p:cNvPicPr>
            <a:picLocks noChangeAspect="1"/>
          </p:cNvPicPr>
          <p:nvPr/>
        </p:nvPicPr>
        <p:blipFill>
          <a:blip r:embed="rId3"/>
          <a:stretch>
            <a:fillRect/>
          </a:stretch>
        </p:blipFill>
        <p:spPr>
          <a:xfrm>
            <a:off x="308500" y="881420"/>
            <a:ext cx="8527001" cy="5546114"/>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80154976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7" y="1512750"/>
            <a:ext cx="8658225" cy="4781550"/>
          </a:xfrm>
          <a:prstGeom prst="rect">
            <a:avLst/>
          </a:prstGeom>
          <a:effectLst>
            <a:outerShdw blurRad="50800" dist="38100" dir="2700000" algn="tl" rotWithShape="0">
              <a:prstClr val="black">
                <a:alpha val="40000"/>
              </a:prstClr>
            </a:outerShdw>
          </a:effectLst>
        </p:spPr>
      </p:pic>
      <p:sp>
        <p:nvSpPr>
          <p:cNvPr id="3" name="Title 2"/>
          <p:cNvSpPr>
            <a:spLocks noGrp="1"/>
          </p:cNvSpPr>
          <p:nvPr>
            <p:ph type="title"/>
          </p:nvPr>
        </p:nvSpPr>
        <p:spPr/>
        <p:txBody>
          <a:bodyPr/>
          <a:lstStyle/>
          <a:p>
            <a:r>
              <a:rPr lang="en-US" dirty="0" smtClean="0"/>
              <a:t>Scenario</a:t>
            </a:r>
            <a:endParaRPr lang="en-US" dirty="0"/>
          </a:p>
        </p:txBody>
      </p:sp>
      <p:sp>
        <p:nvSpPr>
          <p:cNvPr id="4" name="TextBox 3"/>
          <p:cNvSpPr txBox="1"/>
          <p:nvPr/>
        </p:nvSpPr>
        <p:spPr>
          <a:xfrm>
            <a:off x="5760720" y="4114800"/>
            <a:ext cx="2667397" cy="1323439"/>
          </a:xfrm>
          <a:prstGeom prst="rect">
            <a:avLst/>
          </a:prstGeom>
          <a:noFill/>
        </p:spPr>
        <p:txBody>
          <a:bodyPr wrap="none" rtlCol="0">
            <a:spAutoFit/>
          </a:bodyPr>
          <a:lstStyle/>
          <a:p>
            <a:pPr marL="274320" indent="-274320">
              <a:buAutoNum type="arabicPeriod"/>
            </a:pPr>
            <a:r>
              <a:rPr lang="en-US" sz="2000" dirty="0" smtClean="0">
                <a:solidFill>
                  <a:schemeClr val="accent1"/>
                </a:solidFill>
              </a:rPr>
              <a:t>Sign up for extracts</a:t>
            </a:r>
          </a:p>
          <a:p>
            <a:pPr marL="274320" indent="-274320">
              <a:buAutoNum type="arabicPeriod"/>
            </a:pPr>
            <a:r>
              <a:rPr lang="en-US" sz="2000" dirty="0" smtClean="0">
                <a:solidFill>
                  <a:schemeClr val="accent1"/>
                </a:solidFill>
              </a:rPr>
              <a:t>Create a database</a:t>
            </a:r>
          </a:p>
          <a:p>
            <a:pPr marL="274320" indent="-274320">
              <a:buAutoNum type="arabicPeriod"/>
            </a:pPr>
            <a:r>
              <a:rPr lang="en-US" sz="2000" dirty="0" smtClean="0">
                <a:solidFill>
                  <a:schemeClr val="accent1"/>
                </a:solidFill>
              </a:rPr>
              <a:t>Import extracts</a:t>
            </a:r>
          </a:p>
          <a:p>
            <a:pPr marL="274320" indent="-274320">
              <a:buAutoNum type="arabicPeriod"/>
            </a:pPr>
            <a:r>
              <a:rPr lang="en-US" sz="2000" dirty="0" smtClean="0">
                <a:solidFill>
                  <a:schemeClr val="accent1"/>
                </a:solidFill>
              </a:rPr>
              <a:t>Shadow your data</a:t>
            </a:r>
            <a:endParaRPr lang="en-US" sz="1600" dirty="0">
              <a:solidFill>
                <a:schemeClr val="accent1"/>
              </a:solidFill>
            </a:endParaRPr>
          </a:p>
        </p:txBody>
      </p:sp>
      <p:sp>
        <p:nvSpPr>
          <p:cNvPr id="5"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4"/>
                </a:solidFill>
              </a:rPr>
              <a:t>How to construct workable data extracts</a:t>
            </a:r>
          </a:p>
        </p:txBody>
      </p:sp>
      <p:sp>
        <p:nvSpPr>
          <p:cNvPr id="7" name="Rectangle 6"/>
          <p:cNvSpPr/>
          <p:nvPr/>
        </p:nvSpPr>
        <p:spPr>
          <a:xfrm>
            <a:off x="3275426" y="2991649"/>
            <a:ext cx="1767090" cy="31971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139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888" y="1508760"/>
            <a:ext cx="8659368" cy="478231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dirty="0" smtClean="0"/>
              <a:t>Scenario</a:t>
            </a:r>
            <a:endParaRPr lang="en-US" dirty="0"/>
          </a:p>
        </p:txBody>
      </p:sp>
      <p:sp>
        <p:nvSpPr>
          <p:cNvPr id="4" name="TextBox 3"/>
          <p:cNvSpPr txBox="1"/>
          <p:nvPr/>
        </p:nvSpPr>
        <p:spPr>
          <a:xfrm>
            <a:off x="5760720" y="4114800"/>
            <a:ext cx="2667397" cy="1323439"/>
          </a:xfrm>
          <a:prstGeom prst="rect">
            <a:avLst/>
          </a:prstGeom>
          <a:noFill/>
        </p:spPr>
        <p:txBody>
          <a:bodyPr wrap="none" rtlCol="0">
            <a:spAutoFit/>
          </a:bodyPr>
          <a:lstStyle/>
          <a:p>
            <a:pPr marL="274320" indent="-274320">
              <a:buAutoNum type="arabicPeriod"/>
            </a:pPr>
            <a:r>
              <a:rPr lang="en-US" sz="2000" dirty="0" smtClean="0">
                <a:solidFill>
                  <a:schemeClr val="accent1"/>
                </a:solidFill>
              </a:rPr>
              <a:t>Sign up for extracts</a:t>
            </a:r>
          </a:p>
          <a:p>
            <a:pPr marL="274320" indent="-274320">
              <a:buAutoNum type="arabicPeriod"/>
            </a:pPr>
            <a:r>
              <a:rPr lang="en-US" sz="2000" dirty="0" smtClean="0">
                <a:solidFill>
                  <a:schemeClr val="accent1"/>
                </a:solidFill>
              </a:rPr>
              <a:t>Create a database</a:t>
            </a:r>
          </a:p>
          <a:p>
            <a:pPr marL="274320" indent="-274320">
              <a:buAutoNum type="arabicPeriod"/>
            </a:pPr>
            <a:r>
              <a:rPr lang="en-US" sz="2000" dirty="0" smtClean="0">
                <a:solidFill>
                  <a:schemeClr val="accent1"/>
                </a:solidFill>
              </a:rPr>
              <a:t>Import extracts</a:t>
            </a:r>
          </a:p>
          <a:p>
            <a:pPr marL="274320" indent="-274320">
              <a:buAutoNum type="arabicPeriod"/>
            </a:pPr>
            <a:r>
              <a:rPr lang="en-US" sz="2000" dirty="0" smtClean="0">
                <a:solidFill>
                  <a:schemeClr val="accent1"/>
                </a:solidFill>
              </a:rPr>
              <a:t>Shadow your data</a:t>
            </a:r>
            <a:endParaRPr lang="en-US" sz="1600" dirty="0">
              <a:solidFill>
                <a:schemeClr val="accent1"/>
              </a:solidFill>
            </a:endParaRPr>
          </a:p>
        </p:txBody>
      </p:sp>
      <p:sp>
        <p:nvSpPr>
          <p:cNvPr id="5"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4"/>
                </a:solidFill>
              </a:rPr>
              <a:t>How to construct workable data extracts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b="50110"/>
          <a:stretch/>
        </p:blipFill>
        <p:spPr>
          <a:xfrm>
            <a:off x="597600" y="1753295"/>
            <a:ext cx="4761452" cy="4293241"/>
          </a:xfrm>
          <a:prstGeom prst="rect">
            <a:avLst/>
          </a:prstGeom>
        </p:spPr>
      </p:pic>
    </p:spTree>
    <p:custDataLst>
      <p:tags r:id="rId1"/>
    </p:custDataLst>
    <p:extLst>
      <p:ext uri="{BB962C8B-B14F-4D97-AF65-F5344CB8AC3E}">
        <p14:creationId xmlns:p14="http://schemas.microsoft.com/office/powerpoint/2010/main" val="134946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Data Transparency Web Services</a:t>
            </a:r>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703" y="1005840"/>
            <a:ext cx="8562594" cy="5343525"/>
          </a:xfrm>
          <a:prstGeom prst="rect">
            <a:avLst/>
          </a:prstGeom>
          <a:effectLst>
            <a:outerShdw blurRad="50800" dist="38100" dir="2700000" algn="tl" rotWithShape="0">
              <a:prstClr val="black">
                <a:alpha val="40000"/>
              </a:prstClr>
            </a:outerShdw>
          </a:effectLst>
        </p:spPr>
      </p:pic>
      <p:sp>
        <p:nvSpPr>
          <p:cNvPr id="6" name="Rectangle 5"/>
          <p:cNvSpPr/>
          <p:nvPr/>
        </p:nvSpPr>
        <p:spPr>
          <a:xfrm>
            <a:off x="1588969" y="1810924"/>
            <a:ext cx="1186036" cy="38841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8042" y="5472452"/>
            <a:ext cx="1668308" cy="562587"/>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38718" y="3210126"/>
            <a:ext cx="6588032" cy="1210954"/>
          </a:xfrm>
          <a:prstGeom prst="rect">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27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Market Data Transparency Web Services</a:t>
            </a:r>
            <a:endParaRPr lang="en-US" sz="200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4509" y="1645920"/>
            <a:ext cx="6434983" cy="4523793"/>
          </a:xfrm>
          <a:prstGeom prst="rect">
            <a:avLst/>
          </a:prstGeom>
        </p:spPr>
      </p:pic>
      <p:sp>
        <p:nvSpPr>
          <p:cNvPr id="6" name="Text Placeholder 2"/>
          <p:cNvSpPr txBox="1">
            <a:spLocks/>
          </p:cNvSpPr>
          <p:nvPr/>
        </p:nvSpPr>
        <p:spPr>
          <a:xfrm>
            <a:off x="182880" y="914400"/>
            <a:ext cx="8649017" cy="428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accent4"/>
                </a:solidFill>
              </a:rPr>
              <a:t>Provides </a:t>
            </a:r>
            <a:r>
              <a:rPr lang="en-US" sz="2400" b="1" dirty="0" smtClean="0">
                <a:solidFill>
                  <a:schemeClr val="accent4"/>
                </a:solidFill>
              </a:rPr>
              <a:t>Similar Information </a:t>
            </a:r>
            <a:r>
              <a:rPr lang="en-US" sz="2400" b="1" dirty="0">
                <a:solidFill>
                  <a:schemeClr val="accent4"/>
                </a:solidFill>
              </a:rPr>
              <a:t>on </a:t>
            </a:r>
            <a:r>
              <a:rPr lang="en-US" sz="2400" b="1" dirty="0" smtClean="0">
                <a:solidFill>
                  <a:schemeClr val="accent4"/>
                </a:solidFill>
              </a:rPr>
              <a:t>Ad Hoc Basis</a:t>
            </a:r>
            <a:endParaRPr lang="en-US" sz="2400" b="1" dirty="0">
              <a:solidFill>
                <a:schemeClr val="accent4"/>
              </a:solidFill>
            </a:endParaRPr>
          </a:p>
        </p:txBody>
      </p:sp>
    </p:spTree>
    <p:custDataLst>
      <p:tags r:id="rId1"/>
    </p:custDataLst>
    <p:extLst>
      <p:ext uri="{BB962C8B-B14F-4D97-AF65-F5344CB8AC3E}">
        <p14:creationId xmlns:p14="http://schemas.microsoft.com/office/powerpoint/2010/main" val="40057650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Discussion</a:t>
            </a:r>
            <a:endParaRPr lang="en-US" dirty="0"/>
          </a:p>
        </p:txBody>
      </p:sp>
      <p:sp>
        <p:nvSpPr>
          <p:cNvPr id="5" name="Text Placeholder 4"/>
          <p:cNvSpPr txBox="1">
            <a:spLocks/>
          </p:cNvSpPr>
          <p:nvPr/>
        </p:nvSpPr>
        <p:spPr>
          <a:xfrm>
            <a:off x="2232837" y="1347924"/>
            <a:ext cx="64645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b="1" dirty="0">
                <a:solidFill>
                  <a:schemeClr val="accent4"/>
                </a:solidFill>
              </a:rPr>
              <a:t>W</a:t>
            </a:r>
            <a:r>
              <a:rPr lang="en-US" sz="2600" b="1" dirty="0" smtClean="0">
                <a:solidFill>
                  <a:schemeClr val="accent4"/>
                </a:solidFill>
              </a:rPr>
              <a:t>hat does a CR do with all this data?</a:t>
            </a:r>
            <a:endParaRPr lang="en-US" sz="2600" b="1" dirty="0">
              <a:solidFill>
                <a:schemeClr val="accent4"/>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1009171"/>
            <a:ext cx="1921481" cy="2056323"/>
          </a:xfrm>
          <a:prstGeom prst="rect">
            <a:avLst/>
          </a:prstGeom>
          <a:effectLst>
            <a:outerShdw blurRad="50800" dist="38100" dir="2700000" algn="tl" rotWithShape="0">
              <a:prstClr val="black">
                <a:alpha val="40000"/>
              </a:prstClr>
            </a:outerShdw>
          </a:effectLst>
        </p:spPr>
      </p:pic>
      <p:grpSp>
        <p:nvGrpSpPr>
          <p:cNvPr id="37" name="Group 36"/>
          <p:cNvGrpSpPr/>
          <p:nvPr/>
        </p:nvGrpSpPr>
        <p:grpSpPr>
          <a:xfrm>
            <a:off x="2785356" y="2082501"/>
            <a:ext cx="4987043" cy="640080"/>
            <a:chOff x="2785356" y="2082501"/>
            <a:chExt cx="4987043" cy="640080"/>
          </a:xfrm>
        </p:grpSpPr>
        <p:sp>
          <p:nvSpPr>
            <p:cNvPr id="20" name="Rectangle 19"/>
            <p:cNvSpPr/>
            <p:nvPr/>
          </p:nvSpPr>
          <p:spPr>
            <a:xfrm>
              <a:off x="3174226" y="2105361"/>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Settlement reconciliation</a:t>
              </a:r>
            </a:p>
          </p:txBody>
        </p:sp>
        <p:sp>
          <p:nvSpPr>
            <p:cNvPr id="21" name="Oval 20"/>
            <p:cNvSpPr>
              <a:spLocks noChangeAspect="1"/>
            </p:cNvSpPr>
            <p:nvPr/>
          </p:nvSpPr>
          <p:spPr>
            <a:xfrm>
              <a:off x="2785356" y="2082501"/>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6114" y="2199386"/>
              <a:ext cx="406311" cy="406311"/>
            </a:xfrm>
            <a:prstGeom prst="rect">
              <a:avLst/>
            </a:prstGeom>
          </p:spPr>
        </p:pic>
      </p:grpSp>
      <p:grpSp>
        <p:nvGrpSpPr>
          <p:cNvPr id="38" name="Group 37"/>
          <p:cNvGrpSpPr/>
          <p:nvPr/>
        </p:nvGrpSpPr>
        <p:grpSpPr>
          <a:xfrm>
            <a:off x="2785358" y="2985063"/>
            <a:ext cx="4987042" cy="640080"/>
            <a:chOff x="2785358" y="2985063"/>
            <a:chExt cx="4987042" cy="640080"/>
          </a:xfrm>
        </p:grpSpPr>
        <p:sp>
          <p:nvSpPr>
            <p:cNvPr id="9" name="Rectangle 8"/>
            <p:cNvSpPr/>
            <p:nvPr/>
          </p:nvSpPr>
          <p:spPr>
            <a:xfrm>
              <a:off x="3174227" y="3007923"/>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Shadow settlement</a:t>
              </a:r>
            </a:p>
          </p:txBody>
        </p:sp>
        <p:sp>
          <p:nvSpPr>
            <p:cNvPr id="10" name="Oval 9"/>
            <p:cNvSpPr/>
            <p:nvPr/>
          </p:nvSpPr>
          <p:spPr>
            <a:xfrm>
              <a:off x="2785358" y="2985063"/>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6116" y="3101948"/>
              <a:ext cx="406311" cy="406311"/>
            </a:xfrm>
            <a:prstGeom prst="rect">
              <a:avLst/>
            </a:prstGeom>
          </p:spPr>
        </p:pic>
      </p:grpSp>
      <p:grpSp>
        <p:nvGrpSpPr>
          <p:cNvPr id="39" name="Group 38"/>
          <p:cNvGrpSpPr/>
          <p:nvPr/>
        </p:nvGrpSpPr>
        <p:grpSpPr>
          <a:xfrm>
            <a:off x="2785358" y="3887625"/>
            <a:ext cx="4987042" cy="640080"/>
            <a:chOff x="2785358" y="3887625"/>
            <a:chExt cx="4987042" cy="640080"/>
          </a:xfrm>
        </p:grpSpPr>
        <p:sp>
          <p:nvSpPr>
            <p:cNvPr id="16" name="Rectangle 15"/>
            <p:cNvSpPr/>
            <p:nvPr/>
          </p:nvSpPr>
          <p:spPr>
            <a:xfrm>
              <a:off x="3174227" y="3910485"/>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Planning and forecasting</a:t>
              </a:r>
            </a:p>
          </p:txBody>
        </p:sp>
        <p:sp>
          <p:nvSpPr>
            <p:cNvPr id="17" name="Oval 16"/>
            <p:cNvSpPr/>
            <p:nvPr/>
          </p:nvSpPr>
          <p:spPr>
            <a:xfrm>
              <a:off x="2785358" y="3887625"/>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6116" y="4004510"/>
              <a:ext cx="406311" cy="406311"/>
            </a:xfrm>
            <a:prstGeom prst="rect">
              <a:avLst/>
            </a:prstGeom>
          </p:spPr>
        </p:pic>
      </p:grpSp>
      <p:grpSp>
        <p:nvGrpSpPr>
          <p:cNvPr id="40" name="Group 39"/>
          <p:cNvGrpSpPr/>
          <p:nvPr/>
        </p:nvGrpSpPr>
        <p:grpSpPr>
          <a:xfrm>
            <a:off x="2785358" y="4790187"/>
            <a:ext cx="4987042" cy="640080"/>
            <a:chOff x="2785358" y="4790187"/>
            <a:chExt cx="4987042" cy="640080"/>
          </a:xfrm>
        </p:grpSpPr>
        <p:sp>
          <p:nvSpPr>
            <p:cNvPr id="24" name="Rectangle 23"/>
            <p:cNvSpPr/>
            <p:nvPr/>
          </p:nvSpPr>
          <p:spPr>
            <a:xfrm>
              <a:off x="3174227" y="4813047"/>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Troubleshooting</a:t>
              </a:r>
            </a:p>
          </p:txBody>
        </p:sp>
        <p:sp>
          <p:nvSpPr>
            <p:cNvPr id="25" name="Oval 24"/>
            <p:cNvSpPr/>
            <p:nvPr/>
          </p:nvSpPr>
          <p:spPr>
            <a:xfrm>
              <a:off x="2785358" y="4790187"/>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6116" y="4907072"/>
              <a:ext cx="406311" cy="406311"/>
            </a:xfrm>
            <a:prstGeom prst="rect">
              <a:avLst/>
            </a:prstGeom>
          </p:spPr>
        </p:pic>
      </p:grpSp>
      <p:grpSp>
        <p:nvGrpSpPr>
          <p:cNvPr id="41" name="Group 40"/>
          <p:cNvGrpSpPr/>
          <p:nvPr/>
        </p:nvGrpSpPr>
        <p:grpSpPr>
          <a:xfrm>
            <a:off x="2785357" y="5692749"/>
            <a:ext cx="4987042" cy="640080"/>
            <a:chOff x="2785357" y="5692749"/>
            <a:chExt cx="4987042" cy="640080"/>
          </a:xfrm>
        </p:grpSpPr>
        <p:sp>
          <p:nvSpPr>
            <p:cNvPr id="12" name="Rectangle 11"/>
            <p:cNvSpPr/>
            <p:nvPr/>
          </p:nvSpPr>
          <p:spPr>
            <a:xfrm>
              <a:off x="3174226" y="5715609"/>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Data Validation</a:t>
              </a:r>
            </a:p>
          </p:txBody>
        </p:sp>
        <p:sp>
          <p:nvSpPr>
            <p:cNvPr id="13" name="Oval 12"/>
            <p:cNvSpPr/>
            <p:nvPr/>
          </p:nvSpPr>
          <p:spPr>
            <a:xfrm>
              <a:off x="2785357" y="5692749"/>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6115" y="5809634"/>
              <a:ext cx="406311" cy="406311"/>
            </a:xfrm>
            <a:prstGeom prst="rect">
              <a:avLst/>
            </a:prstGeom>
          </p:spPr>
        </p:pic>
      </p:grpSp>
      <p:sp>
        <p:nvSpPr>
          <p:cNvPr id="2" name="Rectangle 1"/>
          <p:cNvSpPr/>
          <p:nvPr/>
        </p:nvSpPr>
        <p:spPr>
          <a:xfrm>
            <a:off x="2407640" y="1929468"/>
            <a:ext cx="5847127" cy="4689446"/>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5900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wipe(left)">
                                      <p:cBhvr>
                                        <p:cTn id="3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pPr>
              <a:lnSpc>
                <a:spcPct val="100000"/>
              </a:lnSpc>
              <a:spcBef>
                <a:spcPts val="600"/>
              </a:spcBef>
            </a:pPr>
            <a:r>
              <a:rPr lang="en-US" sz="1800" dirty="0"/>
              <a:t>Module 7</a:t>
            </a:r>
          </a:p>
          <a:p>
            <a:pPr>
              <a:lnSpc>
                <a:spcPct val="100000"/>
              </a:lnSpc>
              <a:spcBef>
                <a:spcPts val="600"/>
              </a:spcBef>
            </a:pPr>
            <a:r>
              <a:rPr lang="en-US" dirty="0" smtClean="0"/>
              <a:t>Issue Resolution</a:t>
            </a:r>
            <a:endParaRPr lang="en-US" dirty="0"/>
          </a:p>
        </p:txBody>
      </p:sp>
    </p:spTree>
    <p:custDataLst>
      <p:tags r:id="rId1"/>
    </p:custDataLst>
    <p:extLst>
      <p:ext uri="{BB962C8B-B14F-4D97-AF65-F5344CB8AC3E}">
        <p14:creationId xmlns:p14="http://schemas.microsoft.com/office/powerpoint/2010/main" val="37773318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 Resolution</a:t>
            </a:r>
            <a:endParaRPr lang="en-US" dirty="0"/>
          </a:p>
        </p:txBody>
      </p:sp>
      <p:sp>
        <p:nvSpPr>
          <p:cNvPr id="7" name="Text Placeholder 5"/>
          <p:cNvSpPr txBox="1">
            <a:spLocks/>
          </p:cNvSpPr>
          <p:nvPr/>
        </p:nvSpPr>
        <p:spPr>
          <a:xfrm>
            <a:off x="182880" y="914400"/>
            <a:ext cx="8540496"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smtClean="0">
                <a:solidFill>
                  <a:schemeClr val="accent4"/>
                </a:solidFill>
              </a:rPr>
              <a:t>Retail responsibilities</a:t>
            </a:r>
            <a:endParaRPr lang="en-US" sz="2400" b="1" dirty="0">
              <a:solidFill>
                <a:schemeClr val="accent4"/>
              </a:solidFill>
            </a:endParaRPr>
          </a:p>
        </p:txBody>
      </p:sp>
      <p:pic>
        <p:nvPicPr>
          <p:cNvPr id="8" name="Picture 7"/>
          <p:cNvPicPr>
            <a:picLocks noChangeAspect="1"/>
          </p:cNvPicPr>
          <p:nvPr/>
        </p:nvPicPr>
        <p:blipFill rotWithShape="1">
          <a:blip r:embed="rId4">
            <a:duotone>
              <a:prstClr val="black"/>
              <a:schemeClr val="tx1">
                <a:tint val="45000"/>
                <a:satMod val="400000"/>
              </a:schemeClr>
            </a:duotone>
            <a:extLst>
              <a:ext uri="{28A0092B-C50C-407E-A947-70E740481C1C}">
                <a14:useLocalDpi xmlns:a14="http://schemas.microsoft.com/office/drawing/2010/main" val="0"/>
              </a:ext>
            </a:extLst>
          </a:blip>
          <a:srcRect b="43588"/>
          <a:stretch/>
        </p:blipFill>
        <p:spPr>
          <a:xfrm flipH="1">
            <a:off x="5093774" y="2650921"/>
            <a:ext cx="4620201" cy="4207079"/>
          </a:xfrm>
          <a:prstGeom prst="rect">
            <a:avLst/>
          </a:prstGeom>
        </p:spPr>
      </p:pic>
      <p:sp>
        <p:nvSpPr>
          <p:cNvPr id="19" name="Content Placeholder 2"/>
          <p:cNvSpPr txBox="1">
            <a:spLocks/>
          </p:cNvSpPr>
          <p:nvPr/>
        </p:nvSpPr>
        <p:spPr>
          <a:xfrm>
            <a:off x="548640" y="1645920"/>
            <a:ext cx="6842760" cy="18158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nSpc>
                <a:spcPct val="100000"/>
              </a:lnSpc>
              <a:spcBef>
                <a:spcPts val="0"/>
              </a:spcBef>
              <a:spcAft>
                <a:spcPts val="2400"/>
              </a:spcAft>
            </a:pPr>
            <a:r>
              <a:rPr lang="en-US" sz="2400" dirty="0"/>
              <a:t>Investigate customer </a:t>
            </a:r>
            <a:r>
              <a:rPr lang="en-US" sz="2400" dirty="0" smtClean="0"/>
              <a:t>issues</a:t>
            </a:r>
            <a:endParaRPr lang="en-US" sz="2400" dirty="0"/>
          </a:p>
          <a:p>
            <a:pPr marL="274320" indent="-274320">
              <a:lnSpc>
                <a:spcPct val="100000"/>
              </a:lnSpc>
              <a:spcBef>
                <a:spcPts val="0"/>
              </a:spcBef>
              <a:spcAft>
                <a:spcPts val="2400"/>
              </a:spcAft>
            </a:pPr>
            <a:r>
              <a:rPr lang="en-US" sz="2400" dirty="0"/>
              <a:t>Maintain customer </a:t>
            </a:r>
            <a:r>
              <a:rPr lang="en-US" sz="2400" dirty="0" smtClean="0"/>
              <a:t>records</a:t>
            </a:r>
          </a:p>
          <a:p>
            <a:pPr marL="274320" indent="-274320">
              <a:lnSpc>
                <a:spcPct val="100000"/>
              </a:lnSpc>
              <a:spcBef>
                <a:spcPts val="0"/>
              </a:spcBef>
              <a:spcAft>
                <a:spcPts val="2400"/>
              </a:spcAft>
            </a:pPr>
            <a:r>
              <a:rPr lang="en-US" sz="2400" dirty="0"/>
              <a:t>Verify billing accuracy</a:t>
            </a:r>
            <a:endParaRPr lang="en-US" sz="2400" dirty="0" smtClean="0"/>
          </a:p>
        </p:txBody>
      </p:sp>
    </p:spTree>
    <p:custDataLst>
      <p:tags r:id="rId1"/>
    </p:custDataLst>
    <p:extLst>
      <p:ext uri="{BB962C8B-B14F-4D97-AF65-F5344CB8AC3E}">
        <p14:creationId xmlns:p14="http://schemas.microsoft.com/office/powerpoint/2010/main" val="70088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500"/>
                                        <p:tgtEl>
                                          <p:spTgt spid="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791307" y="1716968"/>
            <a:ext cx="6177036" cy="3901601"/>
          </a:xfrm>
          <a:prstGeom prst="roundRect">
            <a:avLst>
              <a:gd name="adj" fmla="val 9284"/>
            </a:avLst>
          </a:prstGeom>
          <a:solidFill>
            <a:schemeClr val="tx1">
              <a:lumMod val="20000"/>
              <a:lumOff val="80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40080" rIns="91440" rtlCol="0" anchor="ctr"/>
          <a:lstStyle/>
          <a:p>
            <a:pPr marL="274320" indent="-274320">
              <a:lnSpc>
                <a:spcPct val="100000"/>
              </a:lnSpc>
              <a:spcBef>
                <a:spcPts val="0"/>
              </a:spcBef>
              <a:spcAft>
                <a:spcPts val="1800"/>
              </a:spcAft>
              <a:buFont typeface="Arial" panose="020B0604020202020204" pitchFamily="34" charset="0"/>
              <a:buChar char="•"/>
            </a:pPr>
            <a:endParaRPr lang="en-US" sz="2000" dirty="0">
              <a:solidFill>
                <a:schemeClr val="bg1"/>
              </a:solidFill>
            </a:endParaRPr>
          </a:p>
        </p:txBody>
      </p:sp>
      <p:sp>
        <p:nvSpPr>
          <p:cNvPr id="2" name="Title 1"/>
          <p:cNvSpPr>
            <a:spLocks noGrp="1"/>
          </p:cNvSpPr>
          <p:nvPr>
            <p:ph type="title"/>
          </p:nvPr>
        </p:nvSpPr>
        <p:spPr/>
        <p:txBody>
          <a:bodyPr/>
          <a:lstStyle/>
          <a:p>
            <a:r>
              <a:rPr lang="en-US" dirty="0"/>
              <a:t>Common </a:t>
            </a:r>
            <a:r>
              <a:rPr lang="en-US" dirty="0" smtClean="0"/>
              <a:t>Issues</a:t>
            </a:r>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7" y="1182318"/>
            <a:ext cx="1879766" cy="2011680"/>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17" y="4162267"/>
            <a:ext cx="1879767" cy="2011680"/>
          </a:xfrm>
          <a:prstGeom prst="rect">
            <a:avLst/>
          </a:prstGeom>
          <a:effectLst>
            <a:outerShdw blurRad="50800" dist="38100" dir="2700000" algn="tl" rotWithShape="0">
              <a:prstClr val="black">
                <a:alpha val="40000"/>
              </a:prstClr>
            </a:outerShdw>
          </a:effectLst>
        </p:spPr>
      </p:pic>
      <p:sp>
        <p:nvSpPr>
          <p:cNvPr id="6" name="Rectangle 5"/>
          <p:cNvSpPr/>
          <p:nvPr/>
        </p:nvSpPr>
        <p:spPr>
          <a:xfrm>
            <a:off x="3094266" y="3768217"/>
            <a:ext cx="2011680" cy="1371600"/>
          </a:xfrm>
          <a:prstGeom prst="rect">
            <a:avLst/>
          </a:prstGeom>
          <a:solidFill>
            <a:schemeClr val="tx2">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Inadvertent Gains &amp; Losses</a:t>
            </a:r>
          </a:p>
        </p:txBody>
      </p:sp>
      <p:sp>
        <p:nvSpPr>
          <p:cNvPr id="11" name="Rectangle 10"/>
          <p:cNvSpPr/>
          <p:nvPr/>
        </p:nvSpPr>
        <p:spPr>
          <a:xfrm>
            <a:off x="5377704" y="3771142"/>
            <a:ext cx="2011680" cy="1368675"/>
          </a:xfrm>
          <a:prstGeom prst="rect">
            <a:avLst/>
          </a:prstGeom>
          <a:solidFill>
            <a:schemeClr val="tx2">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Switch Hold</a:t>
            </a:r>
          </a:p>
        </p:txBody>
      </p:sp>
      <p:sp>
        <p:nvSpPr>
          <p:cNvPr id="12" name="Rectangle 11"/>
          <p:cNvSpPr/>
          <p:nvPr/>
        </p:nvSpPr>
        <p:spPr>
          <a:xfrm>
            <a:off x="3094266" y="2129294"/>
            <a:ext cx="2011680" cy="1371599"/>
          </a:xfrm>
          <a:prstGeom prst="rect">
            <a:avLst/>
          </a:prstGeom>
          <a:solidFill>
            <a:schemeClr val="tx2">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Missing Transactions</a:t>
            </a:r>
          </a:p>
        </p:txBody>
      </p:sp>
      <p:sp>
        <p:nvSpPr>
          <p:cNvPr id="13" name="Rectangle 12"/>
          <p:cNvSpPr/>
          <p:nvPr/>
        </p:nvSpPr>
        <p:spPr>
          <a:xfrm>
            <a:off x="5377704" y="2140309"/>
            <a:ext cx="2011680" cy="1371599"/>
          </a:xfrm>
          <a:prstGeom prst="rect">
            <a:avLst/>
          </a:prstGeom>
          <a:solidFill>
            <a:schemeClr val="tx2">
              <a:lumMod val="90000"/>
              <a:lumOff val="1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Usage </a:t>
            </a:r>
            <a:r>
              <a:rPr lang="en-US" sz="2000" b="1" dirty="0" smtClean="0"/>
              <a:t>&amp; </a:t>
            </a:r>
            <a:r>
              <a:rPr lang="en-US" sz="2000" b="1" dirty="0"/>
              <a:t>Billing </a:t>
            </a:r>
            <a:r>
              <a:rPr lang="en-US" sz="2000" b="1" dirty="0" smtClean="0"/>
              <a:t>Issues</a:t>
            </a:r>
            <a:endParaRPr lang="en-US" sz="2000" b="1" dirty="0"/>
          </a:p>
        </p:txBody>
      </p:sp>
      <p:sp>
        <p:nvSpPr>
          <p:cNvPr id="15" name="TextBox 14"/>
          <p:cNvSpPr txBox="1"/>
          <p:nvPr/>
        </p:nvSpPr>
        <p:spPr>
          <a:xfrm>
            <a:off x="1791306" y="1284814"/>
            <a:ext cx="6177037" cy="400110"/>
          </a:xfrm>
          <a:prstGeom prst="rect">
            <a:avLst/>
          </a:prstGeom>
          <a:noFill/>
        </p:spPr>
        <p:txBody>
          <a:bodyPr wrap="square" rtlCol="0">
            <a:spAutoFit/>
          </a:bodyPr>
          <a:lstStyle/>
          <a:p>
            <a:pPr algn="ctr"/>
            <a:r>
              <a:rPr lang="en-US" sz="2000" b="1" dirty="0" smtClean="0">
                <a:solidFill>
                  <a:schemeClr val="accent4"/>
                </a:solidFill>
              </a:rPr>
              <a:t>Mistakes happen …</a:t>
            </a:r>
            <a:endParaRPr lang="en-US" sz="2000" dirty="0">
              <a:solidFill>
                <a:schemeClr val="accent4"/>
              </a:solidFill>
            </a:endParaRPr>
          </a:p>
        </p:txBody>
      </p:sp>
    </p:spTree>
    <p:custDataLst>
      <p:tags r:id="rId1"/>
    </p:custDataLst>
    <p:extLst>
      <p:ext uri="{BB962C8B-B14F-4D97-AF65-F5344CB8AC3E}">
        <p14:creationId xmlns:p14="http://schemas.microsoft.com/office/powerpoint/2010/main" val="422568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Discussion</a:t>
            </a:r>
            <a:endParaRPr lang="en-US" dirty="0"/>
          </a:p>
        </p:txBody>
      </p:sp>
      <p:sp>
        <p:nvSpPr>
          <p:cNvPr id="19" name="Text Placeholder 4"/>
          <p:cNvSpPr txBox="1">
            <a:spLocks/>
          </p:cNvSpPr>
          <p:nvPr/>
        </p:nvSpPr>
        <p:spPr>
          <a:xfrm>
            <a:off x="2232837" y="1347924"/>
            <a:ext cx="6464596" cy="109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600" b="1" dirty="0">
                <a:solidFill>
                  <a:schemeClr val="accent4"/>
                </a:solidFill>
              </a:rPr>
              <a:t>What tools are available to </a:t>
            </a:r>
            <a:r>
              <a:rPr lang="en-US" sz="2600" b="1" dirty="0" smtClean="0">
                <a:solidFill>
                  <a:schemeClr val="accent4"/>
                </a:solidFill>
              </a:rPr>
              <a:t>identify</a:t>
            </a:r>
          </a:p>
          <a:p>
            <a:pPr marL="0" indent="0" algn="ctr">
              <a:lnSpc>
                <a:spcPct val="100000"/>
              </a:lnSpc>
              <a:spcBef>
                <a:spcPts val="0"/>
              </a:spcBef>
              <a:buNone/>
            </a:pPr>
            <a:r>
              <a:rPr lang="en-US" sz="2600" b="1" dirty="0" smtClean="0">
                <a:solidFill>
                  <a:schemeClr val="accent4"/>
                </a:solidFill>
              </a:rPr>
              <a:t>&amp; </a:t>
            </a:r>
            <a:r>
              <a:rPr lang="en-US" sz="2600" b="1" dirty="0">
                <a:solidFill>
                  <a:schemeClr val="accent4"/>
                </a:solidFill>
              </a:rPr>
              <a:t>resolve issues?</a:t>
            </a: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760" y="1005840"/>
            <a:ext cx="1922488" cy="2057400"/>
          </a:xfrm>
          <a:prstGeom prst="rect">
            <a:avLst/>
          </a:prstGeom>
          <a:effectLst>
            <a:outerShdw blurRad="50800" dist="38100" dir="2700000" algn="tl" rotWithShape="0">
              <a:prstClr val="black">
                <a:alpha val="40000"/>
              </a:prstClr>
            </a:outerShdw>
          </a:effectLst>
        </p:spPr>
      </p:pic>
      <p:grpSp>
        <p:nvGrpSpPr>
          <p:cNvPr id="2" name="Group 1"/>
          <p:cNvGrpSpPr/>
          <p:nvPr/>
        </p:nvGrpSpPr>
        <p:grpSpPr>
          <a:xfrm>
            <a:off x="2785356" y="2512968"/>
            <a:ext cx="4987043" cy="640080"/>
            <a:chOff x="2785356" y="2512968"/>
            <a:chExt cx="4987043" cy="640080"/>
          </a:xfrm>
        </p:grpSpPr>
        <p:sp>
          <p:nvSpPr>
            <p:cNvPr id="27" name="Rectangle 26"/>
            <p:cNvSpPr/>
            <p:nvPr/>
          </p:nvSpPr>
          <p:spPr>
            <a:xfrm>
              <a:off x="3174226" y="2535828"/>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ERCOT Extracts</a:t>
              </a:r>
            </a:p>
          </p:txBody>
        </p:sp>
        <p:sp>
          <p:nvSpPr>
            <p:cNvPr id="28" name="Oval 27"/>
            <p:cNvSpPr>
              <a:spLocks noChangeAspect="1"/>
            </p:cNvSpPr>
            <p:nvPr/>
          </p:nvSpPr>
          <p:spPr>
            <a:xfrm>
              <a:off x="2785356" y="2512968"/>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5407" y="2629853"/>
              <a:ext cx="406311" cy="406311"/>
            </a:xfrm>
            <a:prstGeom prst="rect">
              <a:avLst/>
            </a:prstGeom>
          </p:spPr>
        </p:pic>
      </p:grpSp>
      <p:grpSp>
        <p:nvGrpSpPr>
          <p:cNvPr id="3" name="Group 2"/>
          <p:cNvGrpSpPr/>
          <p:nvPr/>
        </p:nvGrpSpPr>
        <p:grpSpPr>
          <a:xfrm>
            <a:off x="2785358" y="3415530"/>
            <a:ext cx="4987042" cy="640080"/>
            <a:chOff x="2785358" y="3415530"/>
            <a:chExt cx="4987042" cy="640080"/>
          </a:xfrm>
        </p:grpSpPr>
        <p:sp>
          <p:nvSpPr>
            <p:cNvPr id="21" name="Rectangle 20"/>
            <p:cNvSpPr/>
            <p:nvPr/>
          </p:nvSpPr>
          <p:spPr>
            <a:xfrm>
              <a:off x="3174227" y="3438390"/>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ERCOT Reports</a:t>
              </a:r>
            </a:p>
          </p:txBody>
        </p:sp>
        <p:sp>
          <p:nvSpPr>
            <p:cNvPr id="22" name="Oval 21"/>
            <p:cNvSpPr/>
            <p:nvPr/>
          </p:nvSpPr>
          <p:spPr>
            <a:xfrm>
              <a:off x="2785358" y="3415530"/>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5407" y="3532415"/>
              <a:ext cx="406311" cy="406311"/>
            </a:xfrm>
            <a:prstGeom prst="rect">
              <a:avLst/>
            </a:prstGeom>
          </p:spPr>
        </p:pic>
      </p:grpSp>
      <p:grpSp>
        <p:nvGrpSpPr>
          <p:cNvPr id="36" name="Group 35"/>
          <p:cNvGrpSpPr/>
          <p:nvPr/>
        </p:nvGrpSpPr>
        <p:grpSpPr>
          <a:xfrm>
            <a:off x="2785358" y="4318092"/>
            <a:ext cx="4987042" cy="640080"/>
            <a:chOff x="2785358" y="4318092"/>
            <a:chExt cx="4987042" cy="640080"/>
          </a:xfrm>
        </p:grpSpPr>
        <p:sp>
          <p:nvSpPr>
            <p:cNvPr id="25" name="Rectangle 24"/>
            <p:cNvSpPr/>
            <p:nvPr/>
          </p:nvSpPr>
          <p:spPr>
            <a:xfrm>
              <a:off x="3174227" y="4340952"/>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a:solidFill>
                    <a:schemeClr val="accent3">
                      <a:lumMod val="75000"/>
                    </a:schemeClr>
                  </a:solidFill>
                </a:rPr>
                <a:t>MIS Applications</a:t>
              </a:r>
            </a:p>
          </p:txBody>
        </p:sp>
        <p:sp>
          <p:nvSpPr>
            <p:cNvPr id="26" name="Oval 25"/>
            <p:cNvSpPr/>
            <p:nvPr/>
          </p:nvSpPr>
          <p:spPr>
            <a:xfrm>
              <a:off x="2785358" y="4318092"/>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5407" y="4434977"/>
              <a:ext cx="406311" cy="406311"/>
            </a:xfrm>
            <a:prstGeom prst="rect">
              <a:avLst/>
            </a:prstGeom>
          </p:spPr>
        </p:pic>
      </p:grpSp>
      <p:grpSp>
        <p:nvGrpSpPr>
          <p:cNvPr id="37" name="Group 36"/>
          <p:cNvGrpSpPr/>
          <p:nvPr/>
        </p:nvGrpSpPr>
        <p:grpSpPr>
          <a:xfrm>
            <a:off x="2785358" y="5220654"/>
            <a:ext cx="4987042" cy="640080"/>
            <a:chOff x="2785358" y="5220654"/>
            <a:chExt cx="4987042" cy="640080"/>
          </a:xfrm>
        </p:grpSpPr>
        <p:sp>
          <p:nvSpPr>
            <p:cNvPr id="29" name="Rectangle 28"/>
            <p:cNvSpPr/>
            <p:nvPr/>
          </p:nvSpPr>
          <p:spPr>
            <a:xfrm>
              <a:off x="3174227" y="5243514"/>
              <a:ext cx="4598173" cy="5943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r>
                <a:rPr lang="en-US" sz="2000" b="1" dirty="0" err="1">
                  <a:solidFill>
                    <a:schemeClr val="accent3">
                      <a:lumMod val="75000"/>
                    </a:schemeClr>
                  </a:solidFill>
                </a:rPr>
                <a:t>MarkeTrak</a:t>
              </a:r>
              <a:endParaRPr lang="en-US" sz="2000" b="1" dirty="0">
                <a:solidFill>
                  <a:schemeClr val="accent3">
                    <a:lumMod val="75000"/>
                  </a:schemeClr>
                </a:solidFill>
              </a:endParaRPr>
            </a:p>
          </p:txBody>
        </p:sp>
        <p:sp>
          <p:nvSpPr>
            <p:cNvPr id="30" name="Oval 29"/>
            <p:cNvSpPr/>
            <p:nvPr/>
          </p:nvSpPr>
          <p:spPr>
            <a:xfrm>
              <a:off x="2785358" y="5220654"/>
              <a:ext cx="640080" cy="640080"/>
            </a:xfrm>
            <a:prstGeom prst="ellipse">
              <a:avLst/>
            </a:prstGeom>
            <a:solidFill>
              <a:schemeClr val="accent3">
                <a:lumMod val="75000"/>
              </a:schemeClr>
            </a:solidFill>
            <a:ln w="317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2875407" y="5337539"/>
              <a:ext cx="406311" cy="406311"/>
            </a:xfrm>
            <a:prstGeom prst="rect">
              <a:avLst/>
            </a:prstGeom>
          </p:spPr>
        </p:pic>
      </p:grpSp>
      <p:sp>
        <p:nvSpPr>
          <p:cNvPr id="23" name="Rectangle 22"/>
          <p:cNvSpPr/>
          <p:nvPr/>
        </p:nvSpPr>
        <p:spPr>
          <a:xfrm>
            <a:off x="2407640" y="2357306"/>
            <a:ext cx="5847127" cy="3842158"/>
          </a:xfrm>
          <a:prstGeom prst="rect">
            <a:avLst/>
          </a:prstGeom>
          <a:solidFill>
            <a:srgbClr val="5B67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721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wipe(left)">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left)">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DARK" val="m58XNY8Z"/>
  <p:tag name="ARTICULATE_DESIGN_ID_1_DARK" val="CuycvDse"/>
  <p:tag name="ARTICULATE_DESIGN_ID_2_DARK" val="xeC4ZiUz"/>
  <p:tag name="ARTICULATE_DESIGN_ID_3_DARK" val="vgpWl1Sw"/>
  <p:tag name="ARTICULATE_DESIGN_ID_4_DARK" val="PXjvhED2"/>
  <p:tag name="ARTICULATE_DESIGN_ID_LIGHT" val="dCJ0RXGU"/>
  <p:tag name="ARTICULATE_DESIGN_ID_5_DARK" val="3r0OPkiL"/>
  <p:tag name="ARTICULATE_DESIGN_ID_6_DARK" val="gLu4hSOR"/>
  <p:tag name="ARTICULATE_DESIGN_ID_7_DARK" val="LJmdyGd9"/>
  <p:tag name="ARTICULATE_PROJECT_CHECK" val="0"/>
  <p:tag name="ARTICULATE_PRESENTER_VERSION" val="8"/>
  <p:tag name="TAG_BACKING_FORM_KEY" val="7997872-c:\users\adeller\appdata\local\temp\onenote\15.0\nt\0-11\retail_101 new template working copy.pptx"/>
  <p:tag name="ARTICULATE_DESIGN_ID_1_CHAPTER SLIDE" val="lUuHtqjN"/>
  <p:tag name="ARTICULATE_DESIGN_ID_CHAPTER SLIDE" val="nuZxLTTn"/>
  <p:tag name="ARTICULATE_SLIDE_COUNT" val="116"/>
  <p:tag name="ARTICULATE_DESIGN_ID_ALT LINK" val="x3nuDJ9b"/>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GUID" val="e5a66f48-b238-484a-b1f6-c09db3160971"/>
  <p:tag name="ARTICULATE_SLIDE_PAUSE" val="1"/>
  <p:tag name="ARTICULATE_NAV_LEVEL" val="1"/>
  <p:tag name="ARTICULATE_PLAYLIST_ID" val="-1"/>
  <p:tag name="AUDIO_ID" val="256"/>
  <p:tag name="ARTICULATE_SLIDE_NAV" val="1"/>
  <p:tag name="ORIGINAL_AUDIO_FILEPATH" val="C:\Documents and Settings\naomiu\Desktop\Nodal101 0410\M1\slide1.mp3"/>
  <p:tag name="ARTICULATE_LOCK_SLIDE" val="0"/>
  <p:tag name="ELAPSEDTIME" val="8.73"/>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GUID" val="acaf7336-cb45-4bd8-83d6-8d9c3e47be8c"/>
  <p:tag name="ARTICULATE_SLIDE_PAUSE" val="1"/>
  <p:tag name="ARTICULATE_NAV_LEVEL" val="2"/>
  <p:tag name="ARTICULATE_PLAYLIST_ID" val="-1"/>
  <p:tag name="AUDIO_ID" val="623"/>
  <p:tag name="ARTICULATE_SLIDE_NAV" val="2"/>
  <p:tag name="ORIGINAL_AUDIO_FILEPATH" val="C:\Documents and Settings\naomiu\Desktop\Nodal101 0410\M1\slide2.mp3"/>
  <p:tag name="ARTICULATE_LOCK_SLIDE" val="0"/>
  <p:tag name="ELAPSEDTIME" val="46.76"/>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7.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LOCK_SLIDE" val="0"/>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ark">
  <a:themeElements>
    <a:clrScheme name="Custom 4">
      <a:dk1>
        <a:srgbClr val="5B6770"/>
      </a:dk1>
      <a:lt1>
        <a:sysClr val="window" lastClr="FFFFFF"/>
      </a:lt1>
      <a:dk2>
        <a:srgbClr val="003865"/>
      </a:dk2>
      <a:lt2>
        <a:srgbClr val="E7E6E6"/>
      </a:lt2>
      <a:accent1>
        <a:srgbClr val="00AEC7"/>
      </a:accent1>
      <a:accent2>
        <a:srgbClr val="685BC7"/>
      </a:accent2>
      <a:accent3>
        <a:srgbClr val="26D07C"/>
      </a:accent3>
      <a:accent4>
        <a:srgbClr val="FFD100"/>
      </a:accent4>
      <a:accent5>
        <a:srgbClr val="FF8200"/>
      </a:accent5>
      <a:accent6>
        <a:srgbClr val="890C58"/>
      </a:accent6>
      <a:hlink>
        <a:srgbClr val="98D1FE"/>
      </a:hlink>
      <a:folHlink>
        <a:srgbClr val="890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T Template" id="{39F956F9-9051-4705-A59D-1AD0E26019BE}" vid="{FA269666-6C7A-4D32-8733-C568A8AF41C6}"/>
    </a:ext>
  </a:extLst>
</a:theme>
</file>

<file path=ppt/theme/theme2.xml><?xml version="1.0" encoding="utf-8"?>
<a:theme xmlns:a="http://schemas.openxmlformats.org/drawingml/2006/main" name="Alt Link">
  <a:themeElements>
    <a:clrScheme name="Custom 3">
      <a:dk1>
        <a:srgbClr val="5B6770"/>
      </a:dk1>
      <a:lt1>
        <a:sysClr val="window" lastClr="FFFFFF"/>
      </a:lt1>
      <a:dk2>
        <a:srgbClr val="003865"/>
      </a:dk2>
      <a:lt2>
        <a:srgbClr val="E7E6E6"/>
      </a:lt2>
      <a:accent1>
        <a:srgbClr val="00AEC7"/>
      </a:accent1>
      <a:accent2>
        <a:srgbClr val="685BC7"/>
      </a:accent2>
      <a:accent3>
        <a:srgbClr val="26D07C"/>
      </a:accent3>
      <a:accent4>
        <a:srgbClr val="FFD100"/>
      </a:accent4>
      <a:accent5>
        <a:srgbClr val="FF8200"/>
      </a:accent5>
      <a:accent6>
        <a:srgbClr val="890C58"/>
      </a:accent6>
      <a:hlink>
        <a:srgbClr val="0070CB"/>
      </a:hlink>
      <a:folHlink>
        <a:srgbClr val="890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T Template" id="{39F956F9-9051-4705-A59D-1AD0E26019BE}" vid="{FA269666-6C7A-4D32-8733-C568A8AF41C6}"/>
    </a:ext>
  </a:extLst>
</a:theme>
</file>

<file path=ppt/theme/theme3.xml><?xml version="1.0" encoding="utf-8"?>
<a:theme xmlns:a="http://schemas.openxmlformats.org/drawingml/2006/main" name="Chapter Slide">
  <a:themeElements>
    <a:clrScheme name="ERCOT Market Training">
      <a:dk1>
        <a:srgbClr val="5B6770"/>
      </a:dk1>
      <a:lt1>
        <a:sysClr val="window" lastClr="FFFFFF"/>
      </a:lt1>
      <a:dk2>
        <a:srgbClr val="003865"/>
      </a:dk2>
      <a:lt2>
        <a:srgbClr val="E7E6E6"/>
      </a:lt2>
      <a:accent1>
        <a:srgbClr val="00AEC7"/>
      </a:accent1>
      <a:accent2>
        <a:srgbClr val="685BC7"/>
      </a:accent2>
      <a:accent3>
        <a:srgbClr val="26D07C"/>
      </a:accent3>
      <a:accent4>
        <a:srgbClr val="FFD100"/>
      </a:accent4>
      <a:accent5>
        <a:srgbClr val="FF8200"/>
      </a:accent5>
      <a:accent6>
        <a:srgbClr val="890C58"/>
      </a:accent6>
      <a:hlink>
        <a:srgbClr val="0563C1"/>
      </a:hlink>
      <a:folHlink>
        <a:srgbClr val="890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hapter Slide">
  <a:themeElements>
    <a:clrScheme name="ERCOT Market Training">
      <a:dk1>
        <a:srgbClr val="5B6770"/>
      </a:dk1>
      <a:lt1>
        <a:sysClr val="window" lastClr="FFFFFF"/>
      </a:lt1>
      <a:dk2>
        <a:srgbClr val="003865"/>
      </a:dk2>
      <a:lt2>
        <a:srgbClr val="E7E6E6"/>
      </a:lt2>
      <a:accent1>
        <a:srgbClr val="00AEC7"/>
      </a:accent1>
      <a:accent2>
        <a:srgbClr val="685BC7"/>
      </a:accent2>
      <a:accent3>
        <a:srgbClr val="26D07C"/>
      </a:accent3>
      <a:accent4>
        <a:srgbClr val="FFD100"/>
      </a:accent4>
      <a:accent5>
        <a:srgbClr val="FF8200"/>
      </a:accent5>
      <a:accent6>
        <a:srgbClr val="890C58"/>
      </a:accent6>
      <a:hlink>
        <a:srgbClr val="0563C1"/>
      </a:hlink>
      <a:folHlink>
        <a:srgbClr val="890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Dark">
  <a:themeElements>
    <a:clrScheme name="ERCOT Market Training">
      <a:dk1>
        <a:srgbClr val="5B6770"/>
      </a:dk1>
      <a:lt1>
        <a:sysClr val="window" lastClr="FFFFFF"/>
      </a:lt1>
      <a:dk2>
        <a:srgbClr val="003865"/>
      </a:dk2>
      <a:lt2>
        <a:srgbClr val="E7E6E6"/>
      </a:lt2>
      <a:accent1>
        <a:srgbClr val="00AEC7"/>
      </a:accent1>
      <a:accent2>
        <a:srgbClr val="685BC7"/>
      </a:accent2>
      <a:accent3>
        <a:srgbClr val="26D07C"/>
      </a:accent3>
      <a:accent4>
        <a:srgbClr val="FFD100"/>
      </a:accent4>
      <a:accent5>
        <a:srgbClr val="FF8200"/>
      </a:accent5>
      <a:accent6>
        <a:srgbClr val="890C58"/>
      </a:accent6>
      <a:hlink>
        <a:srgbClr val="0563C1"/>
      </a:hlink>
      <a:folHlink>
        <a:srgbClr val="890C5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MT Template" id="{39F956F9-9051-4705-A59D-1AD0E26019BE}" vid="{FA269666-6C7A-4D32-8733-C568A8AF41C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B751BB8313DF4FA953149718BB6637" ma:contentTypeVersion="0" ma:contentTypeDescription="Create a new document." ma:contentTypeScope="" ma:versionID="e5b48242d63b39a162ab5b95314eb9a8">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4F03AA0-41A5-4392-A508-A1FA2C046185}">
  <ds:schemaRefs>
    <ds:schemaRef ds:uri="http://schemas.microsoft.com/sharepoint/v3/contenttype/forms"/>
  </ds:schemaRefs>
</ds:datastoreItem>
</file>

<file path=customXml/itemProps2.xml><?xml version="1.0" encoding="utf-8"?>
<ds:datastoreItem xmlns:ds="http://schemas.openxmlformats.org/officeDocument/2006/customXml" ds:itemID="{4500D45F-CFF0-4889-833B-13CB3B4A81A3}">
  <ds:schemaRefs>
    <ds:schemaRef ds:uri="http://www.w3.org/XML/1998/namespace"/>
    <ds:schemaRef ds:uri="http://purl.org/dc/elements/1.1/"/>
    <ds:schemaRef ds:uri="http://purl.org/dc/dcmitype/"/>
    <ds:schemaRef ds:uri="http://schemas.microsoft.com/office/2006/metadata/properties"/>
    <ds:schemaRef ds:uri="c34af464-7aa1-4edd-9be4-83dffc1cb926"/>
    <ds:schemaRef ds:uri="http://schemas.openxmlformats.org/package/2006/metadata/core-properties"/>
    <ds:schemaRef ds:uri="http://schemas.microsoft.com/office/2006/documentManagement/typ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75C57ACE-8C75-422F-A004-87EEDAAAD7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EMT Template</Template>
  <TotalTime>84862</TotalTime>
  <Words>7571</Words>
  <Application>Microsoft Office PowerPoint</Application>
  <PresentationFormat>On-screen Show (4:3)</PresentationFormat>
  <Paragraphs>1435</Paragraphs>
  <Slides>116</Slides>
  <Notes>82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116</vt:i4>
      </vt:variant>
    </vt:vector>
  </HeadingPairs>
  <TitlesOfParts>
    <vt:vector size="130" baseType="lpstr">
      <vt:lpstr>宋体</vt:lpstr>
      <vt:lpstr>Arial</vt:lpstr>
      <vt:lpstr>Arial Rounded MT Bold</vt:lpstr>
      <vt:lpstr>Articulate Extrabold</vt:lpstr>
      <vt:lpstr>Calibri</vt:lpstr>
      <vt:lpstr>Orator Std</vt:lpstr>
      <vt:lpstr>Times New Roman</vt:lpstr>
      <vt:lpstr>Verdana</vt:lpstr>
      <vt:lpstr>Wingdings</vt:lpstr>
      <vt:lpstr>Dark</vt:lpstr>
      <vt:lpstr>Alt Link</vt:lpstr>
      <vt:lpstr>Chapter Slide</vt:lpstr>
      <vt:lpstr>1_Chapter Slide</vt:lpstr>
      <vt:lpstr>7_Dark</vt:lpstr>
      <vt:lpstr>ERCOT Retail 101</vt:lpstr>
      <vt:lpstr>Welcome!</vt:lpstr>
      <vt:lpstr>Housekeeping</vt:lpstr>
      <vt:lpstr>Legal</vt:lpstr>
      <vt:lpstr>Course Format</vt:lpstr>
      <vt:lpstr>Course Topics</vt:lpstr>
      <vt:lpstr>PowerPoint Presentation</vt:lpstr>
      <vt:lpstr>Relationships - Review</vt:lpstr>
      <vt:lpstr>Vertically Integrated Utilities</vt:lpstr>
      <vt:lpstr>Retail and Wholesale Competition</vt:lpstr>
      <vt:lpstr>Participants</vt:lpstr>
      <vt:lpstr>Load Serving Entities (LSEs)</vt:lpstr>
      <vt:lpstr>Competitive Retailer (CR) Responsibilities</vt:lpstr>
      <vt:lpstr>Competitive Retailer (CR) Responsibilities</vt:lpstr>
      <vt:lpstr>Competitive Retailer (CR) Responsibilities</vt:lpstr>
      <vt:lpstr>Registration and Qualification</vt:lpstr>
      <vt:lpstr>QSE Representation</vt:lpstr>
      <vt:lpstr>TDSP Responsibilities</vt:lpstr>
      <vt:lpstr>TDSP Responsibilities</vt:lpstr>
      <vt:lpstr>TDSP Responsibilities</vt:lpstr>
      <vt:lpstr>TDSP Responsibilities</vt:lpstr>
      <vt:lpstr>TDSP Responsibilities</vt:lpstr>
      <vt:lpstr>Where are the competitive meters</vt:lpstr>
      <vt:lpstr>ERCOT Responsibilities</vt:lpstr>
      <vt:lpstr>ERCOT Responsibilities</vt:lpstr>
      <vt:lpstr>ERCOT.com</vt:lpstr>
      <vt:lpstr>Exercise</vt:lpstr>
      <vt:lpstr>PowerPoint Presentation</vt:lpstr>
      <vt:lpstr>Hierarchy of Rules</vt:lpstr>
      <vt:lpstr>State of Texas Law</vt:lpstr>
      <vt:lpstr>Hierarchy of Rules</vt:lpstr>
      <vt:lpstr>Public Utility Commission of Texas (PUCT) Rules</vt:lpstr>
      <vt:lpstr>PUCT Substantive Rules</vt:lpstr>
      <vt:lpstr>PUCT Substantive Rules</vt:lpstr>
      <vt:lpstr>PUCT Substantive Rules</vt:lpstr>
      <vt:lpstr>Hierarchy of Rules</vt:lpstr>
      <vt:lpstr>ERCOT Documents</vt:lpstr>
      <vt:lpstr>ERCOT Protocols</vt:lpstr>
      <vt:lpstr>PowerPoint Presentation</vt:lpstr>
      <vt:lpstr>ERCOT Documents</vt:lpstr>
      <vt:lpstr>ERCOT Market Guides</vt:lpstr>
      <vt:lpstr>Retail Market Guide Detail</vt:lpstr>
      <vt:lpstr>Revision Requests</vt:lpstr>
      <vt:lpstr>Nodal Protocol Revision Requests</vt:lpstr>
      <vt:lpstr>Market Governance Structure</vt:lpstr>
      <vt:lpstr>RMS and Working Groups</vt:lpstr>
      <vt:lpstr>PowerPoint Presentation</vt:lpstr>
      <vt:lpstr>An Important Definition</vt:lpstr>
      <vt:lpstr>Texas Standard Electronic Transactions (TX SET)</vt:lpstr>
      <vt:lpstr>TxSET Communication Flow - Example</vt:lpstr>
      <vt:lpstr>TX SET – Transaction Names &amp; Pocket Card</vt:lpstr>
      <vt:lpstr>Swimlanes</vt:lpstr>
      <vt:lpstr>Standard Transactions</vt:lpstr>
      <vt:lpstr>Standard Transactions</vt:lpstr>
      <vt:lpstr>Swimlane - Example</vt:lpstr>
      <vt:lpstr>Putting It Together</vt:lpstr>
      <vt:lpstr>Three Main Processes</vt:lpstr>
      <vt:lpstr>Scenario – Retail Processes</vt:lpstr>
      <vt:lpstr>Scenario – Retail Processes</vt:lpstr>
      <vt:lpstr>Scenario –Retail Process</vt:lpstr>
      <vt:lpstr>Process Diagram</vt:lpstr>
      <vt:lpstr>PowerPoint Presentation</vt:lpstr>
      <vt:lpstr>An Important Definition</vt:lpstr>
      <vt:lpstr>Meter Math</vt:lpstr>
      <vt:lpstr>Non-AMS Meters</vt:lpstr>
      <vt:lpstr>Scalar to Interval Data</vt:lpstr>
      <vt:lpstr>Advanced Meter System (AMS) Meters</vt:lpstr>
      <vt:lpstr>Interval Data</vt:lpstr>
      <vt:lpstr>Non-AMS Meters</vt:lpstr>
      <vt:lpstr>AMS Benefits</vt:lpstr>
      <vt:lpstr>AMS Benefits</vt:lpstr>
      <vt:lpstr>AMS Transaction Processing Benefits</vt:lpstr>
      <vt:lpstr>AMS Data Flow</vt:lpstr>
      <vt:lpstr>Smart Meter Texas</vt:lpstr>
      <vt:lpstr>AMS Benefits</vt:lpstr>
      <vt:lpstr>Question Bucket</vt:lpstr>
      <vt:lpstr>PowerPoint Presentation</vt:lpstr>
      <vt:lpstr>Settlement Processes</vt:lpstr>
      <vt:lpstr>Meter Data Flow</vt:lpstr>
      <vt:lpstr>PowerPoint Presentation</vt:lpstr>
      <vt:lpstr>Discussion</vt:lpstr>
      <vt:lpstr>PowerPoint Presentation</vt:lpstr>
      <vt:lpstr>Market Information System Data Access</vt:lpstr>
      <vt:lpstr>Market Information System Data Access</vt:lpstr>
      <vt:lpstr>Market Information System Data Access</vt:lpstr>
      <vt:lpstr>Market Information System Data Access</vt:lpstr>
      <vt:lpstr>Extracts</vt:lpstr>
      <vt:lpstr>Data Extracts</vt:lpstr>
      <vt:lpstr>ERCOT Market Information List</vt:lpstr>
      <vt:lpstr>EMIL</vt:lpstr>
      <vt:lpstr>Scenario</vt:lpstr>
      <vt:lpstr>Scenario</vt:lpstr>
      <vt:lpstr>Market Data Transparency Web Services</vt:lpstr>
      <vt:lpstr>Market Data Transparency Web Services</vt:lpstr>
      <vt:lpstr>Discussion</vt:lpstr>
      <vt:lpstr>PowerPoint Presentation</vt:lpstr>
      <vt:lpstr>Issue Resolution</vt:lpstr>
      <vt:lpstr>Common Issues</vt:lpstr>
      <vt:lpstr>Discussion</vt:lpstr>
      <vt:lpstr>Issue Resolution</vt:lpstr>
      <vt:lpstr>Issue Resolution</vt:lpstr>
      <vt:lpstr>Issue Resolution</vt:lpstr>
      <vt:lpstr>Scenario – Issues Resolution</vt:lpstr>
      <vt:lpstr>Find ESIID – CR1</vt:lpstr>
      <vt:lpstr>View Transactions – CR1</vt:lpstr>
      <vt:lpstr>View Transactions – CR1</vt:lpstr>
      <vt:lpstr>Find ESIID – CR2</vt:lpstr>
      <vt:lpstr>View Transactions – CR2</vt:lpstr>
      <vt:lpstr>View Transactions – CR2</vt:lpstr>
      <vt:lpstr>Clues</vt:lpstr>
      <vt:lpstr>MarkeTrak Issue Submission – CR2</vt:lpstr>
      <vt:lpstr>PowerPoint Presentation</vt:lpstr>
      <vt:lpstr>Recommended Courses</vt:lpstr>
      <vt:lpstr>Next Steps</vt:lpstr>
      <vt:lpstr>Additional Resources</vt:lpstr>
      <vt:lpstr>Got Feedback?</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ERCOT Market Training</dc:creator>
  <cp:keywords/>
  <dc:description/>
  <cp:lastModifiedBy>Gonzales, David</cp:lastModifiedBy>
  <cp:revision>2431</cp:revision>
  <cp:lastPrinted>2017-10-17T21:54:10Z</cp:lastPrinted>
  <dcterms:created xsi:type="dcterms:W3CDTF">2016-04-25T14:11:41Z</dcterms:created>
  <dcterms:modified xsi:type="dcterms:W3CDTF">2020-03-12T16:30:35Z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Possible Training Idea</vt:lpwstr>
  </property>
  <property fmtid="{D5CDD505-2E9C-101B-9397-08002B2CF9AE}" pid="4" name="ContentTypeId">
    <vt:lpwstr>0x01010037B751BB8313DF4FA953149718BB6637</vt:lpwstr>
  </property>
  <property fmtid="{D5CDD505-2E9C-101B-9397-08002B2CF9AE}" pid="5" name="ArticulateGUID">
    <vt:lpwstr>B9004F04-FC26-40CB-B402-277B3D92C113</vt:lpwstr>
  </property>
  <property fmtid="{D5CDD505-2E9C-101B-9397-08002B2CF9AE}" pid="6" name="ArticulateProjectFull">
    <vt:lpwstr>V:\tschetter\2019_09 Retail 101 RMTTF_100319_MATT_AD_Edits.ppta</vt:lpwstr>
  </property>
</Properties>
</file>