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6.xml" ContentType="application/vnd.openxmlformats-officedocument.presentationml.notesSlid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notesSlides/notesSlide10.xml" ContentType="application/vnd.openxmlformats-officedocument.presentationml.notesSlid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charts/chart10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notesSlides/notesSlide14.xml" ContentType="application/vnd.openxmlformats-officedocument.presentationml.notesSlide+xml"/>
  <Override PartName="/ppt/charts/chart11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ppt/charts/chart12.xml" ContentType="application/vnd.openxmlformats-officedocument.drawingml.chart+xml"/>
  <Override PartName="/ppt/charts/style12.xml" ContentType="application/vnd.ms-office.chartstyle+xml"/>
  <Override PartName="/ppt/charts/colors12.xml" ContentType="application/vnd.ms-office.chartcolorstyl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charts/chart13.xml" ContentType="application/vnd.openxmlformats-officedocument.drawingml.chart+xml"/>
  <Override PartName="/ppt/charts/style13.xml" ContentType="application/vnd.ms-office.chartstyle+xml"/>
  <Override PartName="/ppt/charts/colors13.xml" ContentType="application/vnd.ms-office.chartcolorstyle+xml"/>
  <Override PartName="/ppt/charts/chart14.xml" ContentType="application/vnd.openxmlformats-officedocument.drawingml.chart+xml"/>
  <Override PartName="/ppt/charts/style14.xml" ContentType="application/vnd.ms-office.chartstyle+xml"/>
  <Override PartName="/ppt/charts/colors14.xml" ContentType="application/vnd.ms-office.chartcolorstyle+xml"/>
  <Override PartName="/ppt/notesSlides/notesSlide18.xml" ContentType="application/vnd.openxmlformats-officedocument.presentationml.notesSlide+xml"/>
  <Override PartName="/ppt/charts/chart15.xml" ContentType="application/vnd.openxmlformats-officedocument.drawingml.chart+xml"/>
  <Override PartName="/ppt/charts/style15.xml" ContentType="application/vnd.ms-office.chartstyle+xml"/>
  <Override PartName="/ppt/charts/colors15.xml" ContentType="application/vnd.ms-office.chartcolorstyle+xml"/>
  <Override PartName="/ppt/charts/chart16.xml" ContentType="application/vnd.openxmlformats-officedocument.drawingml.chart+xml"/>
  <Override PartName="/ppt/charts/style16.xml" ContentType="application/vnd.ms-office.chartstyle+xml"/>
  <Override PartName="/ppt/charts/colors16.xml" ContentType="application/vnd.ms-office.chartcolorstyl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27"/>
  </p:notesMasterIdLst>
  <p:handoutMasterIdLst>
    <p:handoutMasterId r:id="rId28"/>
  </p:handoutMasterIdLst>
  <p:sldIdLst>
    <p:sldId id="260" r:id="rId7"/>
    <p:sldId id="342" r:id="rId8"/>
    <p:sldId id="334" r:id="rId9"/>
    <p:sldId id="345" r:id="rId10"/>
    <p:sldId id="340" r:id="rId11"/>
    <p:sldId id="361" r:id="rId12"/>
    <p:sldId id="353" r:id="rId13"/>
    <p:sldId id="354" r:id="rId14"/>
    <p:sldId id="355" r:id="rId15"/>
    <p:sldId id="357" r:id="rId16"/>
    <p:sldId id="347" r:id="rId17"/>
    <p:sldId id="338" r:id="rId18"/>
    <p:sldId id="349" r:id="rId19"/>
    <p:sldId id="362" r:id="rId20"/>
    <p:sldId id="352" r:id="rId21"/>
    <p:sldId id="358" r:id="rId22"/>
    <p:sldId id="356" r:id="rId23"/>
    <p:sldId id="359" r:id="rId24"/>
    <p:sldId id="360" r:id="rId25"/>
    <p:sldId id="343" r:id="rId26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66600"/>
    <a:srgbClr val="FFC50D"/>
    <a:srgbClr val="FFDC6D"/>
    <a:srgbClr val="DAA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125E5076-3810-47DD-B79F-674D7AD40C01}" styleName="Dark Style 1 - Acc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660B408-B3CF-4A94-85FC-2B1E0A45F4A2}" styleName="Dark Style 2 - Accent 1/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46F890A9-2807-4EBB-B81D-B2AA78EC7F39}" styleName="Dark Style 2 - Accent 5/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C4B1156A-380E-4F78-BDF5-A606A8083BF9}" styleName="Medium Style 4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5202B0CA-FC54-4496-8BCA-5EF66A818D29}" styleName="Dark Style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146" autoAdjust="0"/>
    <p:restoredTop sz="74047" autoAdjust="0"/>
  </p:normalViewPr>
  <p:slideViewPr>
    <p:cSldViewPr showGuides="1">
      <p:cViewPr varScale="1">
        <p:scale>
          <a:sx n="80" d="100"/>
          <a:sy n="80" d="100"/>
        </p:scale>
        <p:origin x="186" y="96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slide" Target="slides/slide12.xml"/><Relationship Id="rId26" Type="http://schemas.openxmlformats.org/officeDocument/2006/relationships/slide" Target="slides/slide20.xml"/><Relationship Id="rId3" Type="http://schemas.openxmlformats.org/officeDocument/2006/relationships/customXml" Target="../customXml/item3.xml"/><Relationship Id="rId21" Type="http://schemas.openxmlformats.org/officeDocument/2006/relationships/slide" Target="slides/slide15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slide" Target="slides/slide11.xml"/><Relationship Id="rId25" Type="http://schemas.openxmlformats.org/officeDocument/2006/relationships/slide" Target="slides/slide19.xml"/><Relationship Id="rId2" Type="http://schemas.openxmlformats.org/officeDocument/2006/relationships/customXml" Target="../customXml/item2.xml"/><Relationship Id="rId16" Type="http://schemas.openxmlformats.org/officeDocument/2006/relationships/slide" Target="slides/slide10.xml"/><Relationship Id="rId20" Type="http://schemas.openxmlformats.org/officeDocument/2006/relationships/slide" Target="slides/slide14.xml"/><Relationship Id="rId29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24" Type="http://schemas.openxmlformats.org/officeDocument/2006/relationships/slide" Target="slides/slide18.xml"/><Relationship Id="rId32" Type="http://schemas.openxmlformats.org/officeDocument/2006/relationships/tableStyles" Target="tableStyles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9.xml"/><Relationship Id="rId23" Type="http://schemas.openxmlformats.org/officeDocument/2006/relationships/slide" Target="slides/slide17.xml"/><Relationship Id="rId28" Type="http://schemas.openxmlformats.org/officeDocument/2006/relationships/handoutMaster" Target="handoutMasters/handoutMaster1.xml"/><Relationship Id="rId10" Type="http://schemas.openxmlformats.org/officeDocument/2006/relationships/slide" Target="slides/slide4.xml"/><Relationship Id="rId19" Type="http://schemas.openxmlformats.org/officeDocument/2006/relationships/slide" Target="slides/slide13.xml"/><Relationship Id="rId31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slide" Target="slides/slide16.xml"/><Relationship Id="rId27" Type="http://schemas.openxmlformats.org/officeDocument/2006/relationships/notesMaster" Target="notesMasters/notesMaster1.xml"/><Relationship Id="rId30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Book1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.xlsx" TargetMode="External"/><Relationship Id="rId2" Type="http://schemas.microsoft.com/office/2011/relationships/chartColorStyle" Target="colors10.xml"/><Relationship Id="rId1" Type="http://schemas.microsoft.com/office/2011/relationships/chartStyle" Target="style10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.xlsx" TargetMode="External"/><Relationship Id="rId2" Type="http://schemas.microsoft.com/office/2011/relationships/chartColorStyle" Target="colors11.xml"/><Relationship Id="rId1" Type="http://schemas.microsoft.com/office/2011/relationships/chartStyle" Target="style11.xml"/></Relationships>
</file>

<file path=ppt/charts/_rels/chart12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.xlsx" TargetMode="External"/><Relationship Id="rId2" Type="http://schemas.microsoft.com/office/2011/relationships/chartColorStyle" Target="colors12.xml"/><Relationship Id="rId1" Type="http://schemas.microsoft.com/office/2011/relationships/chartStyle" Target="style12.xml"/></Relationships>
</file>

<file path=ppt/charts/_rels/chart13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_v1.xlsx" TargetMode="External"/><Relationship Id="rId2" Type="http://schemas.microsoft.com/office/2011/relationships/chartColorStyle" Target="colors13.xml"/><Relationship Id="rId1" Type="http://schemas.microsoft.com/office/2011/relationships/chartStyle" Target="style13.xml"/></Relationships>
</file>

<file path=ppt/charts/_rels/chart14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_v1.xlsx" TargetMode="External"/><Relationship Id="rId2" Type="http://schemas.microsoft.com/office/2011/relationships/chartColorStyle" Target="colors14.xml"/><Relationship Id="rId1" Type="http://schemas.microsoft.com/office/2011/relationships/chartStyle" Target="style14.xml"/></Relationships>
</file>

<file path=ppt/charts/_rels/chart15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_v1.xlsx" TargetMode="External"/><Relationship Id="rId2" Type="http://schemas.microsoft.com/office/2011/relationships/chartColorStyle" Target="colors15.xml"/><Relationship Id="rId1" Type="http://schemas.microsoft.com/office/2011/relationships/chartStyle" Target="style15.xml"/></Relationships>
</file>

<file path=ppt/charts/_rels/chart16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_v1.xlsx" TargetMode="External"/><Relationship Id="rId2" Type="http://schemas.microsoft.com/office/2011/relationships/chartColorStyle" Target="colors16.xml"/><Relationship Id="rId1" Type="http://schemas.microsoft.com/office/2011/relationships/chartStyle" Target="style16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Data%20for%20Review%20of%20Price%20Correction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Data%20for%20Review%20of%20Price%20Correction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Data%20for%20Review%20of%20Price%20Correction.xlsx" TargetMode="External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_v1.xlsx" TargetMode="External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_v1.xlsx" TargetMode="External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_v1.xlsx" TargetMode="External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_v1.xlsx" TargetMode="External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oleObject" Target="file:///\\ercot.com\Business\MarketOperationsSupport\jchen\Study\WMS\summary.xlsx" TargetMode="External"/><Relationship Id="rId2" Type="http://schemas.microsoft.com/office/2011/relationships/chartColorStyle" Target="colors9.xml"/><Relationship Id="rId1" Type="http://schemas.microsoft.com/office/2011/relationships/chartStyle" Target="style9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 algn="ctr" rtl="0">
              <a:defRPr lang="en-US" sz="1600" b="0" i="0" u="none" strike="noStrike" kern="1200" spc="0" baseline="0"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latin typeface="+mn-lt"/>
                <a:ea typeface="+mn-ea"/>
                <a:cs typeface="+mn-cs"/>
              </a:defRPr>
            </a:pPr>
            <a:r>
              <a:rPr lang="en-US" sz="1600" b="0" i="0" u="none" strike="noStrike" kern="1200" spc="0" baseline="0" dirty="0" smtClean="0">
                <a:solidFill>
                  <a:sysClr val="windowText" lastClr="000000">
                    <a:lumMod val="65000"/>
                    <a:lumOff val="35000"/>
                  </a:sysClr>
                </a:solidFill>
                <a:effectLst/>
                <a:latin typeface="+mn-lt"/>
                <a:ea typeface="+mn-ea"/>
                <a:cs typeface="+mn-cs"/>
              </a:rPr>
              <a:t>$/MW Range of SPP Changes for Recent DAM Price Corrections</a:t>
            </a:r>
            <a:endParaRPr lang="en-US" sz="1600" b="0" i="0" u="none" strike="noStrike" kern="1200" spc="0" baseline="0" dirty="0">
              <a:solidFill>
                <a:sysClr val="windowText" lastClr="000000">
                  <a:lumMod val="65000"/>
                  <a:lumOff val="35000"/>
                </a:sysClr>
              </a:solidFill>
              <a:effectLst/>
              <a:latin typeface="+mn-lt"/>
              <a:ea typeface="+mn-ea"/>
              <a:cs typeface="+mn-cs"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algn="ctr" rtl="0">
            <a:defRPr lang="en-US" sz="1600" b="0" i="0" u="none" strike="noStrike" kern="1200" spc="0" baseline="0">
              <a:solidFill>
                <a:sysClr val="windowText" lastClr="000000">
                  <a:lumMod val="65000"/>
                  <a:lumOff val="35000"/>
                </a:sysClr>
              </a:solidFill>
              <a:effectLst/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tockChart>
        <c:ser>
          <c:idx val="0"/>
          <c:order val="0"/>
          <c:tx>
            <c:strRef>
              <c:f>DAM_PC_Price!$D$1</c:f>
              <c:strCache>
                <c:ptCount val="1"/>
                <c:pt idx="0">
                  <c:v>Max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DAM_PC_Price!$D$2:$D$21</c:f>
              <c:numCache>
                <c:formatCode>0.00</c:formatCode>
                <c:ptCount val="20"/>
                <c:pt idx="0">
                  <c:v>24.519999999999982</c:v>
                </c:pt>
                <c:pt idx="1">
                  <c:v>0.80999999999999872</c:v>
                </c:pt>
                <c:pt idx="2">
                  <c:v>174.89999999999998</c:v>
                </c:pt>
                <c:pt idx="3">
                  <c:v>-1.9999999999999574E-2</c:v>
                </c:pt>
                <c:pt idx="4">
                  <c:v>-1.9999999999999574E-2</c:v>
                </c:pt>
                <c:pt idx="5">
                  <c:v>-3.0000000000001137E-2</c:v>
                </c:pt>
                <c:pt idx="6">
                  <c:v>2.0000000000003126E-2</c:v>
                </c:pt>
                <c:pt idx="7">
                  <c:v>-2.0000000000010232E-2</c:v>
                </c:pt>
                <c:pt idx="8">
                  <c:v>5.259999999999998</c:v>
                </c:pt>
                <c:pt idx="9">
                  <c:v>5.4600000000000044</c:v>
                </c:pt>
                <c:pt idx="10">
                  <c:v>159.83000000000001</c:v>
                </c:pt>
                <c:pt idx="11">
                  <c:v>4.5599999999999952</c:v>
                </c:pt>
                <c:pt idx="12">
                  <c:v>16.370000000000005</c:v>
                </c:pt>
                <c:pt idx="13">
                  <c:v>11.380000000000003</c:v>
                </c:pt>
                <c:pt idx="14">
                  <c:v>12.960000000000008</c:v>
                </c:pt>
                <c:pt idx="15">
                  <c:v>4.3299999999999983</c:v>
                </c:pt>
                <c:pt idx="16">
                  <c:v>13.57</c:v>
                </c:pt>
                <c:pt idx="17">
                  <c:v>41.759999999999991</c:v>
                </c:pt>
                <c:pt idx="18">
                  <c:v>22.319999999999993</c:v>
                </c:pt>
                <c:pt idx="19">
                  <c:v>191.78999999999996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DAM_PC_Price!$E$1</c:f>
              <c:strCache>
                <c:ptCount val="1"/>
                <c:pt idx="0">
                  <c:v>Min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DAM_PC_Price!$E$2:$E$21</c:f>
              <c:numCache>
                <c:formatCode>0.00</c:formatCode>
                <c:ptCount val="20"/>
                <c:pt idx="0">
                  <c:v>-6.8400000000000318</c:v>
                </c:pt>
                <c:pt idx="1">
                  <c:v>-1.1799999999999997</c:v>
                </c:pt>
                <c:pt idx="2">
                  <c:v>-164.84</c:v>
                </c:pt>
                <c:pt idx="3">
                  <c:v>-2.0000000000003126E-2</c:v>
                </c:pt>
                <c:pt idx="4">
                  <c:v>-1.9999999999999574E-2</c:v>
                </c:pt>
                <c:pt idx="5">
                  <c:v>-3.0000000000001137E-2</c:v>
                </c:pt>
                <c:pt idx="6">
                  <c:v>1.9999999999999574E-2</c:v>
                </c:pt>
                <c:pt idx="7">
                  <c:v>-2.0000000000010232E-2</c:v>
                </c:pt>
                <c:pt idx="8">
                  <c:v>-11.479999999999997</c:v>
                </c:pt>
                <c:pt idx="9">
                  <c:v>-2.2999999999999972</c:v>
                </c:pt>
                <c:pt idx="10">
                  <c:v>-271.02999999999997</c:v>
                </c:pt>
                <c:pt idx="11">
                  <c:v>-10.379999999999995</c:v>
                </c:pt>
                <c:pt idx="12">
                  <c:v>-7.6300000000000026</c:v>
                </c:pt>
                <c:pt idx="13">
                  <c:v>-268.45</c:v>
                </c:pt>
                <c:pt idx="14">
                  <c:v>-9.6099999999999852</c:v>
                </c:pt>
                <c:pt idx="15">
                  <c:v>-4.9599999999999973</c:v>
                </c:pt>
                <c:pt idx="16">
                  <c:v>-11.95</c:v>
                </c:pt>
                <c:pt idx="17">
                  <c:v>-20.29</c:v>
                </c:pt>
                <c:pt idx="18">
                  <c:v>-9.9599999999999795</c:v>
                </c:pt>
                <c:pt idx="19">
                  <c:v>-80.44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DAM_PC_Price!$F$1</c:f>
              <c:strCache>
                <c:ptCount val="1"/>
                <c:pt idx="0">
                  <c:v>Average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2">
                  <a:lumMod val="50000"/>
                </a:schemeClr>
              </a:solidFill>
              <a:ln w="44450">
                <a:solidFill>
                  <a:schemeClr val="accent2">
                    <a:lumMod val="50000"/>
                  </a:schemeClr>
                </a:solidFill>
                <a:headEnd type="diamond"/>
                <a:tailEnd type="diamond"/>
              </a:ln>
              <a:effectLst/>
            </c:spPr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DAM_PC_Price!$F$2:$F$21</c:f>
              <c:numCache>
                <c:formatCode>0.00</c:formatCode>
                <c:ptCount val="20"/>
                <c:pt idx="0">
                  <c:v>5.6007926023776869E-2</c:v>
                </c:pt>
                <c:pt idx="1">
                  <c:v>2.0307154680889956E-2</c:v>
                </c:pt>
                <c:pt idx="2">
                  <c:v>0.64623820136340504</c:v>
                </c:pt>
                <c:pt idx="3">
                  <c:v>-2.000000000000135E-2</c:v>
                </c:pt>
                <c:pt idx="4">
                  <c:v>-1.9999999999999574E-2</c:v>
                </c:pt>
                <c:pt idx="5">
                  <c:v>-3.0000000000001137E-2</c:v>
                </c:pt>
                <c:pt idx="6">
                  <c:v>2.000000000000135E-2</c:v>
                </c:pt>
                <c:pt idx="7">
                  <c:v>-2.0000000000010232E-2</c:v>
                </c:pt>
                <c:pt idx="8">
                  <c:v>0.15569598575146143</c:v>
                </c:pt>
                <c:pt idx="9">
                  <c:v>9.4634399170723443E-2</c:v>
                </c:pt>
                <c:pt idx="10">
                  <c:v>0.15199561111850096</c:v>
                </c:pt>
                <c:pt idx="11">
                  <c:v>0.132944091575351</c:v>
                </c:pt>
                <c:pt idx="12">
                  <c:v>1.2884290949318749</c:v>
                </c:pt>
                <c:pt idx="13">
                  <c:v>0.22025623316527179</c:v>
                </c:pt>
                <c:pt idx="14">
                  <c:v>-8.666541522751163E-2</c:v>
                </c:pt>
                <c:pt idx="15">
                  <c:v>7.4313875731402343E-2</c:v>
                </c:pt>
                <c:pt idx="16">
                  <c:v>4.9742593491985003E-2</c:v>
                </c:pt>
                <c:pt idx="17">
                  <c:v>1.0581758435521273</c:v>
                </c:pt>
                <c:pt idx="18">
                  <c:v>0.12694316718778922</c:v>
                </c:pt>
                <c:pt idx="19">
                  <c:v>-0.12155844155844253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7620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59891640"/>
        <c:axId val="159896344"/>
      </c:stockChart>
      <c:catAx>
        <c:axId val="159891640"/>
        <c:scaling>
          <c:orientation val="minMax"/>
        </c:scaling>
        <c:delete val="0"/>
        <c:axPos val="b"/>
        <c:numFmt formatCode="m/d/yyyy;@" sourceLinked="1"/>
        <c:majorTickMark val="none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896344"/>
        <c:crosses val="autoZero"/>
        <c:auto val="0"/>
        <c:lblAlgn val="ctr"/>
        <c:lblOffset val="100"/>
        <c:noMultiLvlLbl val="0"/>
      </c:catAx>
      <c:valAx>
        <c:axId val="1598963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8916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6.5946912067513699E-2"/>
          <c:y val="2.6521038799559159E-2"/>
          <c:w val="0.91787186022069411"/>
          <c:h val="0.67338662087606116"/>
        </c:manualLayout>
      </c:layout>
      <c:stockChart>
        <c:ser>
          <c:idx val="0"/>
          <c:order val="0"/>
          <c:tx>
            <c:strRef>
              <c:f>SCED_PC_Price!$E$1</c:f>
              <c:strCache>
                <c:ptCount val="1"/>
                <c:pt idx="0">
                  <c:v>Max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SCED_PC_Price!$E$2:$E$27</c:f>
              <c:numCache>
                <c:formatCode>0.00</c:formatCode>
                <c:ptCount val="26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739.50000000000023</c:v>
                </c:pt>
                <c:pt idx="4">
                  <c:v>53.370000000000005</c:v>
                </c:pt>
                <c:pt idx="5">
                  <c:v>0</c:v>
                </c:pt>
                <c:pt idx="6">
                  <c:v>0.14999999999999858</c:v>
                </c:pt>
                <c:pt idx="7">
                  <c:v>11.810000000000002</c:v>
                </c:pt>
                <c:pt idx="8">
                  <c:v>11.230000000000018</c:v>
                </c:pt>
                <c:pt idx="9">
                  <c:v>17.739999999999998</c:v>
                </c:pt>
                <c:pt idx="10">
                  <c:v>22.909999999999968</c:v>
                </c:pt>
                <c:pt idx="11">
                  <c:v>14.46999999999997</c:v>
                </c:pt>
                <c:pt idx="12">
                  <c:v>14.639999999999986</c:v>
                </c:pt>
                <c:pt idx="13">
                  <c:v>23.58</c:v>
                </c:pt>
                <c:pt idx="14">
                  <c:v>0.77999999999999758</c:v>
                </c:pt>
                <c:pt idx="15">
                  <c:v>0.73000000000000043</c:v>
                </c:pt>
                <c:pt idx="16">
                  <c:v>8.0000000000001847E-2</c:v>
                </c:pt>
                <c:pt idx="17">
                  <c:v>5.0000000000004263E-2</c:v>
                </c:pt>
                <c:pt idx="18">
                  <c:v>8.0000000000000071E-2</c:v>
                </c:pt>
                <c:pt idx="19">
                  <c:v>2.0000000000003126E-2</c:v>
                </c:pt>
                <c:pt idx="20">
                  <c:v>0</c:v>
                </c:pt>
                <c:pt idx="21">
                  <c:v>1.0000000000001563E-2</c:v>
                </c:pt>
                <c:pt idx="22">
                  <c:v>97.14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SCED_PC_Price!$F$1</c:f>
              <c:strCache>
                <c:ptCount val="1"/>
                <c:pt idx="0">
                  <c:v>Min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SCED_PC_Price!$F$2:$F$27</c:f>
              <c:numCache>
                <c:formatCode>0.00</c:formatCode>
                <c:ptCount val="26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-161.92000000000007</c:v>
                </c:pt>
                <c:pt idx="4">
                  <c:v>-305.76</c:v>
                </c:pt>
                <c:pt idx="5">
                  <c:v>0</c:v>
                </c:pt>
                <c:pt idx="6">
                  <c:v>-2.09</c:v>
                </c:pt>
                <c:pt idx="7">
                  <c:v>-342.07999999999947</c:v>
                </c:pt>
                <c:pt idx="8">
                  <c:v>-0.37000000000000099</c:v>
                </c:pt>
                <c:pt idx="9">
                  <c:v>-4.1400000000000006</c:v>
                </c:pt>
                <c:pt idx="10">
                  <c:v>-18.670000000000002</c:v>
                </c:pt>
                <c:pt idx="11">
                  <c:v>-42.69</c:v>
                </c:pt>
                <c:pt idx="12">
                  <c:v>-1.5399999999999991</c:v>
                </c:pt>
                <c:pt idx="13">
                  <c:v>-0.53000000000000114</c:v>
                </c:pt>
                <c:pt idx="14">
                  <c:v>9.9999999999980105E-3</c:v>
                </c:pt>
                <c:pt idx="15">
                  <c:v>1.9999999999999574E-2</c:v>
                </c:pt>
                <c:pt idx="16">
                  <c:v>9.9999999999980105E-3</c:v>
                </c:pt>
                <c:pt idx="17">
                  <c:v>9.9999999999980105E-3</c:v>
                </c:pt>
                <c:pt idx="18">
                  <c:v>9.9999999999980105E-3</c:v>
                </c:pt>
                <c:pt idx="19">
                  <c:v>9.9999999999980105E-3</c:v>
                </c:pt>
                <c:pt idx="20">
                  <c:v>0</c:v>
                </c:pt>
                <c:pt idx="21">
                  <c:v>1.0000000000001563E-2</c:v>
                </c:pt>
                <c:pt idx="22">
                  <c:v>-1444.65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SCED_PC_Price!$G$1</c:f>
              <c:strCache>
                <c:ptCount val="1"/>
                <c:pt idx="0">
                  <c:v>Average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tx1">
                  <a:lumMod val="65000"/>
                  <a:lumOff val="35000"/>
                </a:schemeClr>
              </a:solidFill>
              <a:ln w="34925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SCED_PC_Price!$G$2:$G$27</c:f>
              <c:numCache>
                <c:formatCode>0.00</c:formatCode>
                <c:ptCount val="26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-8.7884421534935608</c:v>
                </c:pt>
                <c:pt idx="4">
                  <c:v>-21.882711864406765</c:v>
                </c:pt>
                <c:pt idx="5">
                  <c:v>0</c:v>
                </c:pt>
                <c:pt idx="6">
                  <c:v>7.7903225806448921E-3</c:v>
                </c:pt>
                <c:pt idx="7">
                  <c:v>-1.2272553897180749</c:v>
                </c:pt>
                <c:pt idx="8">
                  <c:v>1.3806593406593408</c:v>
                </c:pt>
                <c:pt idx="9">
                  <c:v>2.1702127659574487E-2</c:v>
                </c:pt>
                <c:pt idx="10">
                  <c:v>0.14041221374045837</c:v>
                </c:pt>
                <c:pt idx="11">
                  <c:v>-4.6394052044611347E-2</c:v>
                </c:pt>
                <c:pt idx="12">
                  <c:v>0.38531380753138039</c:v>
                </c:pt>
                <c:pt idx="13">
                  <c:v>0.7808264462809914</c:v>
                </c:pt>
                <c:pt idx="14">
                  <c:v>0.24157894736842067</c:v>
                </c:pt>
                <c:pt idx="15">
                  <c:v>0.14000000000000012</c:v>
                </c:pt>
                <c:pt idx="16">
                  <c:v>2.7499999999999681E-2</c:v>
                </c:pt>
                <c:pt idx="17">
                  <c:v>2.1428571428572241E-2</c:v>
                </c:pt>
                <c:pt idx="18">
                  <c:v>2.5555555555556591E-2</c:v>
                </c:pt>
                <c:pt idx="19">
                  <c:v>1.2400000000000517E-2</c:v>
                </c:pt>
                <c:pt idx="20">
                  <c:v>0</c:v>
                </c:pt>
                <c:pt idx="21">
                  <c:v>1.0000000000001563E-2</c:v>
                </c:pt>
                <c:pt idx="22">
                  <c:v>-2.1779286355475649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5080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005608"/>
        <c:axId val="159999728"/>
      </c:stockChart>
      <c:catAx>
        <c:axId val="160005608"/>
        <c:scaling>
          <c:orientation val="minMax"/>
        </c:scaling>
        <c:delete val="0"/>
        <c:axPos val="b"/>
        <c:numFmt formatCode="m/d/yyyy;@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999728"/>
        <c:crosses val="autoZero"/>
        <c:auto val="0"/>
        <c:lblAlgn val="ctr"/>
        <c:lblOffset val="100"/>
        <c:noMultiLvlLbl val="0"/>
      </c:catAx>
      <c:valAx>
        <c:axId val="159999728"/>
        <c:scaling>
          <c:orientation val="minMax"/>
          <c:max val="10"/>
          <c:min val="-1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005608"/>
        <c:crosses val="autoZero"/>
        <c:crossBetween val="between"/>
        <c:majorUnit val="5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600" b="0" i="0" baseline="0" dirty="0" smtClean="0">
                <a:effectLst/>
              </a:rPr>
              <a:t>$/MW Range of RTRMPR Changes in RTM Price Corrections</a:t>
            </a:r>
            <a:endParaRPr lang="en-US" sz="1600" dirty="0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tockChart>
        <c:ser>
          <c:idx val="0"/>
          <c:order val="0"/>
          <c:tx>
            <c:strRef>
              <c:f>SCED_PC_Price!$I$1</c:f>
              <c:strCache>
                <c:ptCount val="1"/>
                <c:pt idx="0">
                  <c:v>Max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SCED_PC_Price!$I$2:$I$27</c:f>
              <c:numCache>
                <c:formatCode>0.00</c:formatCode>
                <c:ptCount val="26"/>
                <c:pt idx="0">
                  <c:v>0.62999999999999989</c:v>
                </c:pt>
                <c:pt idx="1">
                  <c:v>13.210000000000036</c:v>
                </c:pt>
                <c:pt idx="2">
                  <c:v>66.820000000000164</c:v>
                </c:pt>
                <c:pt idx="3">
                  <c:v>752.09999999999991</c:v>
                </c:pt>
                <c:pt idx="4">
                  <c:v>53.370000000000005</c:v>
                </c:pt>
                <c:pt idx="5">
                  <c:v>0.25</c:v>
                </c:pt>
                <c:pt idx="6">
                  <c:v>0.10999999999999943</c:v>
                </c:pt>
                <c:pt idx="7">
                  <c:v>11.810000000000002</c:v>
                </c:pt>
                <c:pt idx="8">
                  <c:v>0</c:v>
                </c:pt>
                <c:pt idx="9">
                  <c:v>73.88</c:v>
                </c:pt>
                <c:pt idx="10">
                  <c:v>20.840000000000003</c:v>
                </c:pt>
                <c:pt idx="11">
                  <c:v>12.719999999999999</c:v>
                </c:pt>
                <c:pt idx="12">
                  <c:v>-4.9999999999997158E-2</c:v>
                </c:pt>
                <c:pt idx="13">
                  <c:v>108.85000000000002</c:v>
                </c:pt>
                <c:pt idx="14">
                  <c:v>0.77999999999999758</c:v>
                </c:pt>
                <c:pt idx="15">
                  <c:v>0.73000000000000043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-3.4200000000000159</c:v>
                </c:pt>
                <c:pt idx="21">
                  <c:v>0</c:v>
                </c:pt>
                <c:pt idx="22">
                  <c:v>97.14</c:v>
                </c:pt>
                <c:pt idx="23">
                  <c:v>1.0000000000001563E-2</c:v>
                </c:pt>
                <c:pt idx="24">
                  <c:v>2.0000000000000018E-2</c:v>
                </c:pt>
                <c:pt idx="25">
                  <c:v>1.9999999999999574E-2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SCED_PC_Price!$J$1</c:f>
              <c:strCache>
                <c:ptCount val="1"/>
                <c:pt idx="0">
                  <c:v>Min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SCED_PC_Price!$J$2:$J$27</c:f>
              <c:numCache>
                <c:formatCode>0.00</c:formatCode>
                <c:ptCount val="26"/>
                <c:pt idx="0">
                  <c:v>-1.1899999999999995</c:v>
                </c:pt>
                <c:pt idx="1">
                  <c:v>-7.6800000000000068</c:v>
                </c:pt>
                <c:pt idx="2">
                  <c:v>-0.20000000000000284</c:v>
                </c:pt>
                <c:pt idx="3">
                  <c:v>-184.05999999999995</c:v>
                </c:pt>
                <c:pt idx="4">
                  <c:v>-321.90000000000003</c:v>
                </c:pt>
                <c:pt idx="5">
                  <c:v>-0.19000000000000128</c:v>
                </c:pt>
                <c:pt idx="6">
                  <c:v>-2.1400000000000006</c:v>
                </c:pt>
                <c:pt idx="7">
                  <c:v>-342.07999999999947</c:v>
                </c:pt>
                <c:pt idx="8">
                  <c:v>0</c:v>
                </c:pt>
                <c:pt idx="9">
                  <c:v>-28.880000000000003</c:v>
                </c:pt>
                <c:pt idx="10">
                  <c:v>-18.670000000000002</c:v>
                </c:pt>
                <c:pt idx="11">
                  <c:v>-42.46</c:v>
                </c:pt>
                <c:pt idx="12">
                  <c:v>-1.5399999999999991</c:v>
                </c:pt>
                <c:pt idx="13">
                  <c:v>0.11000000000000298</c:v>
                </c:pt>
                <c:pt idx="14">
                  <c:v>3.9999999999999147E-2</c:v>
                </c:pt>
                <c:pt idx="15">
                  <c:v>1.9999999999999574E-2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-514.88</c:v>
                </c:pt>
                <c:pt idx="21">
                  <c:v>0</c:v>
                </c:pt>
                <c:pt idx="22">
                  <c:v>-1444.65</c:v>
                </c:pt>
                <c:pt idx="23">
                  <c:v>-0.13999999999999702</c:v>
                </c:pt>
                <c:pt idx="24">
                  <c:v>-5.0000000000000711E-2</c:v>
                </c:pt>
                <c:pt idx="25">
                  <c:v>-0.12999999999999901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SCED_PC_Price!$K$1</c:f>
              <c:strCache>
                <c:ptCount val="1"/>
                <c:pt idx="0">
                  <c:v>Average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5">
                  <a:lumMod val="75000"/>
                </a:schemeClr>
              </a:solidFill>
              <a:ln w="38100">
                <a:solidFill>
                  <a:schemeClr val="accent5">
                    <a:lumMod val="75000"/>
                  </a:schemeClr>
                </a:solidFill>
              </a:ln>
              <a:effectLst/>
            </c:spPr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SCED_PC_Price!$K$2:$K$27</c:f>
              <c:numCache>
                <c:formatCode>0.00</c:formatCode>
                <c:ptCount val="26"/>
                <c:pt idx="0">
                  <c:v>-6.0714285714285028E-3</c:v>
                </c:pt>
                <c:pt idx="1">
                  <c:v>-1.0695652173912515E-2</c:v>
                </c:pt>
                <c:pt idx="2">
                  <c:v>1.4563309352517975</c:v>
                </c:pt>
                <c:pt idx="3">
                  <c:v>-8.0424520355637004</c:v>
                </c:pt>
                <c:pt idx="4">
                  <c:v>-16.638660194174765</c:v>
                </c:pt>
                <c:pt idx="5">
                  <c:v>9.3495934959348902E-3</c:v>
                </c:pt>
                <c:pt idx="6">
                  <c:v>1.3821138211379544E-3</c:v>
                </c:pt>
                <c:pt idx="7">
                  <c:v>-1.8618091451292222</c:v>
                </c:pt>
                <c:pt idx="8">
                  <c:v>0</c:v>
                </c:pt>
                <c:pt idx="9">
                  <c:v>-1.6587179487179498</c:v>
                </c:pt>
                <c:pt idx="10">
                  <c:v>1.051630434782608</c:v>
                </c:pt>
                <c:pt idx="11">
                  <c:v>-13.215813953488368</c:v>
                </c:pt>
                <c:pt idx="12">
                  <c:v>-0.82166666666666666</c:v>
                </c:pt>
                <c:pt idx="13">
                  <c:v>7.6153333333333331</c:v>
                </c:pt>
                <c:pt idx="14">
                  <c:v>0.2849999999999997</c:v>
                </c:pt>
                <c:pt idx="15">
                  <c:v>0.14000000000000012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-288.14166666666671</c:v>
                </c:pt>
                <c:pt idx="21">
                  <c:v>0</c:v>
                </c:pt>
                <c:pt idx="22">
                  <c:v>-4.3860499999999938</c:v>
                </c:pt>
                <c:pt idx="23">
                  <c:v>-8.5365853658532255E-3</c:v>
                </c:pt>
                <c:pt idx="24">
                  <c:v>-2.5000000000003166E-3</c:v>
                </c:pt>
                <c:pt idx="25">
                  <c:v>-2.000000000000008E-2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5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002864"/>
        <c:axId val="159998552"/>
      </c:stockChart>
      <c:catAx>
        <c:axId val="160002864"/>
        <c:scaling>
          <c:orientation val="minMax"/>
        </c:scaling>
        <c:delete val="0"/>
        <c:axPos val="b"/>
        <c:numFmt formatCode="m/d/yyyy;@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998552"/>
        <c:crosses val="autoZero"/>
        <c:auto val="0"/>
        <c:lblAlgn val="ctr"/>
        <c:lblOffset val="100"/>
        <c:noMultiLvlLbl val="0"/>
      </c:catAx>
      <c:valAx>
        <c:axId val="159998552"/>
        <c:scaling>
          <c:orientation val="minMax"/>
          <c:min val="-15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00286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tockChart>
        <c:ser>
          <c:idx val="0"/>
          <c:order val="0"/>
          <c:tx>
            <c:strRef>
              <c:f>SCED_PC_Price!$I$1</c:f>
              <c:strCache>
                <c:ptCount val="1"/>
                <c:pt idx="0">
                  <c:v>Max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SCED_PC_Price!$I$2:$I$27</c:f>
              <c:numCache>
                <c:formatCode>0.00</c:formatCode>
                <c:ptCount val="26"/>
                <c:pt idx="0">
                  <c:v>0.62999999999999989</c:v>
                </c:pt>
                <c:pt idx="1">
                  <c:v>13.210000000000036</c:v>
                </c:pt>
                <c:pt idx="2">
                  <c:v>66.820000000000164</c:v>
                </c:pt>
                <c:pt idx="3">
                  <c:v>752.09999999999991</c:v>
                </c:pt>
                <c:pt idx="4">
                  <c:v>53.370000000000005</c:v>
                </c:pt>
                <c:pt idx="5">
                  <c:v>0.25</c:v>
                </c:pt>
                <c:pt idx="6">
                  <c:v>0.10999999999999943</c:v>
                </c:pt>
                <c:pt idx="7">
                  <c:v>11.810000000000002</c:v>
                </c:pt>
                <c:pt idx="8">
                  <c:v>0</c:v>
                </c:pt>
                <c:pt idx="9">
                  <c:v>73.88</c:v>
                </c:pt>
                <c:pt idx="10">
                  <c:v>20.840000000000003</c:v>
                </c:pt>
                <c:pt idx="11">
                  <c:v>12.719999999999999</c:v>
                </c:pt>
                <c:pt idx="12">
                  <c:v>-4.9999999999997158E-2</c:v>
                </c:pt>
                <c:pt idx="13">
                  <c:v>108.85000000000002</c:v>
                </c:pt>
                <c:pt idx="14">
                  <c:v>0.77999999999999758</c:v>
                </c:pt>
                <c:pt idx="15">
                  <c:v>0.73000000000000043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-3.4200000000000159</c:v>
                </c:pt>
                <c:pt idx="21">
                  <c:v>0</c:v>
                </c:pt>
                <c:pt idx="22">
                  <c:v>97.14</c:v>
                </c:pt>
                <c:pt idx="23">
                  <c:v>1.0000000000001563E-2</c:v>
                </c:pt>
                <c:pt idx="24">
                  <c:v>2.0000000000000018E-2</c:v>
                </c:pt>
                <c:pt idx="25">
                  <c:v>1.9999999999999574E-2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SCED_PC_Price!$J$1</c:f>
              <c:strCache>
                <c:ptCount val="1"/>
                <c:pt idx="0">
                  <c:v>Min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SCED_PC_Price!$J$2:$J$27</c:f>
              <c:numCache>
                <c:formatCode>0.00</c:formatCode>
                <c:ptCount val="26"/>
                <c:pt idx="0">
                  <c:v>-1.1899999999999995</c:v>
                </c:pt>
                <c:pt idx="1">
                  <c:v>-7.6800000000000068</c:v>
                </c:pt>
                <c:pt idx="2">
                  <c:v>-0.20000000000000284</c:v>
                </c:pt>
                <c:pt idx="3">
                  <c:v>-184.05999999999995</c:v>
                </c:pt>
                <c:pt idx="4">
                  <c:v>-321.90000000000003</c:v>
                </c:pt>
                <c:pt idx="5">
                  <c:v>-0.19000000000000128</c:v>
                </c:pt>
                <c:pt idx="6">
                  <c:v>-2.1400000000000006</c:v>
                </c:pt>
                <c:pt idx="7">
                  <c:v>-342.07999999999947</c:v>
                </c:pt>
                <c:pt idx="8">
                  <c:v>0</c:v>
                </c:pt>
                <c:pt idx="9">
                  <c:v>-28.880000000000003</c:v>
                </c:pt>
                <c:pt idx="10">
                  <c:v>-18.670000000000002</c:v>
                </c:pt>
                <c:pt idx="11">
                  <c:v>-42.46</c:v>
                </c:pt>
                <c:pt idx="12">
                  <c:v>-1.5399999999999991</c:v>
                </c:pt>
                <c:pt idx="13">
                  <c:v>0.11000000000000298</c:v>
                </c:pt>
                <c:pt idx="14">
                  <c:v>3.9999999999999147E-2</c:v>
                </c:pt>
                <c:pt idx="15">
                  <c:v>1.9999999999999574E-2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-514.88</c:v>
                </c:pt>
                <c:pt idx="21">
                  <c:v>0</c:v>
                </c:pt>
                <c:pt idx="22">
                  <c:v>-1444.65</c:v>
                </c:pt>
                <c:pt idx="23">
                  <c:v>-0.13999999999999702</c:v>
                </c:pt>
                <c:pt idx="24">
                  <c:v>-5.0000000000000711E-2</c:v>
                </c:pt>
                <c:pt idx="25">
                  <c:v>-0.12999999999999901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SCED_PC_Price!$K$1</c:f>
              <c:strCache>
                <c:ptCount val="1"/>
                <c:pt idx="0">
                  <c:v>Average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5">
                  <a:lumMod val="75000"/>
                </a:schemeClr>
              </a:solidFill>
              <a:ln w="38100">
                <a:solidFill>
                  <a:schemeClr val="accent5">
                    <a:lumMod val="75000"/>
                  </a:schemeClr>
                </a:solidFill>
              </a:ln>
              <a:effectLst/>
            </c:spPr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SCED_PC_Price!$K$2:$K$27</c:f>
              <c:numCache>
                <c:formatCode>0.00</c:formatCode>
                <c:ptCount val="26"/>
                <c:pt idx="0">
                  <c:v>-6.0714285714285028E-3</c:v>
                </c:pt>
                <c:pt idx="1">
                  <c:v>-1.0695652173912515E-2</c:v>
                </c:pt>
                <c:pt idx="2">
                  <c:v>1.4563309352517975</c:v>
                </c:pt>
                <c:pt idx="3">
                  <c:v>-8.0424520355637004</c:v>
                </c:pt>
                <c:pt idx="4">
                  <c:v>-16.638660194174765</c:v>
                </c:pt>
                <c:pt idx="5">
                  <c:v>9.3495934959348902E-3</c:v>
                </c:pt>
                <c:pt idx="6">
                  <c:v>1.3821138211379544E-3</c:v>
                </c:pt>
                <c:pt idx="7">
                  <c:v>-1.8618091451292222</c:v>
                </c:pt>
                <c:pt idx="8">
                  <c:v>0</c:v>
                </c:pt>
                <c:pt idx="9">
                  <c:v>-1.6587179487179498</c:v>
                </c:pt>
                <c:pt idx="10">
                  <c:v>1.051630434782608</c:v>
                </c:pt>
                <c:pt idx="11">
                  <c:v>-13.215813953488368</c:v>
                </c:pt>
                <c:pt idx="12">
                  <c:v>-0.82166666666666666</c:v>
                </c:pt>
                <c:pt idx="13">
                  <c:v>7.6153333333333331</c:v>
                </c:pt>
                <c:pt idx="14">
                  <c:v>0.2849999999999997</c:v>
                </c:pt>
                <c:pt idx="15">
                  <c:v>0.14000000000000012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-288.14166666666671</c:v>
                </c:pt>
                <c:pt idx="21">
                  <c:v>0</c:v>
                </c:pt>
                <c:pt idx="22">
                  <c:v>-4.3860499999999938</c:v>
                </c:pt>
                <c:pt idx="23">
                  <c:v>-8.5365853658532255E-3</c:v>
                </c:pt>
                <c:pt idx="24">
                  <c:v>-2.5000000000003166E-3</c:v>
                </c:pt>
                <c:pt idx="25">
                  <c:v>-2.000000000000008E-2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5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002472"/>
        <c:axId val="160919800"/>
      </c:stockChart>
      <c:catAx>
        <c:axId val="160002472"/>
        <c:scaling>
          <c:orientation val="minMax"/>
        </c:scaling>
        <c:delete val="0"/>
        <c:axPos val="b"/>
        <c:numFmt formatCode="m/d/yyyy;@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919800"/>
        <c:crosses val="autoZero"/>
        <c:auto val="0"/>
        <c:lblAlgn val="ctr"/>
        <c:lblOffset val="100"/>
        <c:noMultiLvlLbl val="0"/>
      </c:catAx>
      <c:valAx>
        <c:axId val="160919800"/>
        <c:scaling>
          <c:orientation val="minMax"/>
          <c:max val="10"/>
          <c:min val="-1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002472"/>
        <c:crosses val="autoZero"/>
        <c:crossBetween val="between"/>
        <c:majorUnit val="5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tockChart>
        <c:ser>
          <c:idx val="0"/>
          <c:order val="0"/>
          <c:tx>
            <c:strRef>
              <c:f>SCED_PC_CP!$I$33</c:f>
              <c:strCache>
                <c:ptCount val="1"/>
                <c:pt idx="0">
                  <c:v>Max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SCED_PC_CP!$I$34:$I$59</c:f>
              <c:numCache>
                <c:formatCode>"$"#,##0</c:formatCode>
                <c:ptCount val="26"/>
                <c:pt idx="0">
                  <c:v>671.74000000004889</c:v>
                </c:pt>
                <c:pt idx="1">
                  <c:v>38.80999999998312</c:v>
                </c:pt>
                <c:pt idx="2">
                  <c:v>37.109999999869615</c:v>
                </c:pt>
                <c:pt idx="3">
                  <c:v>24616.229999999516</c:v>
                </c:pt>
                <c:pt idx="4">
                  <c:v>7914.3099999999977</c:v>
                </c:pt>
                <c:pt idx="5">
                  <c:v>9.2899999999208376</c:v>
                </c:pt>
                <c:pt idx="6">
                  <c:v>129.11000000000058</c:v>
                </c:pt>
                <c:pt idx="7">
                  <c:v>3978.9300000001676</c:v>
                </c:pt>
                <c:pt idx="8">
                  <c:v>11192.479999999981</c:v>
                </c:pt>
                <c:pt idx="9">
                  <c:v>1733.0200000000768</c:v>
                </c:pt>
                <c:pt idx="10">
                  <c:v>18724.379999999772</c:v>
                </c:pt>
                <c:pt idx="11">
                  <c:v>49562.729999999981</c:v>
                </c:pt>
                <c:pt idx="12">
                  <c:v>19350.059999999939</c:v>
                </c:pt>
                <c:pt idx="13">
                  <c:v>5756.5799999998417</c:v>
                </c:pt>
                <c:pt idx="14">
                  <c:v>6</c:v>
                </c:pt>
                <c:pt idx="15">
                  <c:v>0.96000000007916242</c:v>
                </c:pt>
                <c:pt idx="16">
                  <c:v>23.609999999995125</c:v>
                </c:pt>
                <c:pt idx="17">
                  <c:v>24.969999999855645</c:v>
                </c:pt>
                <c:pt idx="18">
                  <c:v>18</c:v>
                </c:pt>
                <c:pt idx="19">
                  <c:v>22.80000000000291</c:v>
                </c:pt>
                <c:pt idx="20">
                  <c:v>0.49000000004889444</c:v>
                </c:pt>
                <c:pt idx="21">
                  <c:v>0</c:v>
                </c:pt>
                <c:pt idx="22">
                  <c:v>15781.179999999935</c:v>
                </c:pt>
                <c:pt idx="23">
                  <c:v>0.60000000000582077</c:v>
                </c:pt>
                <c:pt idx="24">
                  <c:v>4.0899999999965075</c:v>
                </c:pt>
                <c:pt idx="25">
                  <c:v>2.5199999999967986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SCED_PC_CP!$J$33</c:f>
              <c:strCache>
                <c:ptCount val="1"/>
                <c:pt idx="0">
                  <c:v>Min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SCED_PC_CP!$J$34:$J$59</c:f>
              <c:numCache>
                <c:formatCode>"$"#,##0</c:formatCode>
                <c:ptCount val="26"/>
                <c:pt idx="0">
                  <c:v>-3955.859999999986</c:v>
                </c:pt>
                <c:pt idx="1">
                  <c:v>-19.170000000000073</c:v>
                </c:pt>
                <c:pt idx="2">
                  <c:v>-115.18000000002212</c:v>
                </c:pt>
                <c:pt idx="3">
                  <c:v>-66718.089999999851</c:v>
                </c:pt>
                <c:pt idx="4">
                  <c:v>-9321.410000000149</c:v>
                </c:pt>
                <c:pt idx="5">
                  <c:v>-13.650000000023283</c:v>
                </c:pt>
                <c:pt idx="6">
                  <c:v>-39.260000000067521</c:v>
                </c:pt>
                <c:pt idx="7">
                  <c:v>-4664.5400000005029</c:v>
                </c:pt>
                <c:pt idx="8">
                  <c:v>-5939.1300000000047</c:v>
                </c:pt>
                <c:pt idx="9">
                  <c:v>-2717.640000000014</c:v>
                </c:pt>
                <c:pt idx="10">
                  <c:v>-8768.4499999999825</c:v>
                </c:pt>
                <c:pt idx="11">
                  <c:v>-26576.550000000047</c:v>
                </c:pt>
                <c:pt idx="12">
                  <c:v>-5837.5599999999395</c:v>
                </c:pt>
                <c:pt idx="13">
                  <c:v>-4083.359999999986</c:v>
                </c:pt>
                <c:pt idx="14">
                  <c:v>-5.0899999999965075</c:v>
                </c:pt>
                <c:pt idx="15">
                  <c:v>-1.2900000000081491</c:v>
                </c:pt>
                <c:pt idx="16">
                  <c:v>-59.60999999998603</c:v>
                </c:pt>
                <c:pt idx="17">
                  <c:v>-22.749999999970896</c:v>
                </c:pt>
                <c:pt idx="18">
                  <c:v>-18.570000000006985</c:v>
                </c:pt>
                <c:pt idx="19">
                  <c:v>-17.519999999989523</c:v>
                </c:pt>
                <c:pt idx="20">
                  <c:v>-0.50000000000363798</c:v>
                </c:pt>
                <c:pt idx="21">
                  <c:v>0</c:v>
                </c:pt>
                <c:pt idx="22">
                  <c:v>-35473.10999999987</c:v>
                </c:pt>
                <c:pt idx="23">
                  <c:v>-0.92999999970197678</c:v>
                </c:pt>
                <c:pt idx="24">
                  <c:v>-1.0499999999301508</c:v>
                </c:pt>
                <c:pt idx="25">
                  <c:v>-1.4599999994970858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SCED_PC_CP!$K$33</c:f>
              <c:strCache>
                <c:ptCount val="1"/>
                <c:pt idx="0">
                  <c:v>Average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28575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SCED_PC_CP!$K$34:$K$59</c:f>
              <c:numCache>
                <c:formatCode>"$"#,##0</c:formatCode>
                <c:ptCount val="26"/>
                <c:pt idx="0">
                  <c:v>-2.1604938249872507E-3</c:v>
                </c:pt>
                <c:pt idx="1">
                  <c:v>-2.5786163586585058E-3</c:v>
                </c:pt>
                <c:pt idx="2">
                  <c:v>3.8461537930800936E-4</c:v>
                </c:pt>
                <c:pt idx="3">
                  <c:v>8.3333333081543224E-4</c:v>
                </c:pt>
                <c:pt idx="4">
                  <c:v>-2.0253164552914197E-3</c:v>
                </c:pt>
                <c:pt idx="5">
                  <c:v>2.6543209868172385E-3</c:v>
                </c:pt>
                <c:pt idx="6">
                  <c:v>-9.8159509259046832E-4</c:v>
                </c:pt>
                <c:pt idx="7">
                  <c:v>2.1764705817371149E-3</c:v>
                </c:pt>
                <c:pt idx="8">
                  <c:v>-2.3391812876392398E-3</c:v>
                </c:pt>
                <c:pt idx="9">
                  <c:v>-1.627906973998358E-3</c:v>
                </c:pt>
                <c:pt idx="10">
                  <c:v>4.6783625709145003E-4</c:v>
                </c:pt>
                <c:pt idx="11">
                  <c:v>-2.4705882355540191E-3</c:v>
                </c:pt>
                <c:pt idx="12">
                  <c:v>3.488372091777873E-4</c:v>
                </c:pt>
                <c:pt idx="13">
                  <c:v>-6.725146200265656E-3</c:v>
                </c:pt>
                <c:pt idx="14">
                  <c:v>-5.2631579184384198E-4</c:v>
                </c:pt>
                <c:pt idx="15">
                  <c:v>1.2280701769715871E-3</c:v>
                </c:pt>
                <c:pt idx="16">
                  <c:v>2.6785714285957225E-3</c:v>
                </c:pt>
                <c:pt idx="17">
                  <c:v>-1.3690476189253278E-3</c:v>
                </c:pt>
                <c:pt idx="18">
                  <c:v>-8.6206896530019103E-4</c:v>
                </c:pt>
                <c:pt idx="19">
                  <c:v>1.4942528802082925E-3</c:v>
                </c:pt>
                <c:pt idx="20">
                  <c:v>1.7964071493119926E-4</c:v>
                </c:pt>
                <c:pt idx="21">
                  <c:v>0</c:v>
                </c:pt>
                <c:pt idx="22">
                  <c:v>2.5000000047712516E-3</c:v>
                </c:pt>
                <c:pt idx="23">
                  <c:v>-1.1627907239640619E-4</c:v>
                </c:pt>
                <c:pt idx="24">
                  <c:v>6.8181817853822278E-4</c:v>
                </c:pt>
                <c:pt idx="25">
                  <c:v>1.6000000014210921E-3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923328"/>
        <c:axId val="160919408"/>
      </c:stockChart>
      <c:catAx>
        <c:axId val="160923328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919408"/>
        <c:crosses val="autoZero"/>
        <c:auto val="0"/>
        <c:lblAlgn val="ctr"/>
        <c:lblOffset val="100"/>
        <c:noMultiLvlLbl val="0"/>
      </c:catAx>
      <c:valAx>
        <c:axId val="160919408"/>
        <c:scaling>
          <c:orientation val="minMax"/>
          <c:max val="1000"/>
          <c:min val="-10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&quot;$&quot;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923328"/>
        <c:crosses val="autoZero"/>
        <c:crossBetween val="between"/>
        <c:majorUnit val="500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600" b="0" i="0" baseline="0" dirty="0">
                <a:effectLst/>
              </a:rPr>
              <a:t>Dollar Impact to Individual </a:t>
            </a:r>
            <a:r>
              <a:rPr lang="en-US" sz="1600" b="0" i="0" baseline="0" dirty="0" smtClean="0">
                <a:effectLst/>
              </a:rPr>
              <a:t>Counter-Parties</a:t>
            </a:r>
            <a:endParaRPr lang="en-US" sz="1600" dirty="0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tockChart>
        <c:ser>
          <c:idx val="0"/>
          <c:order val="0"/>
          <c:tx>
            <c:strRef>
              <c:f>SCED_PC_CP!$I$33</c:f>
              <c:strCache>
                <c:ptCount val="1"/>
                <c:pt idx="0">
                  <c:v>Max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SCED_PC_CP!$I$34:$I$59</c:f>
              <c:numCache>
                <c:formatCode>"$"#,##0</c:formatCode>
                <c:ptCount val="26"/>
                <c:pt idx="0">
                  <c:v>671.74000000004889</c:v>
                </c:pt>
                <c:pt idx="1">
                  <c:v>38.80999999998312</c:v>
                </c:pt>
                <c:pt idx="2">
                  <c:v>37.109999999869615</c:v>
                </c:pt>
                <c:pt idx="3">
                  <c:v>24616.229999999516</c:v>
                </c:pt>
                <c:pt idx="4">
                  <c:v>7914.3099999999977</c:v>
                </c:pt>
                <c:pt idx="5">
                  <c:v>9.2899999999208376</c:v>
                </c:pt>
                <c:pt idx="6">
                  <c:v>129.11000000000058</c:v>
                </c:pt>
                <c:pt idx="7">
                  <c:v>3978.9300000001676</c:v>
                </c:pt>
                <c:pt idx="8">
                  <c:v>11192.479999999981</c:v>
                </c:pt>
                <c:pt idx="9">
                  <c:v>1733.0200000000768</c:v>
                </c:pt>
                <c:pt idx="10">
                  <c:v>18724.379999999772</c:v>
                </c:pt>
                <c:pt idx="11">
                  <c:v>49562.729999999981</c:v>
                </c:pt>
                <c:pt idx="12">
                  <c:v>19350.059999999939</c:v>
                </c:pt>
                <c:pt idx="13">
                  <c:v>5756.5799999998417</c:v>
                </c:pt>
                <c:pt idx="14">
                  <c:v>6</c:v>
                </c:pt>
                <c:pt idx="15">
                  <c:v>0.96000000007916242</c:v>
                </c:pt>
                <c:pt idx="16">
                  <c:v>23.609999999995125</c:v>
                </c:pt>
                <c:pt idx="17">
                  <c:v>24.969999999855645</c:v>
                </c:pt>
                <c:pt idx="18">
                  <c:v>18</c:v>
                </c:pt>
                <c:pt idx="19">
                  <c:v>22.80000000000291</c:v>
                </c:pt>
                <c:pt idx="20">
                  <c:v>0.49000000004889444</c:v>
                </c:pt>
                <c:pt idx="21">
                  <c:v>0</c:v>
                </c:pt>
                <c:pt idx="22">
                  <c:v>15781.179999999935</c:v>
                </c:pt>
                <c:pt idx="23">
                  <c:v>0.60000000000582077</c:v>
                </c:pt>
                <c:pt idx="24">
                  <c:v>4.0899999999965075</c:v>
                </c:pt>
                <c:pt idx="25">
                  <c:v>2.5199999999967986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SCED_PC_CP!$J$33</c:f>
              <c:strCache>
                <c:ptCount val="1"/>
                <c:pt idx="0">
                  <c:v>Min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SCED_PC_CP!$J$34:$J$59</c:f>
              <c:numCache>
                <c:formatCode>"$"#,##0</c:formatCode>
                <c:ptCount val="26"/>
                <c:pt idx="0">
                  <c:v>-3955.859999999986</c:v>
                </c:pt>
                <c:pt idx="1">
                  <c:v>-19.170000000000073</c:v>
                </c:pt>
                <c:pt idx="2">
                  <c:v>-115.18000000002212</c:v>
                </c:pt>
                <c:pt idx="3">
                  <c:v>-66718.089999999851</c:v>
                </c:pt>
                <c:pt idx="4">
                  <c:v>-9321.410000000149</c:v>
                </c:pt>
                <c:pt idx="5">
                  <c:v>-13.650000000023283</c:v>
                </c:pt>
                <c:pt idx="6">
                  <c:v>-39.260000000067521</c:v>
                </c:pt>
                <c:pt idx="7">
                  <c:v>-4664.5400000005029</c:v>
                </c:pt>
                <c:pt idx="8">
                  <c:v>-5939.1300000000047</c:v>
                </c:pt>
                <c:pt idx="9">
                  <c:v>-2717.640000000014</c:v>
                </c:pt>
                <c:pt idx="10">
                  <c:v>-8768.4499999999825</c:v>
                </c:pt>
                <c:pt idx="11">
                  <c:v>-26576.550000000047</c:v>
                </c:pt>
                <c:pt idx="12">
                  <c:v>-5837.5599999999395</c:v>
                </c:pt>
                <c:pt idx="13">
                  <c:v>-4083.359999999986</c:v>
                </c:pt>
                <c:pt idx="14">
                  <c:v>-5.0899999999965075</c:v>
                </c:pt>
                <c:pt idx="15">
                  <c:v>-1.2900000000081491</c:v>
                </c:pt>
                <c:pt idx="16">
                  <c:v>-59.60999999998603</c:v>
                </c:pt>
                <c:pt idx="17">
                  <c:v>-22.749999999970896</c:v>
                </c:pt>
                <c:pt idx="18">
                  <c:v>-18.570000000006985</c:v>
                </c:pt>
                <c:pt idx="19">
                  <c:v>-17.519999999989523</c:v>
                </c:pt>
                <c:pt idx="20">
                  <c:v>-0.50000000000363798</c:v>
                </c:pt>
                <c:pt idx="21">
                  <c:v>0</c:v>
                </c:pt>
                <c:pt idx="22">
                  <c:v>-35473.10999999987</c:v>
                </c:pt>
                <c:pt idx="23">
                  <c:v>-0.92999999970197678</c:v>
                </c:pt>
                <c:pt idx="24">
                  <c:v>-1.0499999999301508</c:v>
                </c:pt>
                <c:pt idx="25">
                  <c:v>-1.4599999994970858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SCED_PC_CP!$K$33</c:f>
              <c:strCache>
                <c:ptCount val="1"/>
                <c:pt idx="0">
                  <c:v>Average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28575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SCED_PC_CP!$K$34:$K$59</c:f>
              <c:numCache>
                <c:formatCode>"$"#,##0</c:formatCode>
                <c:ptCount val="26"/>
                <c:pt idx="0">
                  <c:v>-2.1604938249872507E-3</c:v>
                </c:pt>
                <c:pt idx="1">
                  <c:v>-2.5786163586585058E-3</c:v>
                </c:pt>
                <c:pt idx="2">
                  <c:v>3.8461537930800936E-4</c:v>
                </c:pt>
                <c:pt idx="3">
                  <c:v>8.3333333081543224E-4</c:v>
                </c:pt>
                <c:pt idx="4">
                  <c:v>-2.0253164552914197E-3</c:v>
                </c:pt>
                <c:pt idx="5">
                  <c:v>2.6543209868172385E-3</c:v>
                </c:pt>
                <c:pt idx="6">
                  <c:v>-9.8159509259046832E-4</c:v>
                </c:pt>
                <c:pt idx="7">
                  <c:v>2.1764705817371149E-3</c:v>
                </c:pt>
                <c:pt idx="8">
                  <c:v>-2.3391812876392398E-3</c:v>
                </c:pt>
                <c:pt idx="9">
                  <c:v>-1.627906973998358E-3</c:v>
                </c:pt>
                <c:pt idx="10">
                  <c:v>4.6783625709145003E-4</c:v>
                </c:pt>
                <c:pt idx="11">
                  <c:v>-2.4705882355540191E-3</c:v>
                </c:pt>
                <c:pt idx="12">
                  <c:v>3.488372091777873E-4</c:v>
                </c:pt>
                <c:pt idx="13">
                  <c:v>-6.725146200265656E-3</c:v>
                </c:pt>
                <c:pt idx="14">
                  <c:v>-5.2631579184384198E-4</c:v>
                </c:pt>
                <c:pt idx="15">
                  <c:v>1.2280701769715871E-3</c:v>
                </c:pt>
                <c:pt idx="16">
                  <c:v>2.6785714285957225E-3</c:v>
                </c:pt>
                <c:pt idx="17">
                  <c:v>-1.3690476189253278E-3</c:v>
                </c:pt>
                <c:pt idx="18">
                  <c:v>-8.6206896530019103E-4</c:v>
                </c:pt>
                <c:pt idx="19">
                  <c:v>1.4942528802082925E-3</c:v>
                </c:pt>
                <c:pt idx="20">
                  <c:v>1.7964071493119926E-4</c:v>
                </c:pt>
                <c:pt idx="21">
                  <c:v>0</c:v>
                </c:pt>
                <c:pt idx="22">
                  <c:v>2.5000000047712516E-3</c:v>
                </c:pt>
                <c:pt idx="23">
                  <c:v>-1.1627907239640619E-4</c:v>
                </c:pt>
                <c:pt idx="24">
                  <c:v>6.8181817853822278E-4</c:v>
                </c:pt>
                <c:pt idx="25">
                  <c:v>1.6000000014210921E-3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923720"/>
        <c:axId val="160921368"/>
      </c:stockChart>
      <c:catAx>
        <c:axId val="160923720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921368"/>
        <c:crosses val="autoZero"/>
        <c:auto val="0"/>
        <c:lblAlgn val="ctr"/>
        <c:lblOffset val="100"/>
        <c:noMultiLvlLbl val="0"/>
      </c:catAx>
      <c:valAx>
        <c:axId val="160921368"/>
        <c:scaling>
          <c:orientation val="minMax"/>
          <c:max val="60000"/>
          <c:min val="-800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&quot;$&quot;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923720"/>
        <c:crosses val="autoZero"/>
        <c:crossBetween val="between"/>
        <c:majorUnit val="20000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600" b="0" i="0" baseline="0" dirty="0">
                <a:effectLst/>
              </a:rPr>
              <a:t>Percentage Change of Payment/Charge to Individual </a:t>
            </a:r>
            <a:r>
              <a:rPr lang="en-US" sz="1600" b="0" i="0" baseline="0" dirty="0" smtClean="0">
                <a:effectLst/>
              </a:rPr>
              <a:t>Counter-Parties  </a:t>
            </a:r>
            <a:endParaRPr lang="en-US" sz="1600" dirty="0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tockChart>
        <c:ser>
          <c:idx val="0"/>
          <c:order val="0"/>
          <c:tx>
            <c:strRef>
              <c:f>SCED_PC_CP!$L$33</c:f>
              <c:strCache>
                <c:ptCount val="1"/>
                <c:pt idx="0">
                  <c:v>Max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SCED_PC_CP!$L$34:$L$59</c:f>
              <c:numCache>
                <c:formatCode>0.00%</c:formatCode>
                <c:ptCount val="26"/>
                <c:pt idx="0">
                  <c:v>6.8821088222320937E-3</c:v>
                </c:pt>
                <c:pt idx="1">
                  <c:v>0</c:v>
                </c:pt>
                <c:pt idx="2">
                  <c:v>0</c:v>
                </c:pt>
                <c:pt idx="3">
                  <c:v>0.20175325852324225</c:v>
                </c:pt>
                <c:pt idx="4">
                  <c:v>0.89935584184806838</c:v>
                </c:pt>
                <c:pt idx="5">
                  <c:v>0</c:v>
                </c:pt>
                <c:pt idx="6">
                  <c:v>0</c:v>
                </c:pt>
                <c:pt idx="7">
                  <c:v>1.9730150694705895E-2</c:v>
                </c:pt>
                <c:pt idx="8">
                  <c:v>1.599169198720524E-2</c:v>
                </c:pt>
                <c:pt idx="9">
                  <c:v>3.5542266670438992E-2</c:v>
                </c:pt>
                <c:pt idx="10">
                  <c:v>0.1988592457685471</c:v>
                </c:pt>
                <c:pt idx="11">
                  <c:v>0.20142507168650425</c:v>
                </c:pt>
                <c:pt idx="12">
                  <c:v>1.6434619883040933</c:v>
                </c:pt>
                <c:pt idx="13">
                  <c:v>0.22333637829216463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0.47372250860275023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SCED_PC_CP!$M$33</c:f>
              <c:strCache>
                <c:ptCount val="1"/>
                <c:pt idx="0">
                  <c:v>Min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SCED_PC_CP!$M$34:$M$59</c:f>
              <c:numCache>
                <c:formatCode>0.00%</c:formatCode>
                <c:ptCount val="26"/>
                <c:pt idx="0">
                  <c:v>-9.5523669096424357E-3</c:v>
                </c:pt>
                <c:pt idx="1">
                  <c:v>0</c:v>
                </c:pt>
                <c:pt idx="2">
                  <c:v>0</c:v>
                </c:pt>
                <c:pt idx="3">
                  <c:v>-1.9748224836034474</c:v>
                </c:pt>
                <c:pt idx="4">
                  <c:v>-2.0887134735851105</c:v>
                </c:pt>
                <c:pt idx="5">
                  <c:v>0</c:v>
                </c:pt>
                <c:pt idx="6">
                  <c:v>0</c:v>
                </c:pt>
                <c:pt idx="7">
                  <c:v>-1.2406763064634268E-2</c:v>
                </c:pt>
                <c:pt idx="8">
                  <c:v>-7.8676916923097084E-2</c:v>
                </c:pt>
                <c:pt idx="9">
                  <c:v>-2.8678627175148876</c:v>
                </c:pt>
                <c:pt idx="10">
                  <c:v>-6.9477473906724846E-2</c:v>
                </c:pt>
                <c:pt idx="11">
                  <c:v>-1.0222475256196923</c:v>
                </c:pt>
                <c:pt idx="12">
                  <c:v>-0.25515271778455079</c:v>
                </c:pt>
                <c:pt idx="13">
                  <c:v>-0.16141969029049855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-0.22731482654460147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SCED_PC_CP!$N$33</c:f>
              <c:strCache>
                <c:ptCount val="1"/>
                <c:pt idx="0">
                  <c:v>Average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31750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SCED_PC_CP!$N$34:$N$59</c:f>
              <c:numCache>
                <c:formatCode>0.00%</c:formatCode>
                <c:ptCount val="26"/>
                <c:pt idx="0">
                  <c:v>-3.2585179107409384E-6</c:v>
                </c:pt>
                <c:pt idx="1">
                  <c:v>0</c:v>
                </c:pt>
                <c:pt idx="2">
                  <c:v>0</c:v>
                </c:pt>
                <c:pt idx="3">
                  <c:v>-2.3604628098323779E-2</c:v>
                </c:pt>
                <c:pt idx="4">
                  <c:v>-1.1668484355078794E-2</c:v>
                </c:pt>
                <c:pt idx="5">
                  <c:v>0</c:v>
                </c:pt>
                <c:pt idx="6">
                  <c:v>0</c:v>
                </c:pt>
                <c:pt idx="7">
                  <c:v>-2.820497763691372E-4</c:v>
                </c:pt>
                <c:pt idx="8">
                  <c:v>5.3361395894187963E-4</c:v>
                </c:pt>
                <c:pt idx="9">
                  <c:v>-1.7574794224259067E-2</c:v>
                </c:pt>
                <c:pt idx="10">
                  <c:v>7.7597657162310364E-3</c:v>
                </c:pt>
                <c:pt idx="11">
                  <c:v>-7.8047361404412138E-3</c:v>
                </c:pt>
                <c:pt idx="12">
                  <c:v>1.0777707116678022E-2</c:v>
                </c:pt>
                <c:pt idx="13">
                  <c:v>3.5314438553643698E-4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-3.8777898408449665E-3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924504"/>
        <c:axId val="160920192"/>
      </c:stockChart>
      <c:catAx>
        <c:axId val="160924504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920192"/>
        <c:crosses val="autoZero"/>
        <c:auto val="0"/>
        <c:lblAlgn val="ctr"/>
        <c:lblOffset val="100"/>
        <c:noMultiLvlLbl val="0"/>
      </c:catAx>
      <c:valAx>
        <c:axId val="1609201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924504"/>
        <c:crosses val="autoZero"/>
        <c:crossBetween val="between"/>
        <c:majorUnit val="2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tockChart>
        <c:ser>
          <c:idx val="0"/>
          <c:order val="0"/>
          <c:tx>
            <c:strRef>
              <c:f>SCED_PC_CP!$L$33</c:f>
              <c:strCache>
                <c:ptCount val="1"/>
                <c:pt idx="0">
                  <c:v>Max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SCED_PC_CP!$L$34:$L$59</c:f>
              <c:numCache>
                <c:formatCode>0.00%</c:formatCode>
                <c:ptCount val="26"/>
                <c:pt idx="0">
                  <c:v>6.8821088222320937E-3</c:v>
                </c:pt>
                <c:pt idx="1">
                  <c:v>0</c:v>
                </c:pt>
                <c:pt idx="2">
                  <c:v>0</c:v>
                </c:pt>
                <c:pt idx="3">
                  <c:v>0.20175325852324225</c:v>
                </c:pt>
                <c:pt idx="4">
                  <c:v>0.89935584184806838</c:v>
                </c:pt>
                <c:pt idx="5">
                  <c:v>0</c:v>
                </c:pt>
                <c:pt idx="6">
                  <c:v>0</c:v>
                </c:pt>
                <c:pt idx="7">
                  <c:v>1.9730150694705895E-2</c:v>
                </c:pt>
                <c:pt idx="8">
                  <c:v>1.599169198720524E-2</c:v>
                </c:pt>
                <c:pt idx="9">
                  <c:v>3.5542266670438992E-2</c:v>
                </c:pt>
                <c:pt idx="10">
                  <c:v>0.1988592457685471</c:v>
                </c:pt>
                <c:pt idx="11">
                  <c:v>0.20142507168650425</c:v>
                </c:pt>
                <c:pt idx="12">
                  <c:v>1.6434619883040933</c:v>
                </c:pt>
                <c:pt idx="13">
                  <c:v>0.22333637829216463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0.47372250860275023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SCED_PC_CP!$M$33</c:f>
              <c:strCache>
                <c:ptCount val="1"/>
                <c:pt idx="0">
                  <c:v>Min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SCED_PC_CP!$M$34:$M$59</c:f>
              <c:numCache>
                <c:formatCode>0.00%</c:formatCode>
                <c:ptCount val="26"/>
                <c:pt idx="0">
                  <c:v>-9.5523669096424357E-3</c:v>
                </c:pt>
                <c:pt idx="1">
                  <c:v>0</c:v>
                </c:pt>
                <c:pt idx="2">
                  <c:v>0</c:v>
                </c:pt>
                <c:pt idx="3">
                  <c:v>-1.9748224836034474</c:v>
                </c:pt>
                <c:pt idx="4">
                  <c:v>-2.0887134735851105</c:v>
                </c:pt>
                <c:pt idx="5">
                  <c:v>0</c:v>
                </c:pt>
                <c:pt idx="6">
                  <c:v>0</c:v>
                </c:pt>
                <c:pt idx="7">
                  <c:v>-1.2406763064634268E-2</c:v>
                </c:pt>
                <c:pt idx="8">
                  <c:v>-7.8676916923097084E-2</c:v>
                </c:pt>
                <c:pt idx="9">
                  <c:v>-2.8678627175148876</c:v>
                </c:pt>
                <c:pt idx="10">
                  <c:v>-6.9477473906724846E-2</c:v>
                </c:pt>
                <c:pt idx="11">
                  <c:v>-1.0222475256196923</c:v>
                </c:pt>
                <c:pt idx="12">
                  <c:v>-0.25515271778455079</c:v>
                </c:pt>
                <c:pt idx="13">
                  <c:v>-0.16141969029049855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-0.22731482654460147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SCED_PC_CP!$N$33</c:f>
              <c:strCache>
                <c:ptCount val="1"/>
                <c:pt idx="0">
                  <c:v>Average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31750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SCED_PC_CP!$H$34:$H$59</c:f>
              <c:numCache>
                <c:formatCode>m/d/yyyy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SCED_PC_CP!$N$34:$N$59</c:f>
              <c:numCache>
                <c:formatCode>0.00%</c:formatCode>
                <c:ptCount val="26"/>
                <c:pt idx="0">
                  <c:v>-3.2585179107409384E-6</c:v>
                </c:pt>
                <c:pt idx="1">
                  <c:v>0</c:v>
                </c:pt>
                <c:pt idx="2">
                  <c:v>0</c:v>
                </c:pt>
                <c:pt idx="3">
                  <c:v>-2.3604628098323779E-2</c:v>
                </c:pt>
                <c:pt idx="4">
                  <c:v>-1.1668484355078794E-2</c:v>
                </c:pt>
                <c:pt idx="5">
                  <c:v>0</c:v>
                </c:pt>
                <c:pt idx="6">
                  <c:v>0</c:v>
                </c:pt>
                <c:pt idx="7">
                  <c:v>-2.820497763691372E-4</c:v>
                </c:pt>
                <c:pt idx="8">
                  <c:v>5.3361395894187963E-4</c:v>
                </c:pt>
                <c:pt idx="9">
                  <c:v>-1.7574794224259067E-2</c:v>
                </c:pt>
                <c:pt idx="10">
                  <c:v>7.7597657162310364E-3</c:v>
                </c:pt>
                <c:pt idx="11">
                  <c:v>-7.8047361404412138E-3</c:v>
                </c:pt>
                <c:pt idx="12">
                  <c:v>1.0777707116678022E-2</c:v>
                </c:pt>
                <c:pt idx="13">
                  <c:v>3.5314438553643698E-4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-3.8777898408449665E-3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922152"/>
        <c:axId val="160924896"/>
      </c:stockChart>
      <c:catAx>
        <c:axId val="160922152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924896"/>
        <c:crosses val="autoZero"/>
        <c:auto val="0"/>
        <c:lblAlgn val="ctr"/>
        <c:lblOffset val="100"/>
        <c:noMultiLvlLbl val="0"/>
      </c:catAx>
      <c:valAx>
        <c:axId val="160924896"/>
        <c:scaling>
          <c:orientation val="minMax"/>
          <c:max val="1"/>
          <c:min val="-1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922152"/>
        <c:crosses val="autoZero"/>
        <c:crossBetween val="between"/>
        <c:majorUnit val="0.5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tockChart>
        <c:ser>
          <c:idx val="0"/>
          <c:order val="0"/>
          <c:tx>
            <c:strRef>
              <c:f>DAM_PC_Price!$D$1</c:f>
              <c:strCache>
                <c:ptCount val="1"/>
                <c:pt idx="0">
                  <c:v>Max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DAM_PC_Price!$D$2:$D$21</c:f>
              <c:numCache>
                <c:formatCode>0.00</c:formatCode>
                <c:ptCount val="20"/>
                <c:pt idx="0">
                  <c:v>24.519999999999982</c:v>
                </c:pt>
                <c:pt idx="1">
                  <c:v>0.80999999999999872</c:v>
                </c:pt>
                <c:pt idx="2">
                  <c:v>174.89999999999998</c:v>
                </c:pt>
                <c:pt idx="3">
                  <c:v>-1.9999999999999574E-2</c:v>
                </c:pt>
                <c:pt idx="4">
                  <c:v>-1.9999999999999574E-2</c:v>
                </c:pt>
                <c:pt idx="5">
                  <c:v>-3.0000000000001137E-2</c:v>
                </c:pt>
                <c:pt idx="6">
                  <c:v>2.0000000000003126E-2</c:v>
                </c:pt>
                <c:pt idx="7">
                  <c:v>-2.0000000000010232E-2</c:v>
                </c:pt>
                <c:pt idx="8">
                  <c:v>5.259999999999998</c:v>
                </c:pt>
                <c:pt idx="9">
                  <c:v>5.4600000000000044</c:v>
                </c:pt>
                <c:pt idx="10">
                  <c:v>159.83000000000001</c:v>
                </c:pt>
                <c:pt idx="11">
                  <c:v>4.5599999999999952</c:v>
                </c:pt>
                <c:pt idx="12">
                  <c:v>16.370000000000005</c:v>
                </c:pt>
                <c:pt idx="13">
                  <c:v>11.380000000000003</c:v>
                </c:pt>
                <c:pt idx="14">
                  <c:v>12.960000000000008</c:v>
                </c:pt>
                <c:pt idx="15">
                  <c:v>4.3299999999999983</c:v>
                </c:pt>
                <c:pt idx="16">
                  <c:v>13.57</c:v>
                </c:pt>
                <c:pt idx="17">
                  <c:v>41.759999999999991</c:v>
                </c:pt>
                <c:pt idx="18">
                  <c:v>22.319999999999993</c:v>
                </c:pt>
                <c:pt idx="19">
                  <c:v>191.78999999999996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DAM_PC_Price!$E$1</c:f>
              <c:strCache>
                <c:ptCount val="1"/>
                <c:pt idx="0">
                  <c:v>Min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DAM_PC_Price!$E$2:$E$21</c:f>
              <c:numCache>
                <c:formatCode>0.00</c:formatCode>
                <c:ptCount val="20"/>
                <c:pt idx="0">
                  <c:v>-6.8400000000000318</c:v>
                </c:pt>
                <c:pt idx="1">
                  <c:v>-1.1799999999999997</c:v>
                </c:pt>
                <c:pt idx="2">
                  <c:v>-164.84</c:v>
                </c:pt>
                <c:pt idx="3">
                  <c:v>-2.0000000000003126E-2</c:v>
                </c:pt>
                <c:pt idx="4">
                  <c:v>-1.9999999999999574E-2</c:v>
                </c:pt>
                <c:pt idx="5">
                  <c:v>-3.0000000000001137E-2</c:v>
                </c:pt>
                <c:pt idx="6">
                  <c:v>1.9999999999999574E-2</c:v>
                </c:pt>
                <c:pt idx="7">
                  <c:v>-2.0000000000010232E-2</c:v>
                </c:pt>
                <c:pt idx="8">
                  <c:v>-11.479999999999997</c:v>
                </c:pt>
                <c:pt idx="9">
                  <c:v>-2.2999999999999972</c:v>
                </c:pt>
                <c:pt idx="10">
                  <c:v>-271.02999999999997</c:v>
                </c:pt>
                <c:pt idx="11">
                  <c:v>-10.379999999999995</c:v>
                </c:pt>
                <c:pt idx="12">
                  <c:v>-7.6300000000000026</c:v>
                </c:pt>
                <c:pt idx="13">
                  <c:v>-268.45</c:v>
                </c:pt>
                <c:pt idx="14">
                  <c:v>-9.6099999999999852</c:v>
                </c:pt>
                <c:pt idx="15">
                  <c:v>-4.9599999999999973</c:v>
                </c:pt>
                <c:pt idx="16">
                  <c:v>-11.95</c:v>
                </c:pt>
                <c:pt idx="17">
                  <c:v>-20.29</c:v>
                </c:pt>
                <c:pt idx="18">
                  <c:v>-9.9599999999999795</c:v>
                </c:pt>
                <c:pt idx="19">
                  <c:v>-80.44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DAM_PC_Price!$F$1</c:f>
              <c:strCache>
                <c:ptCount val="1"/>
                <c:pt idx="0">
                  <c:v>Average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2">
                  <a:lumMod val="50000"/>
                </a:schemeClr>
              </a:solidFill>
              <a:ln w="44450">
                <a:solidFill>
                  <a:schemeClr val="accent2">
                    <a:lumMod val="50000"/>
                  </a:schemeClr>
                </a:solidFill>
                <a:headEnd type="diamond"/>
                <a:tailEnd type="diamond"/>
              </a:ln>
              <a:effectLst/>
            </c:spPr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DAM_PC_Price!$F$2:$F$21</c:f>
              <c:numCache>
                <c:formatCode>0.00</c:formatCode>
                <c:ptCount val="20"/>
                <c:pt idx="0">
                  <c:v>5.6007926023776869E-2</c:v>
                </c:pt>
                <c:pt idx="1">
                  <c:v>2.0307154680889956E-2</c:v>
                </c:pt>
                <c:pt idx="2">
                  <c:v>0.64623820136340504</c:v>
                </c:pt>
                <c:pt idx="3">
                  <c:v>-2.000000000000135E-2</c:v>
                </c:pt>
                <c:pt idx="4">
                  <c:v>-1.9999999999999574E-2</c:v>
                </c:pt>
                <c:pt idx="5">
                  <c:v>-3.0000000000001137E-2</c:v>
                </c:pt>
                <c:pt idx="6">
                  <c:v>2.000000000000135E-2</c:v>
                </c:pt>
                <c:pt idx="7">
                  <c:v>-2.0000000000010232E-2</c:v>
                </c:pt>
                <c:pt idx="8">
                  <c:v>0.15569598575146143</c:v>
                </c:pt>
                <c:pt idx="9">
                  <c:v>9.4634399170723443E-2</c:v>
                </c:pt>
                <c:pt idx="10">
                  <c:v>0.15199561111850096</c:v>
                </c:pt>
                <c:pt idx="11">
                  <c:v>0.132944091575351</c:v>
                </c:pt>
                <c:pt idx="12">
                  <c:v>1.2884290949318749</c:v>
                </c:pt>
                <c:pt idx="13">
                  <c:v>0.22025623316527179</c:v>
                </c:pt>
                <c:pt idx="14">
                  <c:v>-8.666541522751163E-2</c:v>
                </c:pt>
                <c:pt idx="15">
                  <c:v>7.4313875731402343E-2</c:v>
                </c:pt>
                <c:pt idx="16">
                  <c:v>4.9742593491985003E-2</c:v>
                </c:pt>
                <c:pt idx="17">
                  <c:v>1.0581758435521273</c:v>
                </c:pt>
                <c:pt idx="18">
                  <c:v>0.12694316718778922</c:v>
                </c:pt>
                <c:pt idx="19">
                  <c:v>-0.12155844155844253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60325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59898304"/>
        <c:axId val="159892424"/>
      </c:stockChart>
      <c:catAx>
        <c:axId val="159898304"/>
        <c:scaling>
          <c:orientation val="minMax"/>
        </c:scaling>
        <c:delete val="0"/>
        <c:axPos val="b"/>
        <c:numFmt formatCode="m/d/yyyy;@" sourceLinked="1"/>
        <c:majorTickMark val="none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892424"/>
        <c:crosses val="autoZero"/>
        <c:auto val="0"/>
        <c:lblAlgn val="ctr"/>
        <c:lblOffset val="100"/>
        <c:noMultiLvlLbl val="0"/>
      </c:catAx>
      <c:valAx>
        <c:axId val="159892424"/>
        <c:scaling>
          <c:orientation val="minMax"/>
          <c:max val="10"/>
          <c:min val="-1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898304"/>
        <c:crosses val="autoZero"/>
        <c:crossBetween val="between"/>
        <c:majorUnit val="5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600" b="0" i="0" baseline="0" dirty="0" smtClean="0">
                <a:effectLst/>
              </a:rPr>
              <a:t>$/MW Range MCPC Changes for Recent DAM Price Corrections</a:t>
            </a:r>
            <a:endParaRPr lang="en-US" sz="1600" dirty="0">
              <a:effectLst/>
            </a:endParaRPr>
          </a:p>
        </c:rich>
      </c:tx>
      <c:layout>
        <c:manualLayout>
          <c:xMode val="edge"/>
          <c:yMode val="edge"/>
          <c:x val="0.15311182073854571"/>
          <c:y val="6.0297883979411691E-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tockChart>
        <c:ser>
          <c:idx val="0"/>
          <c:order val="0"/>
          <c:tx>
            <c:strRef>
              <c:f>DAM_PC_Price!$H$1</c:f>
              <c:strCache>
                <c:ptCount val="1"/>
                <c:pt idx="0">
                  <c:v>Max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DAM_PC_Price!$H$2:$H$21</c:f>
              <c:numCache>
                <c:formatCode>0.00</c:formatCode>
                <c:ptCount val="20"/>
                <c:pt idx="0">
                  <c:v>0.81000000000000227</c:v>
                </c:pt>
                <c:pt idx="1">
                  <c:v>6.0000000000002274E-2</c:v>
                </c:pt>
                <c:pt idx="2">
                  <c:v>3.49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9.2199999999999989</c:v>
                </c:pt>
                <c:pt idx="9">
                  <c:v>3.0700000000000003</c:v>
                </c:pt>
                <c:pt idx="10">
                  <c:v>22.129999999999995</c:v>
                </c:pt>
                <c:pt idx="11">
                  <c:v>1.6400000000000006</c:v>
                </c:pt>
                <c:pt idx="12">
                  <c:v>9.5799999999999983</c:v>
                </c:pt>
                <c:pt idx="13">
                  <c:v>2.2100000000000009</c:v>
                </c:pt>
                <c:pt idx="14">
                  <c:v>0.5</c:v>
                </c:pt>
                <c:pt idx="15">
                  <c:v>2.6499999999999986</c:v>
                </c:pt>
                <c:pt idx="16">
                  <c:v>0.36999999999999922</c:v>
                </c:pt>
                <c:pt idx="17">
                  <c:v>10.389999999999986</c:v>
                </c:pt>
                <c:pt idx="18">
                  <c:v>2.1300000000000523</c:v>
                </c:pt>
                <c:pt idx="19">
                  <c:v>46.709999999999923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DAM_PC_Price!$I$1</c:f>
              <c:strCache>
                <c:ptCount val="1"/>
                <c:pt idx="0">
                  <c:v>Min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DAM_PC_Price!$I$2:$I$21</c:f>
              <c:numCache>
                <c:formatCode>0.00</c:formatCode>
                <c:ptCount val="20"/>
                <c:pt idx="0">
                  <c:v>-0.60000000000002274</c:v>
                </c:pt>
                <c:pt idx="1">
                  <c:v>-4.0000000000000036E-2</c:v>
                </c:pt>
                <c:pt idx="2">
                  <c:v>-2.1800000000000006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-19.07</c:v>
                </c:pt>
                <c:pt idx="9">
                  <c:v>-1.2299999999999969</c:v>
                </c:pt>
                <c:pt idx="10">
                  <c:v>-5.8000000000000043</c:v>
                </c:pt>
                <c:pt idx="11">
                  <c:v>-1.0999999999999979</c:v>
                </c:pt>
                <c:pt idx="12">
                  <c:v>-1.3600000000000003</c:v>
                </c:pt>
                <c:pt idx="13">
                  <c:v>-2.0599999999999987</c:v>
                </c:pt>
                <c:pt idx="14">
                  <c:v>-2.0400000000000009</c:v>
                </c:pt>
                <c:pt idx="15">
                  <c:v>-0.62000000000000099</c:v>
                </c:pt>
                <c:pt idx="16">
                  <c:v>-0.57000000000000028</c:v>
                </c:pt>
                <c:pt idx="17">
                  <c:v>-0.10999999999999943</c:v>
                </c:pt>
                <c:pt idx="18">
                  <c:v>-0.94999999999998863</c:v>
                </c:pt>
                <c:pt idx="19">
                  <c:v>-20.649999999999977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DAM_PC_Price!$J$1</c:f>
              <c:strCache>
                <c:ptCount val="1"/>
                <c:pt idx="0">
                  <c:v>Average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44450" cap="sq">
                <a:solidFill>
                  <a:schemeClr val="accent3"/>
                </a:solidFill>
                <a:miter lim="800000"/>
              </a:ln>
              <a:effectLst/>
            </c:spPr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DAM_PC_Price!$J$2:$J$21</c:f>
              <c:numCache>
                <c:formatCode>0.00</c:formatCode>
                <c:ptCount val="20"/>
                <c:pt idx="0">
                  <c:v>2.272727272725892E-2</c:v>
                </c:pt>
                <c:pt idx="1">
                  <c:v>1.8181818181818198E-2</c:v>
                </c:pt>
                <c:pt idx="2">
                  <c:v>0.15824561403508752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0.68085714285714261</c:v>
                </c:pt>
                <c:pt idx="9">
                  <c:v>7.0645161290323166E-2</c:v>
                </c:pt>
                <c:pt idx="10">
                  <c:v>1.2549999999999994</c:v>
                </c:pt>
                <c:pt idx="11">
                  <c:v>0.2716666666666665</c:v>
                </c:pt>
                <c:pt idx="12">
                  <c:v>1.5032558139534884</c:v>
                </c:pt>
                <c:pt idx="13">
                  <c:v>0.30099999999999999</c:v>
                </c:pt>
                <c:pt idx="14">
                  <c:v>-0.10749999999999983</c:v>
                </c:pt>
                <c:pt idx="15">
                  <c:v>0.44149999999999956</c:v>
                </c:pt>
                <c:pt idx="16">
                  <c:v>6.0000000000000053E-2</c:v>
                </c:pt>
                <c:pt idx="17">
                  <c:v>1.6629032258064513</c:v>
                </c:pt>
                <c:pt idx="18">
                  <c:v>6.0000000000003009E-2</c:v>
                </c:pt>
                <c:pt idx="19">
                  <c:v>-0.4919512195122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50800" cap="flat" cmpd="sng" algn="ctr">
              <a:solidFill>
                <a:schemeClr val="accent3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59894776"/>
        <c:axId val="159896736"/>
      </c:stockChart>
      <c:catAx>
        <c:axId val="159894776"/>
        <c:scaling>
          <c:orientation val="minMax"/>
        </c:scaling>
        <c:delete val="0"/>
        <c:axPos val="b"/>
        <c:numFmt formatCode="m/d/yyyy;@" sourceLinked="1"/>
        <c:majorTickMark val="none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896736"/>
        <c:crosses val="autoZero"/>
        <c:auto val="0"/>
        <c:lblAlgn val="ctr"/>
        <c:lblOffset val="100"/>
        <c:noMultiLvlLbl val="0"/>
      </c:catAx>
      <c:valAx>
        <c:axId val="15989673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894776"/>
        <c:crosses val="autoZero"/>
        <c:crossBetween val="between"/>
        <c:majorUnit val="20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tockChart>
        <c:ser>
          <c:idx val="0"/>
          <c:order val="0"/>
          <c:tx>
            <c:strRef>
              <c:f>DAM_PC_Price!$H$1</c:f>
              <c:strCache>
                <c:ptCount val="1"/>
                <c:pt idx="0">
                  <c:v>Max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DAM_PC_Price!$H$2:$H$21</c:f>
              <c:numCache>
                <c:formatCode>0.00</c:formatCode>
                <c:ptCount val="20"/>
                <c:pt idx="0">
                  <c:v>0.81000000000000227</c:v>
                </c:pt>
                <c:pt idx="1">
                  <c:v>6.0000000000002274E-2</c:v>
                </c:pt>
                <c:pt idx="2">
                  <c:v>3.49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9.2199999999999989</c:v>
                </c:pt>
                <c:pt idx="9">
                  <c:v>3.0700000000000003</c:v>
                </c:pt>
                <c:pt idx="10">
                  <c:v>22.129999999999995</c:v>
                </c:pt>
                <c:pt idx="11">
                  <c:v>1.6400000000000006</c:v>
                </c:pt>
                <c:pt idx="12">
                  <c:v>9.5799999999999983</c:v>
                </c:pt>
                <c:pt idx="13">
                  <c:v>2.2100000000000009</c:v>
                </c:pt>
                <c:pt idx="14">
                  <c:v>0.5</c:v>
                </c:pt>
                <c:pt idx="15">
                  <c:v>2.6499999999999986</c:v>
                </c:pt>
                <c:pt idx="16">
                  <c:v>0.36999999999999922</c:v>
                </c:pt>
                <c:pt idx="17">
                  <c:v>10.389999999999986</c:v>
                </c:pt>
                <c:pt idx="18">
                  <c:v>2.1300000000000523</c:v>
                </c:pt>
                <c:pt idx="19">
                  <c:v>46.709999999999923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DAM_PC_Price!$I$1</c:f>
              <c:strCache>
                <c:ptCount val="1"/>
                <c:pt idx="0">
                  <c:v>Min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DAM_PC_Price!$I$2:$I$21</c:f>
              <c:numCache>
                <c:formatCode>0.00</c:formatCode>
                <c:ptCount val="20"/>
                <c:pt idx="0">
                  <c:v>-0.60000000000002274</c:v>
                </c:pt>
                <c:pt idx="1">
                  <c:v>-4.0000000000000036E-2</c:v>
                </c:pt>
                <c:pt idx="2">
                  <c:v>-2.1800000000000006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-19.07</c:v>
                </c:pt>
                <c:pt idx="9">
                  <c:v>-1.2299999999999969</c:v>
                </c:pt>
                <c:pt idx="10">
                  <c:v>-5.8000000000000043</c:v>
                </c:pt>
                <c:pt idx="11">
                  <c:v>-1.0999999999999979</c:v>
                </c:pt>
                <c:pt idx="12">
                  <c:v>-1.3600000000000003</c:v>
                </c:pt>
                <c:pt idx="13">
                  <c:v>-2.0599999999999987</c:v>
                </c:pt>
                <c:pt idx="14">
                  <c:v>-2.0400000000000009</c:v>
                </c:pt>
                <c:pt idx="15">
                  <c:v>-0.62000000000000099</c:v>
                </c:pt>
                <c:pt idx="16">
                  <c:v>-0.57000000000000028</c:v>
                </c:pt>
                <c:pt idx="17">
                  <c:v>-0.10999999999999943</c:v>
                </c:pt>
                <c:pt idx="18">
                  <c:v>-0.94999999999998863</c:v>
                </c:pt>
                <c:pt idx="19">
                  <c:v>-20.649999999999977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DAM_PC_Price!$J$1</c:f>
              <c:strCache>
                <c:ptCount val="1"/>
                <c:pt idx="0">
                  <c:v>Average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44450" cap="sq">
                <a:solidFill>
                  <a:schemeClr val="accent3"/>
                </a:solidFill>
                <a:miter lim="800000"/>
              </a:ln>
              <a:effectLst/>
            </c:spPr>
          </c:marker>
          <c:cat>
            <c:numRef>
              <c:f>DAM_PC_Price!$B$2:$B$21</c:f>
              <c:numCache>
                <c:formatCode>m/d/yyyy;@</c:formatCode>
                <c:ptCount val="20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43559</c:v>
                </c:pt>
                <c:pt idx="6">
                  <c:v>43564</c:v>
                </c:pt>
                <c:pt idx="7">
                  <c:v>43565</c:v>
                </c:pt>
                <c:pt idx="8">
                  <c:v>43574</c:v>
                </c:pt>
                <c:pt idx="9">
                  <c:v>43575</c:v>
                </c:pt>
                <c:pt idx="10">
                  <c:v>43724</c:v>
                </c:pt>
                <c:pt idx="11">
                  <c:v>43725</c:v>
                </c:pt>
                <c:pt idx="12">
                  <c:v>43726</c:v>
                </c:pt>
                <c:pt idx="13">
                  <c:v>43727</c:v>
                </c:pt>
                <c:pt idx="14">
                  <c:v>43728</c:v>
                </c:pt>
                <c:pt idx="15">
                  <c:v>43729</c:v>
                </c:pt>
                <c:pt idx="16">
                  <c:v>43730</c:v>
                </c:pt>
                <c:pt idx="17">
                  <c:v>43731</c:v>
                </c:pt>
                <c:pt idx="18">
                  <c:v>43732</c:v>
                </c:pt>
                <c:pt idx="19">
                  <c:v>43733</c:v>
                </c:pt>
              </c:numCache>
            </c:numRef>
          </c:cat>
          <c:val>
            <c:numRef>
              <c:f>DAM_PC_Price!$J$2:$J$21</c:f>
              <c:numCache>
                <c:formatCode>0.00</c:formatCode>
                <c:ptCount val="20"/>
                <c:pt idx="0">
                  <c:v>2.272727272725892E-2</c:v>
                </c:pt>
                <c:pt idx="1">
                  <c:v>1.8181818181818198E-2</c:v>
                </c:pt>
                <c:pt idx="2">
                  <c:v>0.15824561403508752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0.68085714285714261</c:v>
                </c:pt>
                <c:pt idx="9">
                  <c:v>7.0645161290323166E-2</c:v>
                </c:pt>
                <c:pt idx="10">
                  <c:v>1.2549999999999994</c:v>
                </c:pt>
                <c:pt idx="11">
                  <c:v>0.2716666666666665</c:v>
                </c:pt>
                <c:pt idx="12">
                  <c:v>1.5032558139534884</c:v>
                </c:pt>
                <c:pt idx="13">
                  <c:v>0.30099999999999999</c:v>
                </c:pt>
                <c:pt idx="14">
                  <c:v>-0.10749999999999983</c:v>
                </c:pt>
                <c:pt idx="15">
                  <c:v>0.44149999999999956</c:v>
                </c:pt>
                <c:pt idx="16">
                  <c:v>6.0000000000000053E-2</c:v>
                </c:pt>
                <c:pt idx="17">
                  <c:v>1.6629032258064513</c:v>
                </c:pt>
                <c:pt idx="18">
                  <c:v>6.0000000000003009E-2</c:v>
                </c:pt>
                <c:pt idx="19">
                  <c:v>-0.4919512195122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50800" cap="flat" cmpd="sng" algn="ctr">
              <a:solidFill>
                <a:schemeClr val="accent3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59892816"/>
        <c:axId val="159893992"/>
      </c:stockChart>
      <c:catAx>
        <c:axId val="159892816"/>
        <c:scaling>
          <c:orientation val="minMax"/>
        </c:scaling>
        <c:delete val="0"/>
        <c:axPos val="b"/>
        <c:numFmt formatCode="m/d/yyyy;@" sourceLinked="1"/>
        <c:majorTickMark val="none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893992"/>
        <c:crosses val="autoZero"/>
        <c:auto val="0"/>
        <c:lblAlgn val="ctr"/>
        <c:lblOffset val="100"/>
        <c:noMultiLvlLbl val="0"/>
      </c:catAx>
      <c:valAx>
        <c:axId val="159893992"/>
        <c:scaling>
          <c:orientation val="minMax"/>
          <c:max val="10"/>
          <c:min val="-1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892816"/>
        <c:crosses val="autoZero"/>
        <c:crossBetween val="between"/>
        <c:majorUnit val="5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600" b="0" i="0" baseline="0" dirty="0" smtClean="0">
                <a:effectLst/>
              </a:rPr>
              <a:t>Dollar Impact to </a:t>
            </a:r>
            <a:r>
              <a:rPr lang="en-US" sz="1600" b="0" i="0" baseline="0" dirty="0">
                <a:effectLst/>
              </a:rPr>
              <a:t>Individual Counter-Party</a:t>
            </a:r>
            <a:endParaRPr lang="en-US" sz="1200" b="0" dirty="0">
              <a:effectLst/>
            </a:endParaRP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tockChart>
        <c:ser>
          <c:idx val="0"/>
          <c:order val="0"/>
          <c:tx>
            <c:strRef>
              <c:f>DAM_PC_CP!$K$30</c:f>
              <c:strCache>
                <c:ptCount val="1"/>
                <c:pt idx="0">
                  <c:v>Max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DAM_PC_CP!$J$31:$J$51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DAM_PC_CP!$K$31:$K$51</c:f>
              <c:numCache>
                <c:formatCode>"$"#,##0</c:formatCode>
                <c:ptCount val="21"/>
                <c:pt idx="0">
                  <c:v>3391.2699999999932</c:v>
                </c:pt>
                <c:pt idx="1">
                  <c:v>121.86999999999534</c:v>
                </c:pt>
                <c:pt idx="2">
                  <c:v>316881.21000000002</c:v>
                </c:pt>
                <c:pt idx="3">
                  <c:v>1.5500000000029104</c:v>
                </c:pt>
                <c:pt idx="4">
                  <c:v>1.25</c:v>
                </c:pt>
                <c:pt idx="5">
                  <c:v>1.7200000000011642</c:v>
                </c:pt>
                <c:pt idx="6">
                  <c:v>4.6199999998789281</c:v>
                </c:pt>
                <c:pt idx="7">
                  <c:v>2.3299999999999272</c:v>
                </c:pt>
                <c:pt idx="8">
                  <c:v>2.6300000001210719</c:v>
                </c:pt>
                <c:pt idx="9">
                  <c:v>10453.640000000014</c:v>
                </c:pt>
                <c:pt idx="10">
                  <c:v>6436.020000000135</c:v>
                </c:pt>
                <c:pt idx="11">
                  <c:v>86150.849999999991</c:v>
                </c:pt>
                <c:pt idx="12">
                  <c:v>6550.1800000000512</c:v>
                </c:pt>
                <c:pt idx="13">
                  <c:v>26262.689999999944</c:v>
                </c:pt>
                <c:pt idx="14">
                  <c:v>203070.59</c:v>
                </c:pt>
                <c:pt idx="15">
                  <c:v>5370.4100000000908</c:v>
                </c:pt>
                <c:pt idx="16">
                  <c:v>13511.530000000002</c:v>
                </c:pt>
                <c:pt idx="17">
                  <c:v>2019.9999999999418</c:v>
                </c:pt>
                <c:pt idx="18">
                  <c:v>18421.510000000009</c:v>
                </c:pt>
                <c:pt idx="19">
                  <c:v>27051.719999998808</c:v>
                </c:pt>
                <c:pt idx="20">
                  <c:v>153847.62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DAM_PC_CP!$L$30</c:f>
              <c:strCache>
                <c:ptCount val="1"/>
                <c:pt idx="0">
                  <c:v>Min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DAM_PC_CP!$J$31:$J$51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DAM_PC_CP!$L$31:$L$51</c:f>
              <c:numCache>
                <c:formatCode>"$"#,##0</c:formatCode>
                <c:ptCount val="21"/>
                <c:pt idx="0">
                  <c:v>-7893.3000000005122</c:v>
                </c:pt>
                <c:pt idx="1">
                  <c:v>-371.77000000001863</c:v>
                </c:pt>
                <c:pt idx="2">
                  <c:v>-492165.44999999966</c:v>
                </c:pt>
                <c:pt idx="3">
                  <c:v>-1.3899999998975545</c:v>
                </c:pt>
                <c:pt idx="4">
                  <c:v>-1.250000000007276</c:v>
                </c:pt>
                <c:pt idx="5">
                  <c:v>-0.95999999999185093</c:v>
                </c:pt>
                <c:pt idx="6">
                  <c:v>-0.73000000009778887</c:v>
                </c:pt>
                <c:pt idx="7">
                  <c:v>-5.4200000000419095</c:v>
                </c:pt>
                <c:pt idx="8">
                  <c:v>-1.5900000000110595</c:v>
                </c:pt>
                <c:pt idx="9">
                  <c:v>-11418.470000000321</c:v>
                </c:pt>
                <c:pt idx="10">
                  <c:v>-5592.5700000000361</c:v>
                </c:pt>
                <c:pt idx="11">
                  <c:v>-23042.749999999884</c:v>
                </c:pt>
                <c:pt idx="12">
                  <c:v>-22194.700000000419</c:v>
                </c:pt>
                <c:pt idx="13">
                  <c:v>-46727.289999999994</c:v>
                </c:pt>
                <c:pt idx="14">
                  <c:v>-26482.840000000026</c:v>
                </c:pt>
                <c:pt idx="15">
                  <c:v>-11808.870000000112</c:v>
                </c:pt>
                <c:pt idx="16">
                  <c:v>-22782.780000000144</c:v>
                </c:pt>
                <c:pt idx="17">
                  <c:v>-4366.730000000156</c:v>
                </c:pt>
                <c:pt idx="18">
                  <c:v>-42657.169999999925</c:v>
                </c:pt>
                <c:pt idx="19">
                  <c:v>-36589.899999999849</c:v>
                </c:pt>
                <c:pt idx="20">
                  <c:v>-68492.360000000219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DAM_PC_CP!$M$30</c:f>
              <c:strCache>
                <c:ptCount val="1"/>
                <c:pt idx="0">
                  <c:v>Average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34925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DAM_PC_CP!$J$31:$J$51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DAM_PC_CP!$M$31:$M$51</c:f>
              <c:numCache>
                <c:formatCode>"$"#,##0</c:formatCode>
                <c:ptCount val="21"/>
                <c:pt idx="0">
                  <c:v>-33.599593023269101</c:v>
                </c:pt>
                <c:pt idx="1">
                  <c:v>-1.7585964912328906</c:v>
                </c:pt>
                <c:pt idx="2">
                  <c:v>90.971783783780722</c:v>
                </c:pt>
                <c:pt idx="3">
                  <c:v>2.702702708946405E-3</c:v>
                </c:pt>
                <c:pt idx="4">
                  <c:v>1.866310160076599E-2</c:v>
                </c:pt>
                <c:pt idx="5">
                  <c:v>4.0898876405141983E-2</c:v>
                </c:pt>
                <c:pt idx="6">
                  <c:v>6.4468085105215525E-2</c:v>
                </c:pt>
                <c:pt idx="7">
                  <c:v>1.7631578949013994E-2</c:v>
                </c:pt>
                <c:pt idx="8">
                  <c:v>7.7343750000691464E-2</c:v>
                </c:pt>
                <c:pt idx="9">
                  <c:v>-11.369204545456517</c:v>
                </c:pt>
                <c:pt idx="10">
                  <c:v>-9.163222222220579</c:v>
                </c:pt>
                <c:pt idx="11">
                  <c:v>632.43119791667038</c:v>
                </c:pt>
                <c:pt idx="12">
                  <c:v>-55.248125000001529</c:v>
                </c:pt>
                <c:pt idx="13">
                  <c:v>137.51752631578583</c:v>
                </c:pt>
                <c:pt idx="14">
                  <c:v>1261.8697916666649</c:v>
                </c:pt>
                <c:pt idx="15">
                  <c:v>41.899226804122939</c:v>
                </c:pt>
                <c:pt idx="16">
                  <c:v>43.718526315790143</c:v>
                </c:pt>
                <c:pt idx="17">
                  <c:v>4.7148677248687285</c:v>
                </c:pt>
                <c:pt idx="18">
                  <c:v>-345.2982446808449</c:v>
                </c:pt>
                <c:pt idx="19">
                  <c:v>-87.023782383428909</c:v>
                </c:pt>
                <c:pt idx="20">
                  <c:v>1100.3121243523387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58454736"/>
        <c:axId val="158453560"/>
      </c:stockChart>
      <c:catAx>
        <c:axId val="158454736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8453560"/>
        <c:crosses val="autoZero"/>
        <c:auto val="0"/>
        <c:lblAlgn val="ctr"/>
        <c:lblOffset val="100"/>
        <c:noMultiLvlLbl val="0"/>
      </c:catAx>
      <c:valAx>
        <c:axId val="158453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&quot;$&quot;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8454736"/>
        <c:crosses val="autoZero"/>
        <c:crossBetween val="between"/>
        <c:majorUnit val="200000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tockChart>
        <c:ser>
          <c:idx val="0"/>
          <c:order val="0"/>
          <c:tx>
            <c:strRef>
              <c:f>DAM_PC_CP!$K$30</c:f>
              <c:strCache>
                <c:ptCount val="1"/>
                <c:pt idx="0">
                  <c:v>Max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DAM_PC_CP!$J$31:$J$51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DAM_PC_CP!$K$31:$K$51</c:f>
              <c:numCache>
                <c:formatCode>"$"#,##0</c:formatCode>
                <c:ptCount val="21"/>
                <c:pt idx="0">
                  <c:v>3391.2699999999932</c:v>
                </c:pt>
                <c:pt idx="1">
                  <c:v>121.86999999999534</c:v>
                </c:pt>
                <c:pt idx="2">
                  <c:v>316881.21000000002</c:v>
                </c:pt>
                <c:pt idx="3">
                  <c:v>1.5500000000029104</c:v>
                </c:pt>
                <c:pt idx="4">
                  <c:v>1.25</c:v>
                </c:pt>
                <c:pt idx="5">
                  <c:v>1.7200000000011642</c:v>
                </c:pt>
                <c:pt idx="6">
                  <c:v>4.6199999998789281</c:v>
                </c:pt>
                <c:pt idx="7">
                  <c:v>2.3299999999999272</c:v>
                </c:pt>
                <c:pt idx="8">
                  <c:v>2.6300000001210719</c:v>
                </c:pt>
                <c:pt idx="9">
                  <c:v>10453.640000000014</c:v>
                </c:pt>
                <c:pt idx="10">
                  <c:v>6436.020000000135</c:v>
                </c:pt>
                <c:pt idx="11">
                  <c:v>86150.849999999991</c:v>
                </c:pt>
                <c:pt idx="12">
                  <c:v>6550.1800000000512</c:v>
                </c:pt>
                <c:pt idx="13">
                  <c:v>26262.689999999944</c:v>
                </c:pt>
                <c:pt idx="14">
                  <c:v>203070.59</c:v>
                </c:pt>
                <c:pt idx="15">
                  <c:v>5370.4100000000908</c:v>
                </c:pt>
                <c:pt idx="16">
                  <c:v>13511.530000000002</c:v>
                </c:pt>
                <c:pt idx="17">
                  <c:v>2019.9999999999418</c:v>
                </c:pt>
                <c:pt idx="18">
                  <c:v>18421.510000000009</c:v>
                </c:pt>
                <c:pt idx="19">
                  <c:v>27051.719999998808</c:v>
                </c:pt>
                <c:pt idx="20">
                  <c:v>153847.62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DAM_PC_CP!$L$30</c:f>
              <c:strCache>
                <c:ptCount val="1"/>
                <c:pt idx="0">
                  <c:v>Min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DAM_PC_CP!$J$31:$J$51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DAM_PC_CP!$L$31:$L$51</c:f>
              <c:numCache>
                <c:formatCode>"$"#,##0</c:formatCode>
                <c:ptCount val="21"/>
                <c:pt idx="0">
                  <c:v>-7893.3000000005122</c:v>
                </c:pt>
                <c:pt idx="1">
                  <c:v>-371.77000000001863</c:v>
                </c:pt>
                <c:pt idx="2">
                  <c:v>-492165.44999999966</c:v>
                </c:pt>
                <c:pt idx="3">
                  <c:v>-1.3899999998975545</c:v>
                </c:pt>
                <c:pt idx="4">
                  <c:v>-1.250000000007276</c:v>
                </c:pt>
                <c:pt idx="5">
                  <c:v>-0.95999999999185093</c:v>
                </c:pt>
                <c:pt idx="6">
                  <c:v>-0.73000000009778887</c:v>
                </c:pt>
                <c:pt idx="7">
                  <c:v>-5.4200000000419095</c:v>
                </c:pt>
                <c:pt idx="8">
                  <c:v>-1.5900000000110595</c:v>
                </c:pt>
                <c:pt idx="9">
                  <c:v>-11418.470000000321</c:v>
                </c:pt>
                <c:pt idx="10">
                  <c:v>-5592.5700000000361</c:v>
                </c:pt>
                <c:pt idx="11">
                  <c:v>-23042.749999999884</c:v>
                </c:pt>
                <c:pt idx="12">
                  <c:v>-22194.700000000419</c:v>
                </c:pt>
                <c:pt idx="13">
                  <c:v>-46727.289999999994</c:v>
                </c:pt>
                <c:pt idx="14">
                  <c:v>-26482.840000000026</c:v>
                </c:pt>
                <c:pt idx="15">
                  <c:v>-11808.870000000112</c:v>
                </c:pt>
                <c:pt idx="16">
                  <c:v>-22782.780000000144</c:v>
                </c:pt>
                <c:pt idx="17">
                  <c:v>-4366.730000000156</c:v>
                </c:pt>
                <c:pt idx="18">
                  <c:v>-42657.169999999925</c:v>
                </c:pt>
                <c:pt idx="19">
                  <c:v>-36589.899999999849</c:v>
                </c:pt>
                <c:pt idx="20">
                  <c:v>-68492.360000000219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DAM_PC_CP!$M$30</c:f>
              <c:strCache>
                <c:ptCount val="1"/>
                <c:pt idx="0">
                  <c:v>Average of Change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34925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DAM_PC_CP!$J$31:$J$51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DAM_PC_CP!$M$31:$M$51</c:f>
              <c:numCache>
                <c:formatCode>"$"#,##0</c:formatCode>
                <c:ptCount val="21"/>
                <c:pt idx="0">
                  <c:v>-33.599593023269101</c:v>
                </c:pt>
                <c:pt idx="1">
                  <c:v>-1.7585964912328906</c:v>
                </c:pt>
                <c:pt idx="2">
                  <c:v>90.971783783780722</c:v>
                </c:pt>
                <c:pt idx="3">
                  <c:v>2.702702708946405E-3</c:v>
                </c:pt>
                <c:pt idx="4">
                  <c:v>1.866310160076599E-2</c:v>
                </c:pt>
                <c:pt idx="5">
                  <c:v>4.0898876405141983E-2</c:v>
                </c:pt>
                <c:pt idx="6">
                  <c:v>6.4468085105215525E-2</c:v>
                </c:pt>
                <c:pt idx="7">
                  <c:v>1.7631578949013994E-2</c:v>
                </c:pt>
                <c:pt idx="8">
                  <c:v>7.7343750000691464E-2</c:v>
                </c:pt>
                <c:pt idx="9">
                  <c:v>-11.369204545456517</c:v>
                </c:pt>
                <c:pt idx="10">
                  <c:v>-9.163222222220579</c:v>
                </c:pt>
                <c:pt idx="11">
                  <c:v>632.43119791667038</c:v>
                </c:pt>
                <c:pt idx="12">
                  <c:v>-55.248125000001529</c:v>
                </c:pt>
                <c:pt idx="13">
                  <c:v>137.51752631578583</c:v>
                </c:pt>
                <c:pt idx="14">
                  <c:v>1261.8697916666649</c:v>
                </c:pt>
                <c:pt idx="15">
                  <c:v>41.899226804122939</c:v>
                </c:pt>
                <c:pt idx="16">
                  <c:v>43.718526315790143</c:v>
                </c:pt>
                <c:pt idx="17">
                  <c:v>4.7148677248687285</c:v>
                </c:pt>
                <c:pt idx="18">
                  <c:v>-345.2982446808449</c:v>
                </c:pt>
                <c:pt idx="19">
                  <c:v>-87.023782383428909</c:v>
                </c:pt>
                <c:pt idx="20">
                  <c:v>1100.3121243523387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58453952"/>
        <c:axId val="160002080"/>
      </c:stockChart>
      <c:catAx>
        <c:axId val="158453952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002080"/>
        <c:crosses val="autoZero"/>
        <c:auto val="0"/>
        <c:lblAlgn val="ctr"/>
        <c:lblOffset val="100"/>
        <c:noMultiLvlLbl val="0"/>
      </c:catAx>
      <c:valAx>
        <c:axId val="160002080"/>
        <c:scaling>
          <c:orientation val="minMax"/>
          <c:max val="1000"/>
          <c:min val="-10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&quot;$&quot;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8453952"/>
        <c:crosses val="autoZero"/>
        <c:crossBetween val="between"/>
        <c:majorUnit val="500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600" dirty="0"/>
              <a:t>Percentage </a:t>
            </a:r>
            <a:r>
              <a:rPr lang="en-US" sz="1600" dirty="0" smtClean="0"/>
              <a:t>Change of </a:t>
            </a:r>
            <a:r>
              <a:rPr lang="en-US" sz="1600" baseline="0" dirty="0" smtClean="0"/>
              <a:t>Payment/Charge </a:t>
            </a:r>
            <a:r>
              <a:rPr lang="en-US" sz="1600" baseline="0" dirty="0"/>
              <a:t>to Individual </a:t>
            </a:r>
            <a:r>
              <a:rPr lang="en-US" sz="1600" baseline="0" dirty="0" smtClean="0"/>
              <a:t>Counter-Parties  </a:t>
            </a:r>
            <a:endParaRPr lang="en-US" sz="1600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tockChart>
        <c:ser>
          <c:idx val="0"/>
          <c:order val="0"/>
          <c:tx>
            <c:strRef>
              <c:f>DAM_PC_CP!$U$30</c:f>
              <c:strCache>
                <c:ptCount val="1"/>
                <c:pt idx="0">
                  <c:v>Max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DAM_PC_CP!$T$31:$T$51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DAM_PC_CP!$U$31:$U$51</c:f>
              <c:numCache>
                <c:formatCode>0.00%</c:formatCode>
                <c:ptCount val="21"/>
                <c:pt idx="0">
                  <c:v>0.13998582503536489</c:v>
                </c:pt>
                <c:pt idx="1">
                  <c:v>4.9418871976796973E-4</c:v>
                </c:pt>
                <c:pt idx="2">
                  <c:v>108.57142857142858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28.000000000000004</c:v>
                </c:pt>
                <c:pt idx="10">
                  <c:v>0.51333815061197019</c:v>
                </c:pt>
                <c:pt idx="11">
                  <c:v>6.0567969386585743</c:v>
                </c:pt>
                <c:pt idx="12">
                  <c:v>2.4085776206227281</c:v>
                </c:pt>
                <c:pt idx="13">
                  <c:v>7.1415020128638487</c:v>
                </c:pt>
                <c:pt idx="14">
                  <c:v>7.0161858622209863</c:v>
                </c:pt>
                <c:pt idx="15">
                  <c:v>2.0953450211592841</c:v>
                </c:pt>
                <c:pt idx="16">
                  <c:v>0.50747397096045199</c:v>
                </c:pt>
                <c:pt idx="17">
                  <c:v>8.5898370633360893E-2</c:v>
                </c:pt>
                <c:pt idx="18">
                  <c:v>1.9949527294906937</c:v>
                </c:pt>
                <c:pt idx="19">
                  <c:v>0.17831225948323259</c:v>
                </c:pt>
                <c:pt idx="20">
                  <c:v>11.799559471365638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DAM_PC_CP!$V$30</c:f>
              <c:strCache>
                <c:ptCount val="1"/>
                <c:pt idx="0">
                  <c:v>Min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DAM_PC_CP!$T$31:$T$51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DAM_PC_CP!$V$31:$V$51</c:f>
              <c:numCache>
                <c:formatCode>0.00%</c:formatCode>
                <c:ptCount val="21"/>
                <c:pt idx="0">
                  <c:v>-0.87807899024602443</c:v>
                </c:pt>
                <c:pt idx="1">
                  <c:v>0</c:v>
                </c:pt>
                <c:pt idx="2">
                  <c:v>-16.455233069481118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-1.0655294478356565</c:v>
                </c:pt>
                <c:pt idx="10">
                  <c:v>-0.58199504530256529</c:v>
                </c:pt>
                <c:pt idx="11">
                  <c:v>-13.977181658948592</c:v>
                </c:pt>
                <c:pt idx="12">
                  <c:v>-0.26778836036926235</c:v>
                </c:pt>
                <c:pt idx="13">
                  <c:v>-7.8388696412561023</c:v>
                </c:pt>
                <c:pt idx="14">
                  <c:v>-5.4271650174430093</c:v>
                </c:pt>
                <c:pt idx="15">
                  <c:v>-0.54896680104867845</c:v>
                </c:pt>
                <c:pt idx="16">
                  <c:v>-0.37855727883268092</c:v>
                </c:pt>
                <c:pt idx="17">
                  <c:v>-0.38037923243439486</c:v>
                </c:pt>
                <c:pt idx="18">
                  <c:v>-0.3101099983293622</c:v>
                </c:pt>
                <c:pt idx="19">
                  <c:v>-1.1511089854725907</c:v>
                </c:pt>
                <c:pt idx="20">
                  <c:v>-5.1507641287826447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DAM_PC_CP!$W$30</c:f>
              <c:strCache>
                <c:ptCount val="1"/>
                <c:pt idx="0">
                  <c:v>Average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44450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DAM_PC_CP!$T$31:$T$51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DAM_PC_CP!$W$31:$W$51</c:f>
              <c:numCache>
                <c:formatCode>0.00%</c:formatCode>
                <c:ptCount val="21"/>
                <c:pt idx="0">
                  <c:v>-5.5459631365536071E-3</c:v>
                </c:pt>
                <c:pt idx="1">
                  <c:v>2.889992513262981E-6</c:v>
                </c:pt>
                <c:pt idx="2">
                  <c:v>1.0654481944138778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0.16431284914988842</c:v>
                </c:pt>
                <c:pt idx="10">
                  <c:v>-1.4550630627691585E-2</c:v>
                </c:pt>
                <c:pt idx="11">
                  <c:v>-3.2520916637998665E-2</c:v>
                </c:pt>
                <c:pt idx="12">
                  <c:v>2.3272645778972881E-2</c:v>
                </c:pt>
                <c:pt idx="13">
                  <c:v>1.162820343959557E-2</c:v>
                </c:pt>
                <c:pt idx="14">
                  <c:v>5.3842658596968233E-2</c:v>
                </c:pt>
                <c:pt idx="15">
                  <c:v>1.4537642650850398E-3</c:v>
                </c:pt>
                <c:pt idx="16">
                  <c:v>3.4271358231915063E-3</c:v>
                </c:pt>
                <c:pt idx="17">
                  <c:v>-3.4053192659717823E-3</c:v>
                </c:pt>
                <c:pt idx="18">
                  <c:v>2.6877355081194081E-2</c:v>
                </c:pt>
                <c:pt idx="19">
                  <c:v>-9.8928263112837006E-3</c:v>
                </c:pt>
                <c:pt idx="20">
                  <c:v>9.6181447306385587E-3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004824"/>
        <c:axId val="159998944"/>
      </c:stockChart>
      <c:catAx>
        <c:axId val="160004824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9998944"/>
        <c:crosses val="autoZero"/>
        <c:auto val="0"/>
        <c:lblAlgn val="ctr"/>
        <c:lblOffset val="100"/>
        <c:noMultiLvlLbl val="0"/>
      </c:catAx>
      <c:valAx>
        <c:axId val="1599989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004824"/>
        <c:crosses val="autoZero"/>
        <c:crossBetween val="between"/>
        <c:majorUnit val="40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tockChart>
        <c:ser>
          <c:idx val="0"/>
          <c:order val="0"/>
          <c:tx>
            <c:strRef>
              <c:f>DAM_PC_CP!$U$30</c:f>
              <c:strCache>
                <c:ptCount val="1"/>
                <c:pt idx="0">
                  <c:v>Max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DAM_PC_CP!$T$31:$T$51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DAM_PC_CP!$U$31:$U$51</c:f>
              <c:numCache>
                <c:formatCode>0.00%</c:formatCode>
                <c:ptCount val="21"/>
                <c:pt idx="0">
                  <c:v>0.13998582503536489</c:v>
                </c:pt>
                <c:pt idx="1">
                  <c:v>4.9418871976796973E-4</c:v>
                </c:pt>
                <c:pt idx="2">
                  <c:v>108.57142857142858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28.000000000000004</c:v>
                </c:pt>
                <c:pt idx="10">
                  <c:v>0.51333815061197019</c:v>
                </c:pt>
                <c:pt idx="11">
                  <c:v>6.0567969386585743</c:v>
                </c:pt>
                <c:pt idx="12">
                  <c:v>2.4085776206227281</c:v>
                </c:pt>
                <c:pt idx="13">
                  <c:v>7.1415020128638487</c:v>
                </c:pt>
                <c:pt idx="14">
                  <c:v>7.0161858622209863</c:v>
                </c:pt>
                <c:pt idx="15">
                  <c:v>2.0953450211592841</c:v>
                </c:pt>
                <c:pt idx="16">
                  <c:v>0.50747397096045199</c:v>
                </c:pt>
                <c:pt idx="17">
                  <c:v>8.5898370633360893E-2</c:v>
                </c:pt>
                <c:pt idx="18">
                  <c:v>1.9949527294906937</c:v>
                </c:pt>
                <c:pt idx="19">
                  <c:v>0.17831225948323259</c:v>
                </c:pt>
                <c:pt idx="20">
                  <c:v>11.799559471365638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DAM_PC_CP!$V$30</c:f>
              <c:strCache>
                <c:ptCount val="1"/>
                <c:pt idx="0">
                  <c:v>Min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DAM_PC_CP!$T$31:$T$51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DAM_PC_CP!$V$31:$V$51</c:f>
              <c:numCache>
                <c:formatCode>0.00%</c:formatCode>
                <c:ptCount val="21"/>
                <c:pt idx="0">
                  <c:v>-0.87807899024602443</c:v>
                </c:pt>
                <c:pt idx="1">
                  <c:v>0</c:v>
                </c:pt>
                <c:pt idx="2">
                  <c:v>-16.455233069481118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-1.0655294478356565</c:v>
                </c:pt>
                <c:pt idx="10">
                  <c:v>-0.58199504530256529</c:v>
                </c:pt>
                <c:pt idx="11">
                  <c:v>-13.977181658948592</c:v>
                </c:pt>
                <c:pt idx="12">
                  <c:v>-0.26778836036926235</c:v>
                </c:pt>
                <c:pt idx="13">
                  <c:v>-7.8388696412561023</c:v>
                </c:pt>
                <c:pt idx="14">
                  <c:v>-5.4271650174430093</c:v>
                </c:pt>
                <c:pt idx="15">
                  <c:v>-0.54896680104867845</c:v>
                </c:pt>
                <c:pt idx="16">
                  <c:v>-0.37855727883268092</c:v>
                </c:pt>
                <c:pt idx="17">
                  <c:v>-0.38037923243439486</c:v>
                </c:pt>
                <c:pt idx="18">
                  <c:v>-0.3101099983293622</c:v>
                </c:pt>
                <c:pt idx="19">
                  <c:v>-1.1511089854725907</c:v>
                </c:pt>
                <c:pt idx="20">
                  <c:v>-5.1507641287826447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DAM_PC_CP!$W$30</c:f>
              <c:strCache>
                <c:ptCount val="1"/>
                <c:pt idx="0">
                  <c:v>Average of Percentage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accent3"/>
              </a:solidFill>
              <a:ln w="44450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DAM_PC_CP!$T$31:$T$51</c:f>
              <c:numCache>
                <c:formatCode>m/d/yyyy</c:formatCode>
                <c:ptCount val="21"/>
                <c:pt idx="0">
                  <c:v>43301</c:v>
                </c:pt>
                <c:pt idx="1">
                  <c:v>43396</c:v>
                </c:pt>
                <c:pt idx="2">
                  <c:v>43494</c:v>
                </c:pt>
                <c:pt idx="3">
                  <c:v>43556</c:v>
                </c:pt>
                <c:pt idx="4">
                  <c:v>43557</c:v>
                </c:pt>
                <c:pt idx="5">
                  <c:v>43558</c:v>
                </c:pt>
                <c:pt idx="6">
                  <c:v>43559</c:v>
                </c:pt>
                <c:pt idx="7">
                  <c:v>43564</c:v>
                </c:pt>
                <c:pt idx="8">
                  <c:v>43565</c:v>
                </c:pt>
                <c:pt idx="9">
                  <c:v>43574</c:v>
                </c:pt>
                <c:pt idx="10">
                  <c:v>43575</c:v>
                </c:pt>
                <c:pt idx="11">
                  <c:v>43724</c:v>
                </c:pt>
                <c:pt idx="12">
                  <c:v>43725</c:v>
                </c:pt>
                <c:pt idx="13">
                  <c:v>43726</c:v>
                </c:pt>
                <c:pt idx="14">
                  <c:v>43727</c:v>
                </c:pt>
                <c:pt idx="15">
                  <c:v>43728</c:v>
                </c:pt>
                <c:pt idx="16">
                  <c:v>43729</c:v>
                </c:pt>
                <c:pt idx="17">
                  <c:v>43730</c:v>
                </c:pt>
                <c:pt idx="18">
                  <c:v>43731</c:v>
                </c:pt>
                <c:pt idx="19">
                  <c:v>43732</c:v>
                </c:pt>
                <c:pt idx="20">
                  <c:v>43733</c:v>
                </c:pt>
              </c:numCache>
            </c:numRef>
          </c:cat>
          <c:val>
            <c:numRef>
              <c:f>DAM_PC_CP!$W$31:$W$51</c:f>
              <c:numCache>
                <c:formatCode>0.00%</c:formatCode>
                <c:ptCount val="21"/>
                <c:pt idx="0">
                  <c:v>-5.5459631365536071E-3</c:v>
                </c:pt>
                <c:pt idx="1">
                  <c:v>2.889992513262981E-6</c:v>
                </c:pt>
                <c:pt idx="2">
                  <c:v>1.0654481944138778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0.16431284914988842</c:v>
                </c:pt>
                <c:pt idx="10">
                  <c:v>-1.4550630627691585E-2</c:v>
                </c:pt>
                <c:pt idx="11">
                  <c:v>-3.2520916637998665E-2</c:v>
                </c:pt>
                <c:pt idx="12">
                  <c:v>2.3272645778972881E-2</c:v>
                </c:pt>
                <c:pt idx="13">
                  <c:v>1.162820343959557E-2</c:v>
                </c:pt>
                <c:pt idx="14">
                  <c:v>5.3842658596968233E-2</c:v>
                </c:pt>
                <c:pt idx="15">
                  <c:v>1.4537642650850398E-3</c:v>
                </c:pt>
                <c:pt idx="16">
                  <c:v>3.4271358231915063E-3</c:v>
                </c:pt>
                <c:pt idx="17">
                  <c:v>-3.4053192659717823E-3</c:v>
                </c:pt>
                <c:pt idx="18">
                  <c:v>2.6877355081194081E-2</c:v>
                </c:pt>
                <c:pt idx="19">
                  <c:v>-9.8928263112837006E-3</c:v>
                </c:pt>
                <c:pt idx="20">
                  <c:v>9.6181447306385587E-3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4445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004040"/>
        <c:axId val="160003256"/>
      </c:stockChart>
      <c:catAx>
        <c:axId val="160004040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003256"/>
        <c:crosses val="autoZero"/>
        <c:auto val="0"/>
        <c:lblAlgn val="ctr"/>
        <c:lblOffset val="100"/>
        <c:noMultiLvlLbl val="0"/>
      </c:catAx>
      <c:valAx>
        <c:axId val="160003256"/>
        <c:scaling>
          <c:orientation val="minMax"/>
          <c:max val="1"/>
          <c:min val="-1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004040"/>
        <c:crosses val="autoZero"/>
        <c:crossBetween val="between"/>
        <c:majorUnit val="0.5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600" b="0" i="0" u="none" strike="noStrike" baseline="0" dirty="0" smtClean="0">
                <a:effectLst/>
              </a:rPr>
              <a:t>$/MW Range of RT</a:t>
            </a:r>
            <a:r>
              <a:rPr lang="en-US" sz="1600" dirty="0" smtClean="0"/>
              <a:t>SPP Changes in RTM Price Corrections</a:t>
            </a:r>
            <a:endParaRPr lang="en-US" sz="1600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stockChart>
        <c:ser>
          <c:idx val="0"/>
          <c:order val="0"/>
          <c:tx>
            <c:strRef>
              <c:f>SCED_PC_Price!$E$1</c:f>
              <c:strCache>
                <c:ptCount val="1"/>
                <c:pt idx="0">
                  <c:v>Max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SCED_PC_Price!$E$2:$E$27</c:f>
              <c:numCache>
                <c:formatCode>0.00</c:formatCode>
                <c:ptCount val="26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739.50000000000023</c:v>
                </c:pt>
                <c:pt idx="4">
                  <c:v>53.370000000000005</c:v>
                </c:pt>
                <c:pt idx="5">
                  <c:v>0</c:v>
                </c:pt>
                <c:pt idx="6">
                  <c:v>0.14999999999999858</c:v>
                </c:pt>
                <c:pt idx="7">
                  <c:v>11.810000000000002</c:v>
                </c:pt>
                <c:pt idx="8">
                  <c:v>11.230000000000018</c:v>
                </c:pt>
                <c:pt idx="9">
                  <c:v>17.739999999999998</c:v>
                </c:pt>
                <c:pt idx="10">
                  <c:v>22.909999999999968</c:v>
                </c:pt>
                <c:pt idx="11">
                  <c:v>14.46999999999997</c:v>
                </c:pt>
                <c:pt idx="12">
                  <c:v>14.639999999999986</c:v>
                </c:pt>
                <c:pt idx="13">
                  <c:v>23.58</c:v>
                </c:pt>
                <c:pt idx="14">
                  <c:v>0.77999999999999758</c:v>
                </c:pt>
                <c:pt idx="15">
                  <c:v>0.73000000000000043</c:v>
                </c:pt>
                <c:pt idx="16">
                  <c:v>8.0000000000001847E-2</c:v>
                </c:pt>
                <c:pt idx="17">
                  <c:v>5.0000000000004263E-2</c:v>
                </c:pt>
                <c:pt idx="18">
                  <c:v>8.0000000000000071E-2</c:v>
                </c:pt>
                <c:pt idx="19">
                  <c:v>2.0000000000003126E-2</c:v>
                </c:pt>
                <c:pt idx="20">
                  <c:v>0</c:v>
                </c:pt>
                <c:pt idx="21">
                  <c:v>1.0000000000001563E-2</c:v>
                </c:pt>
                <c:pt idx="22">
                  <c:v>97.14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SCED_PC_Price!$F$1</c:f>
              <c:strCache>
                <c:ptCount val="1"/>
                <c:pt idx="0">
                  <c:v>Min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none"/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SCED_PC_Price!$F$2:$F$27</c:f>
              <c:numCache>
                <c:formatCode>0.00</c:formatCode>
                <c:ptCount val="26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-161.92000000000007</c:v>
                </c:pt>
                <c:pt idx="4">
                  <c:v>-305.76</c:v>
                </c:pt>
                <c:pt idx="5">
                  <c:v>0</c:v>
                </c:pt>
                <c:pt idx="6">
                  <c:v>-2.09</c:v>
                </c:pt>
                <c:pt idx="7">
                  <c:v>-342.07999999999947</c:v>
                </c:pt>
                <c:pt idx="8">
                  <c:v>-0.37000000000000099</c:v>
                </c:pt>
                <c:pt idx="9">
                  <c:v>-4.1400000000000006</c:v>
                </c:pt>
                <c:pt idx="10">
                  <c:v>-18.670000000000002</c:v>
                </c:pt>
                <c:pt idx="11">
                  <c:v>-42.69</c:v>
                </c:pt>
                <c:pt idx="12">
                  <c:v>-1.5399999999999991</c:v>
                </c:pt>
                <c:pt idx="13">
                  <c:v>-0.53000000000000114</c:v>
                </c:pt>
                <c:pt idx="14">
                  <c:v>9.9999999999980105E-3</c:v>
                </c:pt>
                <c:pt idx="15">
                  <c:v>1.9999999999999574E-2</c:v>
                </c:pt>
                <c:pt idx="16">
                  <c:v>9.9999999999980105E-3</c:v>
                </c:pt>
                <c:pt idx="17">
                  <c:v>9.9999999999980105E-3</c:v>
                </c:pt>
                <c:pt idx="18">
                  <c:v>9.9999999999980105E-3</c:v>
                </c:pt>
                <c:pt idx="19">
                  <c:v>9.9999999999980105E-3</c:v>
                </c:pt>
                <c:pt idx="20">
                  <c:v>0</c:v>
                </c:pt>
                <c:pt idx="21">
                  <c:v>1.0000000000001563E-2</c:v>
                </c:pt>
                <c:pt idx="22">
                  <c:v>-1444.65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SCED_PC_Price!$G$1</c:f>
              <c:strCache>
                <c:ptCount val="1"/>
                <c:pt idx="0">
                  <c:v>Average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dot"/>
            <c:size val="3"/>
            <c:spPr>
              <a:solidFill>
                <a:schemeClr val="tx1">
                  <a:lumMod val="65000"/>
                  <a:lumOff val="35000"/>
                </a:schemeClr>
              </a:solidFill>
              <a:ln w="34925">
                <a:solidFill>
                  <a:schemeClr val="accent1">
                    <a:lumMod val="75000"/>
                  </a:schemeClr>
                </a:solidFill>
              </a:ln>
              <a:effectLst/>
            </c:spPr>
          </c:marker>
          <c:cat>
            <c:numRef>
              <c:f>SCED_PC_Price!$B$2:$B$27</c:f>
              <c:numCache>
                <c:formatCode>m/d/yyyy;@</c:formatCode>
                <c:ptCount val="26"/>
                <c:pt idx="0">
                  <c:v>43207</c:v>
                </c:pt>
                <c:pt idx="1">
                  <c:v>43222</c:v>
                </c:pt>
                <c:pt idx="2">
                  <c:v>43241</c:v>
                </c:pt>
                <c:pt idx="3">
                  <c:v>43299</c:v>
                </c:pt>
                <c:pt idx="4">
                  <c:v>43341</c:v>
                </c:pt>
                <c:pt idx="5">
                  <c:v>43363</c:v>
                </c:pt>
                <c:pt idx="6">
                  <c:v>43469</c:v>
                </c:pt>
                <c:pt idx="7">
                  <c:v>43744</c:v>
                </c:pt>
                <c:pt idx="8">
                  <c:v>43754</c:v>
                </c:pt>
                <c:pt idx="9">
                  <c:v>43755</c:v>
                </c:pt>
                <c:pt idx="10">
                  <c:v>43756</c:v>
                </c:pt>
                <c:pt idx="11">
                  <c:v>43757</c:v>
                </c:pt>
                <c:pt idx="12">
                  <c:v>43758</c:v>
                </c:pt>
                <c:pt idx="13">
                  <c:v>43759</c:v>
                </c:pt>
                <c:pt idx="14">
                  <c:v>43761</c:v>
                </c:pt>
                <c:pt idx="15">
                  <c:v>43762</c:v>
                </c:pt>
                <c:pt idx="16">
                  <c:v>43764</c:v>
                </c:pt>
                <c:pt idx="17">
                  <c:v>43767</c:v>
                </c:pt>
                <c:pt idx="18">
                  <c:v>43768</c:v>
                </c:pt>
                <c:pt idx="19">
                  <c:v>43769</c:v>
                </c:pt>
                <c:pt idx="20">
                  <c:v>43773</c:v>
                </c:pt>
                <c:pt idx="21">
                  <c:v>43775</c:v>
                </c:pt>
                <c:pt idx="22">
                  <c:v>43777</c:v>
                </c:pt>
                <c:pt idx="23">
                  <c:v>43803</c:v>
                </c:pt>
                <c:pt idx="24">
                  <c:v>43809</c:v>
                </c:pt>
                <c:pt idx="25">
                  <c:v>43816</c:v>
                </c:pt>
              </c:numCache>
            </c:numRef>
          </c:cat>
          <c:val>
            <c:numRef>
              <c:f>SCED_PC_Price!$G$2:$G$27</c:f>
              <c:numCache>
                <c:formatCode>0.00</c:formatCode>
                <c:ptCount val="26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-8.7884421534935608</c:v>
                </c:pt>
                <c:pt idx="4">
                  <c:v>-21.882711864406765</c:v>
                </c:pt>
                <c:pt idx="5">
                  <c:v>0</c:v>
                </c:pt>
                <c:pt idx="6">
                  <c:v>7.7903225806448921E-3</c:v>
                </c:pt>
                <c:pt idx="7">
                  <c:v>-1.2272553897180749</c:v>
                </c:pt>
                <c:pt idx="8">
                  <c:v>1.3806593406593408</c:v>
                </c:pt>
                <c:pt idx="9">
                  <c:v>2.1702127659574487E-2</c:v>
                </c:pt>
                <c:pt idx="10">
                  <c:v>0.14041221374045837</c:v>
                </c:pt>
                <c:pt idx="11">
                  <c:v>-4.6394052044611347E-2</c:v>
                </c:pt>
                <c:pt idx="12">
                  <c:v>0.38531380753138039</c:v>
                </c:pt>
                <c:pt idx="13">
                  <c:v>0.7808264462809914</c:v>
                </c:pt>
                <c:pt idx="14">
                  <c:v>0.24157894736842067</c:v>
                </c:pt>
                <c:pt idx="15">
                  <c:v>0.14000000000000012</c:v>
                </c:pt>
                <c:pt idx="16">
                  <c:v>2.7499999999999681E-2</c:v>
                </c:pt>
                <c:pt idx="17">
                  <c:v>2.1428571428572241E-2</c:v>
                </c:pt>
                <c:pt idx="18">
                  <c:v>2.5555555555556591E-2</c:v>
                </c:pt>
                <c:pt idx="19">
                  <c:v>1.2400000000000517E-2</c:v>
                </c:pt>
                <c:pt idx="20">
                  <c:v>0</c:v>
                </c:pt>
                <c:pt idx="21">
                  <c:v>1.0000000000001563E-2</c:v>
                </c:pt>
                <c:pt idx="22">
                  <c:v>-2.1779286355475649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hiLowLines>
          <c:spPr>
            <a:ln w="50800" cap="flat" cmpd="sng" algn="ctr">
              <a:solidFill>
                <a:schemeClr val="accent2">
                  <a:lumMod val="60000"/>
                  <a:lumOff val="40000"/>
                </a:schemeClr>
              </a:solidFill>
              <a:round/>
            </a:ln>
            <a:effectLst/>
          </c:spPr>
        </c:hiLowLines>
        <c:axId val="160004432"/>
        <c:axId val="160005216"/>
      </c:stockChart>
      <c:catAx>
        <c:axId val="160004432"/>
        <c:scaling>
          <c:orientation val="minMax"/>
        </c:scaling>
        <c:delete val="0"/>
        <c:axPos val="b"/>
        <c:numFmt formatCode="m/d/yyyy;@" sourceLinked="1"/>
        <c:majorTickMark val="out"/>
        <c:minorTickMark val="none"/>
        <c:tickLblPos val="low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005216"/>
        <c:crosses val="autoZero"/>
        <c:auto val="0"/>
        <c:lblAlgn val="ctr"/>
        <c:lblOffset val="100"/>
        <c:noMultiLvlLbl val="0"/>
      </c:catAx>
      <c:valAx>
        <c:axId val="160005216"/>
        <c:scaling>
          <c:orientation val="minMax"/>
          <c:min val="-15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000443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3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4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5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6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32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3/2/2020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3/2/2020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246996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61903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7310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20573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780316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1379783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554838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635806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574869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981752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60580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095395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078976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985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152392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03881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302988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25584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83266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1328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93592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  <p:sp>
        <p:nvSpPr>
          <p:cNvPr id="11" name="TextBox 10"/>
          <p:cNvSpPr txBox="1"/>
          <p:nvPr userDrawn="1"/>
        </p:nvSpPr>
        <p:spPr>
          <a:xfrm>
            <a:off x="8345235" y="6540542"/>
            <a:ext cx="7073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fld id="{70FCC7E3-021B-47DF-A1B2-17EE18AFD701}" type="slidenum">
              <a:rPr lang="en-US" sz="1200" b="0" smtClean="0">
                <a:solidFill>
                  <a:schemeClr val="tx2"/>
                </a:solidFill>
              </a:rPr>
              <a:pPr algn="r"/>
              <a:t>‹#›</a:t>
            </a:fld>
            <a:endParaRPr lang="en-US" sz="1200" b="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8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10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1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14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.xm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1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352800" y="2209800"/>
            <a:ext cx="5646034" cy="39087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tx2"/>
                </a:solidFill>
              </a:rPr>
              <a:t>Review of Price Corrections in 2018/2019 </a:t>
            </a:r>
          </a:p>
          <a:p>
            <a:endParaRPr lang="en-US" sz="2800" b="1" dirty="0" smtClean="0">
              <a:solidFill>
                <a:schemeClr val="tx2"/>
              </a:solidFill>
            </a:endParaRPr>
          </a:p>
          <a:p>
            <a:r>
              <a:rPr lang="en-US" i="1" dirty="0">
                <a:solidFill>
                  <a:schemeClr val="tx2"/>
                </a:solidFill>
              </a:rPr>
              <a:t>Jian Chen</a:t>
            </a:r>
          </a:p>
          <a:p>
            <a:r>
              <a:rPr lang="en-US" dirty="0">
                <a:solidFill>
                  <a:schemeClr val="tx2"/>
                </a:solidFill>
              </a:rPr>
              <a:t>Market Analysis and Validation</a:t>
            </a:r>
          </a:p>
          <a:p>
            <a:endParaRPr lang="en-US" sz="2800" dirty="0" smtClean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WMS</a:t>
            </a:r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March. </a:t>
            </a:r>
            <a:r>
              <a:rPr lang="en-US" dirty="0">
                <a:solidFill>
                  <a:schemeClr val="tx2"/>
                </a:solidFill>
              </a:rPr>
              <a:t>4</a:t>
            </a:r>
            <a:r>
              <a:rPr lang="en-US" baseline="30000" dirty="0" smtClean="0">
                <a:solidFill>
                  <a:schemeClr val="tx2"/>
                </a:solidFill>
              </a:rPr>
              <a:t>th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smtClean="0">
                <a:solidFill>
                  <a:schemeClr val="tx2"/>
                </a:solidFill>
              </a:rPr>
              <a:t>2020</a:t>
            </a:r>
            <a:endParaRPr lang="en-US" dirty="0">
              <a:solidFill>
                <a:schemeClr val="tx2"/>
              </a:solidFill>
            </a:endParaRPr>
          </a:p>
          <a:p>
            <a:endParaRPr lang="en-US" sz="2800" b="1" dirty="0">
              <a:solidFill>
                <a:schemeClr val="tx2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0973" y="228600"/>
            <a:ext cx="8458200" cy="1143000"/>
          </a:xfrm>
        </p:spPr>
        <p:txBody>
          <a:bodyPr/>
          <a:lstStyle/>
          <a:p>
            <a:r>
              <a:rPr lang="en-US" sz="2400" dirty="0"/>
              <a:t>Range of Change of Payments/Charges to Individual Counter-Parties for DAM Price </a:t>
            </a:r>
            <a:r>
              <a:rPr lang="en-US" sz="2400" dirty="0" smtClean="0"/>
              <a:t>Corrections (Cont.)</a:t>
            </a:r>
            <a:endParaRPr lang="en-US" sz="2400" dirty="0"/>
          </a:p>
        </p:txBody>
      </p:sp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40564309"/>
              </p:ext>
            </p:extLst>
          </p:nvPr>
        </p:nvGraphicFramePr>
        <p:xfrm>
          <a:off x="545631" y="914400"/>
          <a:ext cx="7788442" cy="2819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93913874"/>
              </p:ext>
            </p:extLst>
          </p:nvPr>
        </p:nvGraphicFramePr>
        <p:xfrm>
          <a:off x="705852" y="3657600"/>
          <a:ext cx="7788442" cy="2438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81000" y="5943600"/>
            <a:ext cx="81177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Note: A positive value indicates an increased charge or decreased payment to QSEs following the price correction.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889164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RTM Price Correction in 2018 and 2019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534400" cy="4319832"/>
          </a:xfrm>
        </p:spPr>
        <p:txBody>
          <a:bodyPr/>
          <a:lstStyle/>
          <a:p>
            <a:r>
              <a:rPr lang="en-US" sz="2000" dirty="0" smtClean="0"/>
              <a:t>Price Corrections in RTM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3785372"/>
              </p:ext>
            </p:extLst>
          </p:nvPr>
        </p:nvGraphicFramePr>
        <p:xfrm>
          <a:off x="561474" y="1447800"/>
          <a:ext cx="8173452" cy="43047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5559"/>
                <a:gridCol w="2057943"/>
                <a:gridCol w="1583033"/>
                <a:gridCol w="1503882"/>
                <a:gridCol w="1583035"/>
              </a:tblGrid>
              <a:tr h="48058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OD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Settlement Point Prices*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RT Meter Prices*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Price Adders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Comments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4/17/2018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32639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5/2/2018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5/21/2018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7/18/2018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5238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4274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8/29/2018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649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515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9/20/2018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1/4/2019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620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492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10/6/2019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1206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10/16/2019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91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10/17/2019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235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78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10/18/2019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655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92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10/19/2019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538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10/20/2019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717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595563" y="5755965"/>
            <a:ext cx="8229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i="1" dirty="0" smtClean="0"/>
              <a:t>*The number of 15-minute Settlement Interval Settlement Point Prices, RTRMPRs or Price Adders changed with the Price Correction </a:t>
            </a:r>
            <a:endParaRPr lang="en-US" sz="1600" i="1" dirty="0"/>
          </a:p>
        </p:txBody>
      </p:sp>
    </p:spTree>
    <p:extLst>
      <p:ext uri="{BB962C8B-B14F-4D97-AF65-F5344CB8AC3E}">
        <p14:creationId xmlns:p14="http://schemas.microsoft.com/office/powerpoint/2010/main" val="19660354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RTM Price Correction in 2018 and 2019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2900" y="990600"/>
            <a:ext cx="8534400" cy="4319832"/>
          </a:xfrm>
        </p:spPr>
        <p:txBody>
          <a:bodyPr/>
          <a:lstStyle/>
          <a:p>
            <a:r>
              <a:rPr lang="en-US" sz="2000" dirty="0" smtClean="0"/>
              <a:t>Price Corrections in </a:t>
            </a:r>
            <a:r>
              <a:rPr lang="en-US" sz="2000" dirty="0"/>
              <a:t>RTM </a:t>
            </a:r>
            <a:r>
              <a:rPr lang="en-US" sz="2000" dirty="0" smtClean="0"/>
              <a:t>(Cont.)</a:t>
            </a:r>
            <a:endParaRPr lang="en-US" sz="2000" dirty="0"/>
          </a:p>
          <a:p>
            <a:pPr marL="0" indent="0">
              <a:buNone/>
            </a:pPr>
            <a:r>
              <a:rPr lang="en-US" sz="2000" dirty="0" smtClean="0"/>
              <a:t>     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05124752"/>
              </p:ext>
            </p:extLst>
          </p:nvPr>
        </p:nvGraphicFramePr>
        <p:xfrm>
          <a:off x="523374" y="1394703"/>
          <a:ext cx="8173451" cy="43524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5559"/>
                <a:gridCol w="2057943"/>
                <a:gridCol w="1583033"/>
                <a:gridCol w="1503882"/>
                <a:gridCol w="1583034"/>
              </a:tblGrid>
              <a:tr h="48058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OD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Settlement Point Prices*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RT Meter Prices*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Price Adders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Comments</a:t>
                      </a:r>
                      <a:endParaRPr lang="en-US" sz="14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5761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10/21/2019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363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3048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10/23/2019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38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10/26/2019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10/29/2019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10/30/2019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10/31/2019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11/4/2019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11/6/2019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11/8/2019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4456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3600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12/4/2019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12/10/2019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28835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12/17/2019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595563" y="5755965"/>
            <a:ext cx="8229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i="1" dirty="0" smtClean="0"/>
              <a:t>*The number of 15-minute Settlement Interval Settlement Point Prices, RTRMPRs or Price Adders changed with the  Price Correction </a:t>
            </a:r>
            <a:endParaRPr lang="en-US" sz="1600" i="1" dirty="0"/>
          </a:p>
        </p:txBody>
      </p:sp>
    </p:spTree>
    <p:extLst>
      <p:ext uri="{BB962C8B-B14F-4D97-AF65-F5344CB8AC3E}">
        <p14:creationId xmlns:p14="http://schemas.microsoft.com/office/powerpoint/2010/main" val="3222896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Price Impact of RTM Price Correction </a:t>
            </a:r>
            <a:endParaRPr lang="en-US" sz="2400" dirty="0"/>
          </a:p>
        </p:txBody>
      </p:sp>
      <p:graphicFrame>
        <p:nvGraphicFramePr>
          <p:cNvPr id="6" name="Chart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93531734"/>
              </p:ext>
            </p:extLst>
          </p:nvPr>
        </p:nvGraphicFramePr>
        <p:xfrm>
          <a:off x="609600" y="914400"/>
          <a:ext cx="7733623" cy="2667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72555320"/>
              </p:ext>
            </p:extLst>
          </p:nvPr>
        </p:nvGraphicFramePr>
        <p:xfrm>
          <a:off x="743289" y="3429000"/>
          <a:ext cx="7599934" cy="24063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464177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Price Impact of RTM </a:t>
            </a:r>
            <a:r>
              <a:rPr lang="en-US" sz="2400" smtClean="0"/>
              <a:t>Price Correction (Cont.) </a:t>
            </a:r>
            <a:endParaRPr lang="en-US" sz="2400" dirty="0"/>
          </a:p>
        </p:txBody>
      </p:sp>
      <p:graphicFrame>
        <p:nvGraphicFramePr>
          <p:cNvPr id="7" name="Chart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62437749"/>
              </p:ext>
            </p:extLst>
          </p:nvPr>
        </p:nvGraphicFramePr>
        <p:xfrm>
          <a:off x="533400" y="990600"/>
          <a:ext cx="7811503" cy="259467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82272938"/>
              </p:ext>
            </p:extLst>
          </p:nvPr>
        </p:nvGraphicFramePr>
        <p:xfrm>
          <a:off x="704349" y="3657600"/>
          <a:ext cx="7640554" cy="2133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38795886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Impact on Payments/Charges of </a:t>
            </a:r>
            <a:r>
              <a:rPr lang="en-US" sz="2400" dirty="0" smtClean="0"/>
              <a:t>RTM </a:t>
            </a:r>
            <a:r>
              <a:rPr lang="en-US" sz="2400" dirty="0"/>
              <a:t>Price Correction</a:t>
            </a: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5705978"/>
              </p:ext>
            </p:extLst>
          </p:nvPr>
        </p:nvGraphicFramePr>
        <p:xfrm>
          <a:off x="1066800" y="1015996"/>
          <a:ext cx="7239000" cy="47752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9750"/>
                <a:gridCol w="1809750"/>
                <a:gridCol w="1809750"/>
                <a:gridCol w="1809750"/>
              </a:tblGrid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OD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Energy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Imbalance($k)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PTP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Obligation ($k)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RENA ($k)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4/17/2018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5/2/2018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5/21/2018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7/18/2018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-168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136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8/29/2018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-123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-18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9/20/2018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1/4/2019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10/6/2019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-22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27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-6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10/16/2019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-54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-6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10/17/2019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10/18/2019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-91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-32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10/19/2019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286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-185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-101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10/20/2019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95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-39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-56</a:t>
                      </a: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81000" y="5943600"/>
            <a:ext cx="81177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Note: A positive value indicates an increased charge or decreased payment to QSEs following the price correction.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841193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Impact on Payments/Charges of </a:t>
            </a:r>
            <a:r>
              <a:rPr lang="en-US" sz="2400" dirty="0" smtClean="0"/>
              <a:t>RTM </a:t>
            </a:r>
            <a:r>
              <a:rPr lang="en-US" sz="2400" dirty="0"/>
              <a:t>Price </a:t>
            </a:r>
            <a:r>
              <a:rPr lang="en-US" sz="2400" dirty="0" smtClean="0"/>
              <a:t>Correction</a:t>
            </a:r>
            <a:br>
              <a:rPr lang="en-US" sz="2400" dirty="0" smtClean="0"/>
            </a:br>
            <a:r>
              <a:rPr lang="en-US" sz="2400" dirty="0" smtClean="0"/>
              <a:t>(Cont.)</a:t>
            </a:r>
            <a:endParaRPr lang="en-US" sz="2400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64568655"/>
              </p:ext>
            </p:extLst>
          </p:nvPr>
        </p:nvGraphicFramePr>
        <p:xfrm>
          <a:off x="1066800" y="1066800"/>
          <a:ext cx="7239000" cy="47752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9750"/>
                <a:gridCol w="1809750"/>
                <a:gridCol w="1809750"/>
                <a:gridCol w="1809750"/>
              </a:tblGrid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OD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Energy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Imbalance($k)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PTP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Obligation ($k)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RENA ($k)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10/21/2019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-5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-19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10/23/2019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10/26/2019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10/29/2019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10/30/2019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10/31/2019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11/4/2019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11/6/2019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11/8/2019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-283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235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48</a:t>
                      </a:r>
                      <a:endParaRPr lang="en-US" sz="14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12/4/2019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12/10/2019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410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12/17/2019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81000" y="5943600"/>
            <a:ext cx="81177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Note: A positive value indicates an increased charge or decreased payment to QSEs following the price correction.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0182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763000" cy="1143000"/>
          </a:xfrm>
        </p:spPr>
        <p:txBody>
          <a:bodyPr/>
          <a:lstStyle/>
          <a:p>
            <a:r>
              <a:rPr lang="en-US" sz="2400" dirty="0"/>
              <a:t>Range of Change of Payments/Charges to Individual Counter-Parties for </a:t>
            </a:r>
            <a:r>
              <a:rPr lang="en-US" sz="2400" dirty="0" smtClean="0"/>
              <a:t>RTM </a:t>
            </a:r>
            <a:r>
              <a:rPr lang="en-US" sz="2400" dirty="0"/>
              <a:t>Price Corrections</a:t>
            </a:r>
          </a:p>
        </p:txBody>
      </p:sp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84520035"/>
              </p:ext>
            </p:extLst>
          </p:nvPr>
        </p:nvGraphicFramePr>
        <p:xfrm>
          <a:off x="597568" y="3827002"/>
          <a:ext cx="7912768" cy="22859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00587036"/>
              </p:ext>
            </p:extLst>
          </p:nvPr>
        </p:nvGraphicFramePr>
        <p:xfrm>
          <a:off x="565484" y="838200"/>
          <a:ext cx="7848600" cy="298880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81000" y="5943600"/>
            <a:ext cx="81177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Note: A positive value indicates an increased charge or decreased payment to QSEs following the price correction.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1119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763000" cy="1143000"/>
          </a:xfrm>
        </p:spPr>
        <p:txBody>
          <a:bodyPr/>
          <a:lstStyle/>
          <a:p>
            <a:r>
              <a:rPr lang="en-US" sz="2400" dirty="0"/>
              <a:t>Range of Change of Payments/Charges to Individual Counter-Parties for RTM Price </a:t>
            </a:r>
            <a:r>
              <a:rPr lang="en-US" sz="2400" dirty="0" smtClean="0"/>
              <a:t>Corrections (Cont.)</a:t>
            </a:r>
            <a:endParaRPr lang="en-US" sz="2400" dirty="0"/>
          </a:p>
        </p:txBody>
      </p:sp>
      <p:graphicFrame>
        <p:nvGraphicFramePr>
          <p:cNvPr id="7" name="Chart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595207474"/>
              </p:ext>
            </p:extLst>
          </p:nvPr>
        </p:nvGraphicFramePr>
        <p:xfrm>
          <a:off x="685800" y="990600"/>
          <a:ext cx="7696200" cy="26820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8" name="Chart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42489400"/>
              </p:ext>
            </p:extLst>
          </p:nvPr>
        </p:nvGraphicFramePr>
        <p:xfrm>
          <a:off x="685800" y="3657600"/>
          <a:ext cx="7696200" cy="2362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81000" y="5943600"/>
            <a:ext cx="81177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Note: A positive value indicates an increased charge or decreased payment to QSEs following the price correction.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873450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823118"/>
          </a:xfrm>
        </p:spPr>
        <p:txBody>
          <a:bodyPr/>
          <a:lstStyle/>
          <a:p>
            <a:r>
              <a:rPr lang="en-US" sz="2400" dirty="0" smtClean="0"/>
              <a:t>Next Steps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838200"/>
            <a:ext cx="8534400" cy="4953000"/>
          </a:xfrm>
        </p:spPr>
        <p:txBody>
          <a:bodyPr/>
          <a:lstStyle/>
          <a:p>
            <a:r>
              <a:rPr lang="en-US" sz="2000" dirty="0" smtClean="0"/>
              <a:t>ERCOT is looking for feedback from WMS.</a:t>
            </a:r>
          </a:p>
          <a:p>
            <a:endParaRPr lang="en-US" sz="2000" dirty="0"/>
          </a:p>
          <a:p>
            <a:r>
              <a:rPr lang="en-US" sz="2000" dirty="0" smtClean="0"/>
              <a:t>Can we define more specific indices of “significance” and use those values to determine when to bring potential price correction cases to the ERCOT Board for their review? </a:t>
            </a:r>
            <a:endParaRPr lang="en-US" sz="1600" dirty="0" smtClean="0"/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System-wide impact on payment/charges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Dollar impact on individual Counter-Parties (or QSEs/CRR Account Holders)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Percentage impact on individual Counter-Parties </a:t>
            </a:r>
            <a:r>
              <a:rPr lang="en-US" sz="1600" dirty="0"/>
              <a:t>(or </a:t>
            </a:r>
            <a:r>
              <a:rPr lang="en-US" sz="1600" dirty="0" smtClean="0"/>
              <a:t>QSEs/CRR </a:t>
            </a:r>
            <a:r>
              <a:rPr lang="en-US" sz="1600" dirty="0"/>
              <a:t>Account </a:t>
            </a:r>
            <a:r>
              <a:rPr lang="en-US" sz="1600" dirty="0" smtClean="0"/>
              <a:t>Holders)</a:t>
            </a:r>
          </a:p>
          <a:p>
            <a:pPr marL="400050"/>
            <a:endParaRPr lang="en-US" sz="2000" dirty="0"/>
          </a:p>
          <a:p>
            <a:pPr marL="400050"/>
            <a:r>
              <a:rPr lang="en-US" sz="2000" dirty="0" smtClean="0"/>
              <a:t>Should we also consider introducing similar “significance” indices for determining whether or not to perform price corrections before the prices become final in the RTM and DAM? 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Less information is available in this timeframe, so may have to make assumptions or use other approaches, such as: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1400" dirty="0" smtClean="0"/>
              <a:t>Numbers of corrected prices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1400" dirty="0" smtClean="0"/>
              <a:t>Changes of corrected prices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1400" dirty="0" smtClean="0"/>
              <a:t>System-wide impact on payment/charges (when only RTRMPR corrected)</a:t>
            </a:r>
            <a:endParaRPr lang="en-US" sz="1400" dirty="0"/>
          </a:p>
          <a:p>
            <a:pPr marL="400050"/>
            <a:endParaRPr lang="en-US" sz="2000" dirty="0" smtClean="0"/>
          </a:p>
          <a:p>
            <a:endParaRPr lang="en-US" sz="2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94943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Current </a:t>
            </a:r>
            <a:r>
              <a:rPr lang="en-US" sz="2400" dirty="0" smtClean="0"/>
              <a:t>Rules for Price Corrections</a:t>
            </a:r>
            <a:endParaRPr lang="en-US" sz="24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05043634"/>
              </p:ext>
            </p:extLst>
          </p:nvPr>
        </p:nvGraphicFramePr>
        <p:xfrm>
          <a:off x="552450" y="2133600"/>
          <a:ext cx="8115300" cy="4127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2764"/>
                <a:gridCol w="905725"/>
                <a:gridCol w="2574167"/>
                <a:gridCol w="2932644"/>
              </a:tblGrid>
              <a:tr h="826200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Type of Correction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Market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Deadline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Finding of “Significant” Impact on Prices Required to Correct Price</a:t>
                      </a:r>
                      <a:endParaRPr lang="en-US" sz="1600" dirty="0"/>
                    </a:p>
                  </a:txBody>
                  <a:tcPr/>
                </a:tc>
              </a:tr>
              <a:tr h="581400"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Price correction before prices become final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RTM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Correct the prices before 4PM</a:t>
                      </a:r>
                      <a:r>
                        <a:rPr lang="en-US" sz="1600" baseline="0" dirty="0" smtClean="0"/>
                        <a:t> of 2</a:t>
                      </a:r>
                      <a:r>
                        <a:rPr lang="en-US" sz="1600" baseline="30000" dirty="0" smtClean="0"/>
                        <a:t>nd</a:t>
                      </a:r>
                      <a:r>
                        <a:rPr lang="en-US" sz="1600" baseline="0" dirty="0" smtClean="0"/>
                        <a:t> Business Day after the OD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No</a:t>
                      </a:r>
                      <a:endParaRPr lang="en-US" sz="1600" dirty="0"/>
                    </a:p>
                  </a:txBody>
                  <a:tcPr/>
                </a:tc>
              </a:tr>
              <a:tr h="82620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DAM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Correct the prices before 10AM</a:t>
                      </a:r>
                      <a:r>
                        <a:rPr lang="en-US" sz="1600" baseline="0" dirty="0" smtClean="0"/>
                        <a:t> of 2</a:t>
                      </a:r>
                      <a:r>
                        <a:rPr lang="en-US" sz="1600" baseline="30000" dirty="0" smtClean="0"/>
                        <a:t>nd</a:t>
                      </a:r>
                      <a:r>
                        <a:rPr lang="en-US" sz="1600" baseline="0" dirty="0" smtClean="0"/>
                        <a:t> Business Day after the OD</a:t>
                      </a: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No</a:t>
                      </a:r>
                      <a:endParaRPr lang="en-US" sz="1600" dirty="0"/>
                    </a:p>
                  </a:txBody>
                  <a:tcPr/>
                </a:tc>
              </a:tr>
              <a:tr h="826200">
                <a:tc rowSpan="2">
                  <a:txBody>
                    <a:bodyPr/>
                    <a:lstStyle/>
                    <a:p>
                      <a:r>
                        <a:rPr lang="en-US" sz="1600" dirty="0" smtClean="0"/>
                        <a:t>Price correction with Board review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RTM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Notify Market Participants no late than 30 days</a:t>
                      </a:r>
                      <a:r>
                        <a:rPr lang="en-US" sz="1600" baseline="0" dirty="0" smtClean="0"/>
                        <a:t> after the OD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ERCOT Board Review</a:t>
                      </a:r>
                      <a:endParaRPr lang="en-US" sz="1600" dirty="0"/>
                    </a:p>
                  </a:txBody>
                  <a:tcPr/>
                </a:tc>
              </a:tr>
              <a:tr h="82620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DAM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Notify Market Participants no late than 30 days</a:t>
                      </a:r>
                      <a:r>
                        <a:rPr lang="en-US" sz="1600" baseline="0" dirty="0" smtClean="0"/>
                        <a:t> after the OD</a:t>
                      </a: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ERCOT Board Review</a:t>
                      </a:r>
                      <a:endParaRPr lang="en-US" sz="16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Content Placeholder 2"/>
          <p:cNvSpPr txBox="1">
            <a:spLocks/>
          </p:cNvSpPr>
          <p:nvPr/>
        </p:nvSpPr>
        <p:spPr>
          <a:xfrm>
            <a:off x="152400" y="990600"/>
            <a:ext cx="8534400" cy="12192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When an issue has been identified that necessitates the need for a price correction </a:t>
            </a:r>
            <a:r>
              <a:rPr lang="en-US" sz="2000" u="sng" dirty="0" smtClean="0"/>
              <a:t>and</a:t>
            </a:r>
            <a:r>
              <a:rPr lang="en-US" sz="2000" dirty="0" smtClean="0"/>
              <a:t> accurate prices can be determined, there is a set timeline for correcting prices.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sz="2000" dirty="0" smtClean="0"/>
              <a:t>     </a:t>
            </a:r>
          </a:p>
        </p:txBody>
      </p:sp>
    </p:spTree>
    <p:extLst>
      <p:ext uri="{BB962C8B-B14F-4D97-AF65-F5344CB8AC3E}">
        <p14:creationId xmlns:p14="http://schemas.microsoft.com/office/powerpoint/2010/main" val="3885873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Current Approaches Defined in Protocol for Resettlement may Provide some Guidance</a:t>
            </a:r>
            <a:endParaRPr lang="en-US" sz="24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48883579"/>
              </p:ext>
            </p:extLst>
          </p:nvPr>
        </p:nvGraphicFramePr>
        <p:xfrm>
          <a:off x="481263" y="1401764"/>
          <a:ext cx="8357937" cy="4028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85979"/>
                <a:gridCol w="929946"/>
                <a:gridCol w="4642012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Type of</a:t>
                      </a:r>
                      <a:r>
                        <a:rPr lang="en-US" baseline="0" dirty="0" smtClean="0"/>
                        <a:t> Resettlement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Market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Definition</a:t>
                      </a:r>
                      <a:r>
                        <a:rPr lang="en-US" baseline="0" dirty="0" smtClean="0"/>
                        <a:t> of impacts</a:t>
                      </a:r>
                      <a:endParaRPr lang="en-US" dirty="0"/>
                    </a:p>
                  </a:txBody>
                  <a:tcPr/>
                </a:tc>
              </a:tr>
              <a:tr h="406667"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/>
                        <a:t>Resettlement due to errors other than errors in prices</a:t>
                      </a:r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dirty="0" smtClean="0"/>
                        <a:t>DAM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The absolute value impact greater than 2% of the total DAM Statement amount for any single Statement Recipient for the Operating Day, and </a:t>
                      </a:r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3413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The impact to the Statement Recipient is greater than $200.00.</a:t>
                      </a:r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242147"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/>
                        <a:t>Resettlement due to errors other than errors in prices</a:t>
                      </a:r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dirty="0" smtClean="0"/>
                        <a:t>RTM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The absolute value impact greater than 4% of the total RTM Statement amount for any single Statement Recipient for the Operating Day, and </a:t>
                      </a:r>
                      <a:endParaRPr lang="en-US" dirty="0"/>
                    </a:p>
                  </a:txBody>
                  <a:tcPr/>
                </a:tc>
              </a:tr>
              <a:tr h="12361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The impact to the Statement Recipient is greater than $400.00</a:t>
                      </a:r>
                      <a:endParaRPr lang="en-US" sz="1800" b="0" i="0" u="none" strike="noStrike" kern="1200" baseline="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401053" y="5638800"/>
            <a:ext cx="85344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Note: Single Statement Recipient can be a individual QSE or CRR Account Holder, not Counter-Party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387430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DAM Price Correction in 2018 and 2019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534400" cy="4319832"/>
          </a:xfrm>
        </p:spPr>
        <p:txBody>
          <a:bodyPr/>
          <a:lstStyle/>
          <a:p>
            <a:r>
              <a:rPr lang="en-US" sz="2000" dirty="0" smtClean="0"/>
              <a:t>Price Corrections in DAM</a:t>
            </a:r>
            <a:endParaRPr lang="en-US" sz="2000" dirty="0"/>
          </a:p>
          <a:p>
            <a:pPr marL="0" indent="0">
              <a:buNone/>
            </a:pPr>
            <a:r>
              <a:rPr lang="en-US" sz="2000" dirty="0" smtClean="0"/>
              <a:t>     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09419281"/>
              </p:ext>
            </p:extLst>
          </p:nvPr>
        </p:nvGraphicFramePr>
        <p:xfrm>
          <a:off x="609600" y="1600200"/>
          <a:ext cx="7716252" cy="41168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5896"/>
                <a:gridCol w="2466556"/>
                <a:gridCol w="1864575"/>
                <a:gridCol w="1869225"/>
              </a:tblGrid>
              <a:tr h="4951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OD</a:t>
                      </a:r>
                      <a:endParaRPr lang="en-US" sz="16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Settlement Point Prices*</a:t>
                      </a:r>
                      <a:endParaRPr lang="en-US" sz="16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MCPC*</a:t>
                      </a:r>
                      <a:endParaRPr lang="en-US" sz="16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Comments</a:t>
                      </a:r>
                      <a:endParaRPr lang="en-US" sz="16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7/20/2018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3785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dirty="0" smtClean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10/23/2018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5437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dirty="0" smtClean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1/29/2019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15256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4/1/2019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4/2/2019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dirty="0" smtClean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4/4/2019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dirty="0" smtClean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4/9/2019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4/10/2019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4/19/2019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14598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4/20/2019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12541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609600" y="5791200"/>
            <a:ext cx="8229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i="1" dirty="0" smtClean="0"/>
              <a:t>*The number of hourly Settlement Point Prices or MCPCs changed with the Price Correction </a:t>
            </a:r>
            <a:endParaRPr lang="en-US" sz="1600" i="1" dirty="0"/>
          </a:p>
        </p:txBody>
      </p:sp>
    </p:spTree>
    <p:extLst>
      <p:ext uri="{BB962C8B-B14F-4D97-AF65-F5344CB8AC3E}">
        <p14:creationId xmlns:p14="http://schemas.microsoft.com/office/powerpoint/2010/main" val="30320583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DAM Price Correction in 2018 and 2019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534400" cy="4319832"/>
          </a:xfrm>
        </p:spPr>
        <p:txBody>
          <a:bodyPr/>
          <a:lstStyle/>
          <a:p>
            <a:r>
              <a:rPr lang="en-US" sz="2000" dirty="0" smtClean="0"/>
              <a:t>Price Corrections in DAM (Cont.)</a:t>
            </a:r>
            <a:endParaRPr lang="en-US" sz="2000" dirty="0"/>
          </a:p>
          <a:p>
            <a:pPr marL="0" indent="0">
              <a:buNone/>
            </a:pPr>
            <a:r>
              <a:rPr lang="en-US" sz="2000" dirty="0" smtClean="0"/>
              <a:t>     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1012785"/>
              </p:ext>
            </p:extLst>
          </p:nvPr>
        </p:nvGraphicFramePr>
        <p:xfrm>
          <a:off x="609600" y="1600200"/>
          <a:ext cx="7716252" cy="41168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5896"/>
                <a:gridCol w="2237956"/>
                <a:gridCol w="2093175"/>
                <a:gridCol w="1869225"/>
              </a:tblGrid>
              <a:tr h="4951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OD</a:t>
                      </a:r>
                      <a:endParaRPr lang="en-US" sz="16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Settlement Point Prices</a:t>
                      </a:r>
                      <a:endParaRPr lang="en-US" sz="16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Impacted MCPC</a:t>
                      </a:r>
                      <a:endParaRPr lang="en-US" sz="16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Comments</a:t>
                      </a:r>
                      <a:endParaRPr lang="en-US" sz="1600" b="1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9/16/2019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15038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9/17/2019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14327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9/18/2019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14463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9/19/2019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14479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9/20/2019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13318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9/21/2019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14356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9/22/2019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12354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9/23/2019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12477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Board Reviewed</a:t>
                      </a:r>
                    </a:p>
                  </a:txBody>
                  <a:tcPr marL="9525" marR="9525" marT="9525" marB="0" anchor="ctr"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9/24/2019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10874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  <a:tr h="36196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9/25/2019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15015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609600" y="5791200"/>
            <a:ext cx="8229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i="1" dirty="0" smtClean="0"/>
              <a:t>*The number of hourly Settlement Point Prices or MCPCs changed with the Price Correction </a:t>
            </a:r>
            <a:endParaRPr lang="en-US" sz="1600" i="1" dirty="0"/>
          </a:p>
        </p:txBody>
      </p:sp>
    </p:spTree>
    <p:extLst>
      <p:ext uri="{BB962C8B-B14F-4D97-AF65-F5344CB8AC3E}">
        <p14:creationId xmlns:p14="http://schemas.microsoft.com/office/powerpoint/2010/main" val="1073160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Price Impact of DAM Price Correction</a:t>
            </a:r>
            <a:endParaRPr lang="en-US" sz="2400" dirty="0"/>
          </a:p>
        </p:txBody>
      </p:sp>
      <p:graphicFrame>
        <p:nvGraphicFramePr>
          <p:cNvPr id="9" name="Chart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29643987"/>
              </p:ext>
            </p:extLst>
          </p:nvPr>
        </p:nvGraphicFramePr>
        <p:xfrm>
          <a:off x="551248" y="812398"/>
          <a:ext cx="8117704" cy="281189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721496" y="5951102"/>
            <a:ext cx="81177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Note: a positive value indicates that the corrected price is higher than the original price.</a:t>
            </a:r>
            <a:endParaRPr lang="en-US" sz="1600" dirty="0"/>
          </a:p>
        </p:txBody>
      </p:sp>
      <p:graphicFrame>
        <p:nvGraphicFramePr>
          <p:cNvPr id="8" name="Chart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08520163"/>
              </p:ext>
            </p:extLst>
          </p:nvPr>
        </p:nvGraphicFramePr>
        <p:xfrm>
          <a:off x="628350" y="3624296"/>
          <a:ext cx="8040602" cy="214110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3723691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Price Impact of DAM Price Correction (Cont.)</a:t>
            </a:r>
            <a:endParaRPr lang="en-US" sz="2400" dirty="0"/>
          </a:p>
        </p:txBody>
      </p:sp>
      <p:sp>
        <p:nvSpPr>
          <p:cNvPr id="4" name="TextBox 3"/>
          <p:cNvSpPr txBox="1"/>
          <p:nvPr/>
        </p:nvSpPr>
        <p:spPr>
          <a:xfrm>
            <a:off x="721496" y="5951102"/>
            <a:ext cx="81177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Note: a positive value indicates that the corrected price is higher than the original price.</a:t>
            </a:r>
            <a:endParaRPr lang="en-US" sz="1600" dirty="0"/>
          </a:p>
        </p:txBody>
      </p:sp>
      <p:graphicFrame>
        <p:nvGraphicFramePr>
          <p:cNvPr id="6" name="Chart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07232170"/>
              </p:ext>
            </p:extLst>
          </p:nvPr>
        </p:nvGraphicFramePr>
        <p:xfrm>
          <a:off x="583332" y="914400"/>
          <a:ext cx="8085620" cy="25738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7" name="Chart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586988007"/>
              </p:ext>
            </p:extLst>
          </p:nvPr>
        </p:nvGraphicFramePr>
        <p:xfrm>
          <a:off x="668456" y="3488288"/>
          <a:ext cx="8000496" cy="19981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376399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Impact on Payments/Charges of DAM Price Correction</a:t>
            </a:r>
            <a:endParaRPr lang="en-US" sz="24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2360439"/>
              </p:ext>
            </p:extLst>
          </p:nvPr>
        </p:nvGraphicFramePr>
        <p:xfrm>
          <a:off x="647701" y="1219200"/>
          <a:ext cx="7924798" cy="46602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62826"/>
                <a:gridCol w="991356"/>
                <a:gridCol w="1290944"/>
                <a:gridCol w="1187207"/>
                <a:gridCol w="1164155"/>
                <a:gridCol w="1164155"/>
                <a:gridCol w="1164155"/>
              </a:tblGrid>
              <a:tr h="6604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Date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AS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Payments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Settlements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Make Whole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Payment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Energy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Purchases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Energy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Sales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PTP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Purchase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7/20/2018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-28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17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10/23/2018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4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-4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1/29/2019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5,085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-629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-330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-1,869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4/1/2019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4/2/2019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4/9/2019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4/10/2019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4/19/2019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-46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41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158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-162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-40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4/20/2019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66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-68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-18</a:t>
                      </a: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81000" y="5943600"/>
            <a:ext cx="81177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Note: A positive value indicates an increased charge or decreased payment to QSEs following the price correction.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2236163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Impact on Payments/Charges of DAM Price Correction (Cont.)</a:t>
            </a:r>
            <a:endParaRPr lang="en-US" sz="24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7906694"/>
              </p:ext>
            </p:extLst>
          </p:nvPr>
        </p:nvGraphicFramePr>
        <p:xfrm>
          <a:off x="762001" y="1207130"/>
          <a:ext cx="7696199" cy="46602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0599"/>
                <a:gridCol w="1066800"/>
                <a:gridCol w="1295400"/>
                <a:gridCol w="1045029"/>
                <a:gridCol w="1099457"/>
                <a:gridCol w="1055914"/>
                <a:gridCol w="1143000"/>
              </a:tblGrid>
              <a:tr h="6604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Date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AS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Payments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K)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Settlements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K)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Make Whole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Payment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K)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Energy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Purchases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K)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Energy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Sales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K)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PTP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Purchase ($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K)</a:t>
                      </a:r>
                    </a:p>
                  </a:txBody>
                  <a:tcPr marL="9525" marR="9525" marT="9525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9/16/2019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-114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94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-205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225</a:t>
                      </a:r>
                    </a:p>
                  </a:txBody>
                  <a:tcPr marL="0" marR="0" marT="0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9/17/2019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-16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51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56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-92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-25</a:t>
                      </a:r>
                    </a:p>
                  </a:txBody>
                  <a:tcPr marL="0" marR="0" marT="0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9/18/2019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-71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-59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7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918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-958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125</a:t>
                      </a:r>
                    </a:p>
                  </a:txBody>
                  <a:tcPr marL="0" marR="0" marT="0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9/19/2019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-10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-117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152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-211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418</a:t>
                      </a:r>
                    </a:p>
                  </a:txBody>
                  <a:tcPr marL="0" marR="0" marT="0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9/20/2019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33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-58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40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-7</a:t>
                      </a:r>
                    </a:p>
                  </a:txBody>
                  <a:tcPr marL="0" marR="0" marT="0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9/21/2019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-8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77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1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48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-91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-25</a:t>
                      </a:r>
                    </a:p>
                  </a:txBody>
                  <a:tcPr marL="0" marR="0" marT="0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9/22/2019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-26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8</a:t>
                      </a:r>
                    </a:p>
                  </a:txBody>
                  <a:tcPr marL="0" marR="0" marT="0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9/23/2019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-49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96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406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-513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-64</a:t>
                      </a:r>
                    </a:p>
                  </a:txBody>
                  <a:tcPr marL="0" marR="0" marT="0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9/24/2019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-216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57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-40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-41</a:t>
                      </a:r>
                    </a:p>
                  </a:txBody>
                  <a:tcPr marL="0" marR="0" marT="0" marB="0" anchor="b"/>
                </a:tc>
              </a:tr>
              <a:tr h="39998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9/25/2019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22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2,382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-2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-329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-553</a:t>
                      </a: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-1,258</a:t>
                      </a:r>
                    </a:p>
                  </a:txBody>
                  <a:tcPr marL="0" marR="0" marT="0" marB="0" anchor="b"/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81000" y="5943600"/>
            <a:ext cx="81177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Note: A positive value indicates an increased charge or decreased payment to QSEs following the price correction.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655416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763000" cy="1143000"/>
          </a:xfrm>
        </p:spPr>
        <p:txBody>
          <a:bodyPr/>
          <a:lstStyle/>
          <a:p>
            <a:r>
              <a:rPr lang="en-US" sz="2400" dirty="0" smtClean="0"/>
              <a:t>Range of Change of Payments/Charges to Individual Counter-Parties for DAM Price Corrections</a:t>
            </a:r>
            <a:endParaRPr lang="en-US" sz="2400" dirty="0"/>
          </a:p>
        </p:txBody>
      </p:sp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0622256"/>
              </p:ext>
            </p:extLst>
          </p:nvPr>
        </p:nvGraphicFramePr>
        <p:xfrm>
          <a:off x="381000" y="1173164"/>
          <a:ext cx="8077200" cy="25757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71875391"/>
              </p:ext>
            </p:extLst>
          </p:nvPr>
        </p:nvGraphicFramePr>
        <p:xfrm>
          <a:off x="381000" y="3832058"/>
          <a:ext cx="8077200" cy="22639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81000" y="5943600"/>
            <a:ext cx="81177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Note: A positive value indicates an increased charge or decreased payment to QSEs following the price correction.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263583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B248F63C-08AC-4CDD-B36F-0851B11853CB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686AC9E6-93EC-408A-81EA-765D121FF0C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35740</TotalTime>
  <Words>1564</Words>
  <Application>Microsoft Office PowerPoint</Application>
  <PresentationFormat>On-screen Show (4:3)</PresentationFormat>
  <Paragraphs>591</Paragraphs>
  <Slides>20</Slides>
  <Notes>20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20</vt:i4>
      </vt:variant>
    </vt:vector>
  </HeadingPairs>
  <TitlesOfParts>
    <vt:vector size="26" baseType="lpstr">
      <vt:lpstr>Arial</vt:lpstr>
      <vt:lpstr>Calibri</vt:lpstr>
      <vt:lpstr>Wingdings</vt:lpstr>
      <vt:lpstr>1_Custom Design</vt:lpstr>
      <vt:lpstr>Office Theme</vt:lpstr>
      <vt:lpstr>Custom Design</vt:lpstr>
      <vt:lpstr>PowerPoint Presentation</vt:lpstr>
      <vt:lpstr>Current Rules for Price Corrections</vt:lpstr>
      <vt:lpstr>DAM Price Correction in 2018 and 2019</vt:lpstr>
      <vt:lpstr>DAM Price Correction in 2018 and 2019</vt:lpstr>
      <vt:lpstr>Price Impact of DAM Price Correction</vt:lpstr>
      <vt:lpstr>Price Impact of DAM Price Correction (Cont.)</vt:lpstr>
      <vt:lpstr>Impact on Payments/Charges of DAM Price Correction</vt:lpstr>
      <vt:lpstr>Impact on Payments/Charges of DAM Price Correction (Cont.)</vt:lpstr>
      <vt:lpstr>Range of Change of Payments/Charges to Individual Counter-Parties for DAM Price Corrections</vt:lpstr>
      <vt:lpstr>Range of Change of Payments/Charges to Individual Counter-Parties for DAM Price Corrections (Cont.)</vt:lpstr>
      <vt:lpstr>RTM Price Correction in 2018 and 2019</vt:lpstr>
      <vt:lpstr>RTM Price Correction in 2018 and 2019</vt:lpstr>
      <vt:lpstr>Price Impact of RTM Price Correction </vt:lpstr>
      <vt:lpstr>Price Impact of RTM Price Correction (Cont.) </vt:lpstr>
      <vt:lpstr>Impact on Payments/Charges of RTM Price Correction</vt:lpstr>
      <vt:lpstr>Impact on Payments/Charges of RTM Price Correction (Cont.)</vt:lpstr>
      <vt:lpstr>Range of Change of Payments/Charges to Individual Counter-Parties for RTM Price Corrections</vt:lpstr>
      <vt:lpstr>Range of Change of Payments/Charges to Individual Counter-Parties for RTM Price Corrections (Cont.)</vt:lpstr>
      <vt:lpstr>Next Steps</vt:lpstr>
      <vt:lpstr>Current Approaches Defined in Protocol for Resettlement may Provide some Guidance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Chang, Sean</dc:creator>
  <cp:lastModifiedBy>Chen, Jian</cp:lastModifiedBy>
  <cp:revision>388</cp:revision>
  <cp:lastPrinted>2020-02-28T22:27:43Z</cp:lastPrinted>
  <dcterms:created xsi:type="dcterms:W3CDTF">2016-01-21T15:20:31Z</dcterms:created>
  <dcterms:modified xsi:type="dcterms:W3CDTF">2020-03-02T20:47:03Z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