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notesSlides/notesSlide12.xml" ContentType="application/vnd.openxmlformats-officedocument.presentationml.notesSlide+xml"/>
  <Override PartName="/ppt/tags/tag9.xml" ContentType="application/vnd.openxmlformats-officedocument.presentationml.tags+xml"/>
  <Override PartName="/ppt/notesSlides/notesSlide13.xml" ContentType="application/vnd.openxmlformats-officedocument.presentationml.notesSlide+xml"/>
  <Override PartName="/ppt/tags/tag10.xml" ContentType="application/vnd.openxmlformats-officedocument.presentationml.tags+xml"/>
  <Override PartName="/ppt/notesSlides/notesSlide14.xml" ContentType="application/vnd.openxmlformats-officedocument.presentationml.notesSlide+xml"/>
  <Override PartName="/ppt/tags/tag11.xml" ContentType="application/vnd.openxmlformats-officedocument.presentationml.tags+xml"/>
  <Override PartName="/ppt/notesSlides/notesSlide15.xml" ContentType="application/vnd.openxmlformats-officedocument.presentationml.notesSlide+xml"/>
  <Override PartName="/ppt/tags/tag12.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21"/>
  </p:notesMasterIdLst>
  <p:handoutMasterIdLst>
    <p:handoutMasterId r:id="rId22"/>
  </p:handoutMasterIdLst>
  <p:sldIdLst>
    <p:sldId id="276" r:id="rId5"/>
    <p:sldId id="259" r:id="rId6"/>
    <p:sldId id="505" r:id="rId7"/>
    <p:sldId id="510" r:id="rId8"/>
    <p:sldId id="512" r:id="rId9"/>
    <p:sldId id="513" r:id="rId10"/>
    <p:sldId id="514" r:id="rId11"/>
    <p:sldId id="507" r:id="rId12"/>
    <p:sldId id="508" r:id="rId13"/>
    <p:sldId id="506" r:id="rId14"/>
    <p:sldId id="509" r:id="rId15"/>
    <p:sldId id="511" r:id="rId16"/>
    <p:sldId id="516" r:id="rId17"/>
    <p:sldId id="517" r:id="rId18"/>
    <p:sldId id="515" r:id="rId19"/>
    <p:sldId id="518"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8" userDrawn="1">
          <p15:clr>
            <a:srgbClr val="A4A3A4"/>
          </p15:clr>
        </p15:guide>
        <p15:guide id="2" pos="5520"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A3DB"/>
    <a:srgbClr val="C2D500"/>
    <a:srgbClr val="95C075"/>
    <a:srgbClr val="68AD45"/>
    <a:srgbClr val="00AFAD"/>
    <a:srgbClr val="FFC629"/>
    <a:srgbClr val="A0A6A6"/>
    <a:srgbClr val="4D5858"/>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99" autoAdjust="0"/>
    <p:restoredTop sz="82973" autoAdjust="0"/>
  </p:normalViewPr>
  <p:slideViewPr>
    <p:cSldViewPr snapToGrid="0" snapToObjects="1">
      <p:cViewPr varScale="1">
        <p:scale>
          <a:sx n="94" d="100"/>
          <a:sy n="94" d="100"/>
        </p:scale>
        <p:origin x="2166" y="96"/>
      </p:cViewPr>
      <p:guideLst>
        <p:guide orient="horz" pos="648"/>
        <p:guide pos="55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47" d="100"/>
          <a:sy n="47" d="100"/>
        </p:scale>
        <p:origin x="1784" y="5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77C4304B-3A68-47EB-85C3-8976ACFA6065}" type="datetimeFigureOut">
              <a:rPr lang="en-US" smtClean="0"/>
              <a:t>3/4/2020</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C5013ABC-24FB-4736-809B-789282209143}" type="slidenum">
              <a:rPr lang="en-US" smtClean="0"/>
              <a:t>‹#›</a:t>
            </a:fld>
            <a:endParaRPr lang="en-US" dirty="0"/>
          </a:p>
        </p:txBody>
      </p:sp>
    </p:spTree>
    <p:extLst>
      <p:ext uri="{BB962C8B-B14F-4D97-AF65-F5344CB8AC3E}">
        <p14:creationId xmlns:p14="http://schemas.microsoft.com/office/powerpoint/2010/main" val="1936113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0B4CBCA-C719-6B4D-A346-7F40938184FB}" type="datetimeFigureOut">
              <a:rPr lang="en-US" smtClean="0"/>
              <a:t>3/4/2020</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BE6BF1A-04D8-8E4B-BDF1-C448CB7A3BD8}" type="slidenum">
              <a:rPr lang="en-US" smtClean="0"/>
              <a:t>‹#›</a:t>
            </a:fld>
            <a:endParaRPr lang="en-US" dirty="0"/>
          </a:p>
        </p:txBody>
      </p:sp>
    </p:spTree>
    <p:extLst>
      <p:ext uri="{BB962C8B-B14F-4D97-AF65-F5344CB8AC3E}">
        <p14:creationId xmlns:p14="http://schemas.microsoft.com/office/powerpoint/2010/main" val="188012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BE6BF1A-04D8-8E4B-BDF1-C448CB7A3BD8}" type="slidenum">
              <a:rPr lang="en-US" smtClean="0"/>
              <a:t>1</a:t>
            </a:fld>
            <a:endParaRPr lang="en-US" dirty="0"/>
          </a:p>
        </p:txBody>
      </p:sp>
    </p:spTree>
    <p:extLst>
      <p:ext uri="{BB962C8B-B14F-4D97-AF65-F5344CB8AC3E}">
        <p14:creationId xmlns:p14="http://schemas.microsoft.com/office/powerpoint/2010/main" val="1285871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510018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3770417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671304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3098962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sz="2000" b="0" dirty="0">
              <a:latin typeface="Arial" pitchFamily="34" charset="0"/>
            </a:endParaRPr>
          </a:p>
        </p:txBody>
      </p:sp>
    </p:spTree>
    <p:extLst>
      <p:ext uri="{BB962C8B-B14F-4D97-AF65-F5344CB8AC3E}">
        <p14:creationId xmlns:p14="http://schemas.microsoft.com/office/powerpoint/2010/main" val="2368591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1879027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76255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65001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208762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E6BF1A-04D8-8E4B-BDF1-C448CB7A3BD8}" type="slidenum">
              <a:rPr lang="en-US" smtClean="0"/>
              <a:t>5</a:t>
            </a:fld>
            <a:endParaRPr lang="en-US" dirty="0"/>
          </a:p>
        </p:txBody>
      </p:sp>
    </p:spTree>
    <p:extLst>
      <p:ext uri="{BB962C8B-B14F-4D97-AF65-F5344CB8AC3E}">
        <p14:creationId xmlns:p14="http://schemas.microsoft.com/office/powerpoint/2010/main" val="2640924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E6BF1A-04D8-8E4B-BDF1-C448CB7A3BD8}" type="slidenum">
              <a:rPr lang="en-US" smtClean="0"/>
              <a:t>6</a:t>
            </a:fld>
            <a:endParaRPr lang="en-US" dirty="0"/>
          </a:p>
        </p:txBody>
      </p:sp>
    </p:spTree>
    <p:extLst>
      <p:ext uri="{BB962C8B-B14F-4D97-AF65-F5344CB8AC3E}">
        <p14:creationId xmlns:p14="http://schemas.microsoft.com/office/powerpoint/2010/main" val="2481341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9BE6BF1A-04D8-8E4B-BDF1-C448CB7A3BD8}" type="slidenum">
              <a:rPr lang="en-US" smtClean="0"/>
              <a:t>7</a:t>
            </a:fld>
            <a:endParaRPr lang="en-US" dirty="0"/>
          </a:p>
        </p:txBody>
      </p:sp>
    </p:spTree>
    <p:extLst>
      <p:ext uri="{BB962C8B-B14F-4D97-AF65-F5344CB8AC3E}">
        <p14:creationId xmlns:p14="http://schemas.microsoft.com/office/powerpoint/2010/main" val="914861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304876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29C2-5C51-41E5-9231-E55BFCB50DC3}" type="datetime1">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3/4/2020</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5" name="Rectangle 13"/>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A12975-34BB-44D6-8468-87083C2672C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54473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A1351E6-91D8-4DD7-8691-12474E3E49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3996D5F1-D521-4A4E-83F1-00E09C521963}"/>
              </a:ext>
            </a:extLst>
          </p:cNvPr>
          <p:cNvSpPr>
            <a:spLocks noGrp="1"/>
          </p:cNvSpPr>
          <p:nvPr>
            <p:ph type="ctrTitle"/>
          </p:nvPr>
        </p:nvSpPr>
        <p:spPr>
          <a:xfrm>
            <a:off x="901551" y="2123527"/>
            <a:ext cx="5669280" cy="1645920"/>
          </a:xfrm>
        </p:spPr>
        <p:txBody>
          <a:bodyPr anchor="t"/>
          <a:lstStyle>
            <a:lvl1pPr algn="l">
              <a:lnSpc>
                <a:spcPct val="87000"/>
              </a:lnSpc>
              <a:defRPr sz="4000" spc="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E20693B-7108-4552-8DAF-9992144BDE71}"/>
              </a:ext>
            </a:extLst>
          </p:cNvPr>
          <p:cNvSpPr>
            <a:spLocks noGrp="1"/>
          </p:cNvSpPr>
          <p:nvPr>
            <p:ph type="subTitle" idx="1"/>
          </p:nvPr>
        </p:nvSpPr>
        <p:spPr>
          <a:xfrm>
            <a:off x="901551" y="3824360"/>
            <a:ext cx="5120640" cy="457200"/>
          </a:xfrm>
        </p:spPr>
        <p:txBody>
          <a:bodyPr/>
          <a:lstStyle>
            <a:lvl1pPr marL="0" indent="0" algn="l">
              <a:buNone/>
              <a:defRPr sz="1400" cap="all" spc="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cxnSp>
        <p:nvCxnSpPr>
          <p:cNvPr id="14" name="Straight Connector 13">
            <a:extLst>
              <a:ext uri="{FF2B5EF4-FFF2-40B4-BE49-F238E27FC236}">
                <a16:creationId xmlns:a16="http://schemas.microsoft.com/office/drawing/2014/main" id="{2BA37A89-A9A0-4C3B-AD66-407639FAD263}"/>
              </a:ext>
            </a:extLst>
          </p:cNvPr>
          <p:cNvCxnSpPr>
            <a:cxnSpLocks/>
          </p:cNvCxnSpPr>
          <p:nvPr/>
        </p:nvCxnSpPr>
        <p:spPr>
          <a:xfrm>
            <a:off x="1002792" y="2096541"/>
            <a:ext cx="54864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E29C5908-A1DF-4412-8ED5-4ACCE25BAB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10" y="1439654"/>
            <a:ext cx="1500374" cy="519848"/>
          </a:xfrm>
          <a:prstGeom prst="rect">
            <a:avLst/>
          </a:prstGeom>
        </p:spPr>
      </p:pic>
    </p:spTree>
    <p:extLst>
      <p:ext uri="{BB962C8B-B14F-4D97-AF65-F5344CB8AC3E}">
        <p14:creationId xmlns:p14="http://schemas.microsoft.com/office/powerpoint/2010/main" val="365284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ACA067-4BBB-45B7-B0AB-C082C9DCB0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6" name="Slide Number Placeholder 5">
            <a:extLst>
              <a:ext uri="{FF2B5EF4-FFF2-40B4-BE49-F238E27FC236}">
                <a16:creationId xmlns:a16="http://schemas.microsoft.com/office/drawing/2014/main" id="{059629F6-44F8-4846-A950-A9CDCD95B4FF}"/>
              </a:ext>
            </a:extLst>
          </p:cNvPr>
          <p:cNvSpPr>
            <a:spLocks noGrp="1"/>
          </p:cNvSpPr>
          <p:nvPr>
            <p:ph type="sldNum" sz="quarter" idx="12"/>
          </p:nvPr>
        </p:nvSpPr>
        <p:spPr/>
        <p:txBody>
          <a:bodyPr/>
          <a:lstStyle/>
          <a:p>
            <a:fld id="{F31F9640-B05E-4527-BF86-3F4A8CDFAEE8}" type="slidenum">
              <a:rPr lang="en-US" smtClean="0"/>
              <a:t>‹#›</a:t>
            </a:fld>
            <a:endParaRPr lang="en-US" dirty="0"/>
          </a:p>
        </p:txBody>
      </p:sp>
      <p:sp>
        <p:nvSpPr>
          <p:cNvPr id="2" name="Title 1">
            <a:extLst>
              <a:ext uri="{FF2B5EF4-FFF2-40B4-BE49-F238E27FC236}">
                <a16:creationId xmlns:a16="http://schemas.microsoft.com/office/drawing/2014/main" id="{FA46EC64-CE97-435C-A420-3DF58A52E794}"/>
              </a:ext>
            </a:extLst>
          </p:cNvPr>
          <p:cNvSpPr>
            <a:spLocks noGrp="1"/>
          </p:cNvSpPr>
          <p:nvPr>
            <p:ph type="title"/>
          </p:nvPr>
        </p:nvSpPr>
        <p:spPr>
          <a:xfrm>
            <a:off x="905256" y="2120050"/>
            <a:ext cx="5669280" cy="1645920"/>
          </a:xfrm>
        </p:spPr>
        <p:txBody>
          <a:bodyPr anchor="t"/>
          <a:lstStyle>
            <a:lvl1pPr>
              <a:lnSpc>
                <a:spcPct val="87000"/>
              </a:lnSpc>
              <a:defRPr sz="4000" spc="0" baseline="0">
                <a:solidFill>
                  <a:schemeClr val="accent1"/>
                </a:solidFill>
              </a:defRPr>
            </a:lvl1p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87BFC02C-1A02-4953-962A-09AEE360483B}"/>
              </a:ext>
            </a:extLst>
          </p:cNvPr>
          <p:cNvCxnSpPr>
            <a:cxnSpLocks/>
          </p:cNvCxnSpPr>
          <p:nvPr/>
        </p:nvCxnSpPr>
        <p:spPr>
          <a:xfrm>
            <a:off x="1002791" y="2096541"/>
            <a:ext cx="54864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54CA6D0A-E4D5-4A0F-B1C8-33DBDF3132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10" y="1439654"/>
            <a:ext cx="1500374" cy="519848"/>
          </a:xfrm>
          <a:prstGeom prst="rect">
            <a:avLst/>
          </a:prstGeom>
        </p:spPr>
      </p:pic>
      <p:sp>
        <p:nvSpPr>
          <p:cNvPr id="17" name="Rectangle 16">
            <a:extLst>
              <a:ext uri="{FF2B5EF4-FFF2-40B4-BE49-F238E27FC236}">
                <a16:creationId xmlns:a16="http://schemas.microsoft.com/office/drawing/2014/main" id="{0D4A471C-2A00-4456-ABFD-5F0096047F5D}"/>
              </a:ext>
            </a:extLst>
          </p:cNvPr>
          <p:cNvSpPr/>
          <p:nvPr/>
        </p:nvSpPr>
        <p:spPr>
          <a:xfrm>
            <a:off x="6002688" y="6411227"/>
            <a:ext cx="2626040" cy="207749"/>
          </a:xfrm>
          <a:prstGeom prst="rect">
            <a:avLst/>
          </a:prstGeom>
        </p:spPr>
        <p:txBody>
          <a:bodyPr wrap="none">
            <a:spAutoFit/>
          </a:bodyPr>
          <a:lstStyle/>
          <a:p>
            <a:pPr algn="r"/>
            <a:r>
              <a:rPr lang="en-US" sz="750" spc="0" baseline="0" dirty="0">
                <a:solidFill>
                  <a:schemeClr val="tx1"/>
                </a:solidFill>
              </a:rPr>
              <a:t>PROPRIETARY AND CONFIDENTIAL INFORMATION  •</a:t>
            </a:r>
          </a:p>
        </p:txBody>
      </p:sp>
    </p:spTree>
    <p:extLst>
      <p:ext uri="{BB962C8B-B14F-4D97-AF65-F5344CB8AC3E}">
        <p14:creationId xmlns:p14="http://schemas.microsoft.com/office/powerpoint/2010/main" val="395630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A8F6D-1544-48C4-838A-256AE6FA25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D3F93-F0CB-4E2E-A769-B6EAA18564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63D3E68-3F3F-4987-AAB2-711BB5667AE8}"/>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211284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circles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A84938C-5767-465A-B332-5A9A6E8E1507}"/>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a:xfrm>
            <a:off x="0" y="1371600"/>
            <a:ext cx="9144000" cy="5486399"/>
          </a:xfrm>
          <a:prstGeom prst="rect">
            <a:avLst/>
          </a:prstGeom>
        </p:spPr>
      </p:pic>
      <p:sp>
        <p:nvSpPr>
          <p:cNvPr id="2" name="Title 1">
            <a:extLst>
              <a:ext uri="{FF2B5EF4-FFF2-40B4-BE49-F238E27FC236}">
                <a16:creationId xmlns:a16="http://schemas.microsoft.com/office/drawing/2014/main" id="{DCEA8F6D-1544-48C4-838A-256AE6FA25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D3F93-F0CB-4E2E-A769-B6EAA18564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63D3E68-3F3F-4987-AAB2-711BB5667AE8}"/>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359965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circles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DACA80-AB76-4420-AAC5-BC90E715E3B2}"/>
              </a:ext>
            </a:extLst>
          </p:cNvPr>
          <p:cNvPicPr>
            <a:picLocks noChangeAspect="1"/>
          </p:cNvPicPr>
          <p:nvPr/>
        </p:nvPicPr>
        <p:blipFill rotWithShape="1">
          <a:blip r:embed="rId2">
            <a:extLst>
              <a:ext uri="{28A0092B-C50C-407E-A947-70E740481C1C}">
                <a14:useLocalDpi xmlns:a14="http://schemas.microsoft.com/office/drawing/2010/main" val="0"/>
              </a:ext>
            </a:extLst>
          </a:blip>
          <a:srcRect t="39472" r="33333"/>
          <a:stretch/>
        </p:blipFill>
        <p:spPr>
          <a:xfrm>
            <a:off x="0" y="2706986"/>
            <a:ext cx="6096000" cy="4151013"/>
          </a:xfrm>
          <a:prstGeom prst="rect">
            <a:avLst/>
          </a:prstGeom>
        </p:spPr>
      </p:pic>
      <p:sp>
        <p:nvSpPr>
          <p:cNvPr id="2" name="Title 1">
            <a:extLst>
              <a:ext uri="{FF2B5EF4-FFF2-40B4-BE49-F238E27FC236}">
                <a16:creationId xmlns:a16="http://schemas.microsoft.com/office/drawing/2014/main" id="{DCEA8F6D-1544-48C4-838A-256AE6FA25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D3F93-F0CB-4E2E-A769-B6EAA18564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63D3E68-3F3F-4987-AAB2-711BB5667AE8}"/>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1163950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circles 3">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DED6428-974E-4E95-95F7-1A99A8FD5815}"/>
              </a:ext>
            </a:extLst>
          </p:cNvPr>
          <p:cNvPicPr>
            <a:picLocks noChangeAspect="1"/>
          </p:cNvPicPr>
          <p:nvPr/>
        </p:nvPicPr>
        <p:blipFill rotWithShape="1">
          <a:blip r:embed="rId2">
            <a:extLst>
              <a:ext uri="{28A0092B-C50C-407E-A947-70E740481C1C}">
                <a14:useLocalDpi xmlns:a14="http://schemas.microsoft.com/office/drawing/2010/main" val="0"/>
              </a:ext>
            </a:extLst>
          </a:blip>
          <a:srcRect l="42971" b="22773"/>
          <a:stretch/>
        </p:blipFill>
        <p:spPr>
          <a:xfrm>
            <a:off x="3929204" y="0"/>
            <a:ext cx="5214796" cy="5296277"/>
          </a:xfrm>
          <a:prstGeom prst="rect">
            <a:avLst/>
          </a:prstGeom>
        </p:spPr>
      </p:pic>
      <p:sp>
        <p:nvSpPr>
          <p:cNvPr id="2" name="Title 1">
            <a:extLst>
              <a:ext uri="{FF2B5EF4-FFF2-40B4-BE49-F238E27FC236}">
                <a16:creationId xmlns:a16="http://schemas.microsoft.com/office/drawing/2014/main" id="{DCEA8F6D-1544-48C4-838A-256AE6FA25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D3F93-F0CB-4E2E-A769-B6EAA18564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63D3E68-3F3F-4987-AAB2-711BB5667AE8}"/>
              </a:ext>
            </a:extLst>
          </p:cNvPr>
          <p:cNvSpPr>
            <a:spLocks noGrp="1"/>
          </p:cNvSpPr>
          <p:nvPr>
            <p:ph type="sldNum" sz="quarter" idx="12"/>
          </p:nvPr>
        </p:nvSpPr>
        <p:spPr/>
        <p:txBody>
          <a:bodyPr/>
          <a:lstStyle/>
          <a:p>
            <a:fld id="{F31F9640-B05E-4527-BF86-3F4A8CDFAEE8}" type="slidenum">
              <a:rPr lang="en-US" smtClean="0"/>
              <a:t>‹#›</a:t>
            </a:fld>
            <a:endParaRPr lang="en-US" dirty="0"/>
          </a:p>
        </p:txBody>
      </p:sp>
      <p:cxnSp>
        <p:nvCxnSpPr>
          <p:cNvPr id="9" name="Straight Connector 8">
            <a:extLst>
              <a:ext uri="{FF2B5EF4-FFF2-40B4-BE49-F238E27FC236}">
                <a16:creationId xmlns:a16="http://schemas.microsoft.com/office/drawing/2014/main" id="{F939EB1A-49BD-4B32-9FD0-8F0D821BCDCD}"/>
              </a:ext>
            </a:extLst>
          </p:cNvPr>
          <p:cNvCxnSpPr/>
          <p:nvPr/>
        </p:nvCxnSpPr>
        <p:spPr>
          <a:xfrm>
            <a:off x="457200" y="1027759"/>
            <a:ext cx="82296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FEFA7F31-9DD7-4729-A482-A3BD58C76C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2133" y="451458"/>
            <a:ext cx="1324667" cy="458969"/>
          </a:xfrm>
          <a:prstGeom prst="rect">
            <a:avLst/>
          </a:prstGeom>
        </p:spPr>
      </p:pic>
    </p:spTree>
    <p:extLst>
      <p:ext uri="{BB962C8B-B14F-4D97-AF65-F5344CB8AC3E}">
        <p14:creationId xmlns:p14="http://schemas.microsoft.com/office/powerpoint/2010/main" val="12442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F4186-E037-4F55-8520-E3885E7291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E7E109-42F4-4F67-8863-E8EC90C9B099}"/>
              </a:ext>
            </a:extLst>
          </p:cNvPr>
          <p:cNvSpPr>
            <a:spLocks noGrp="1"/>
          </p:cNvSpPr>
          <p:nvPr>
            <p:ph sz="half" idx="1"/>
          </p:nvPr>
        </p:nvSpPr>
        <p:spPr>
          <a:xfrm>
            <a:off x="361950" y="1289304"/>
            <a:ext cx="4208384" cy="48828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1E28A0E-3A90-492A-8C39-FE7F453C0560}"/>
              </a:ext>
            </a:extLst>
          </p:cNvPr>
          <p:cNvSpPr>
            <a:spLocks noGrp="1"/>
          </p:cNvSpPr>
          <p:nvPr>
            <p:ph sz="half" idx="2"/>
          </p:nvPr>
        </p:nvSpPr>
        <p:spPr>
          <a:xfrm>
            <a:off x="4572000" y="1289304"/>
            <a:ext cx="4206240" cy="48828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CA16C6AD-7B11-4433-9090-A78CA2B7AA77}"/>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1753697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DCB19-D5DC-4009-AE80-821F7E6E600B}"/>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A2B2857-7E8D-4D43-A4DF-ADFE4986BC33}"/>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376621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4735294-A9FB-4A10-BB9F-338733FF2E7E}"/>
              </a:ext>
            </a:extLst>
          </p:cNvPr>
          <p:cNvSpPr>
            <a:spLocks noGrp="1"/>
          </p:cNvSpPr>
          <p:nvPr>
            <p:ph type="sldNum" sz="quarter" idx="12"/>
          </p:nvPr>
        </p:nvSpPr>
        <p:spPr/>
        <p:txBody>
          <a:bodyPr/>
          <a:lstStyle/>
          <a:p>
            <a:fld id="{F31F9640-B05E-4527-BF86-3F4A8CDFAEE8}" type="slidenum">
              <a:rPr lang="en-US" smtClean="0"/>
              <a:t>‹#›</a:t>
            </a:fld>
            <a:endParaRPr lang="en-US" dirty="0"/>
          </a:p>
        </p:txBody>
      </p:sp>
    </p:spTree>
    <p:extLst>
      <p:ext uri="{BB962C8B-B14F-4D97-AF65-F5344CB8AC3E}">
        <p14:creationId xmlns:p14="http://schemas.microsoft.com/office/powerpoint/2010/main" val="359779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827D93-14E7-4E36-A8BF-9E19BB9EB976}"/>
              </a:ext>
            </a:extLst>
          </p:cNvPr>
          <p:cNvSpPr>
            <a:spLocks noGrp="1"/>
          </p:cNvSpPr>
          <p:nvPr>
            <p:ph type="title"/>
          </p:nvPr>
        </p:nvSpPr>
        <p:spPr>
          <a:xfrm>
            <a:off x="361950" y="307817"/>
            <a:ext cx="6858000" cy="76723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1EB59B3-4EE4-410F-A907-B6EF0DE8526D}"/>
              </a:ext>
            </a:extLst>
          </p:cNvPr>
          <p:cNvSpPr>
            <a:spLocks noGrp="1"/>
          </p:cNvSpPr>
          <p:nvPr>
            <p:ph type="body" idx="1"/>
          </p:nvPr>
        </p:nvSpPr>
        <p:spPr>
          <a:xfrm>
            <a:off x="361950" y="1285592"/>
            <a:ext cx="8420100" cy="488660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C1B12401-216F-40FB-8C30-F103EE39E184}"/>
              </a:ext>
            </a:extLst>
          </p:cNvPr>
          <p:cNvSpPr>
            <a:spLocks noGrp="1"/>
          </p:cNvSpPr>
          <p:nvPr>
            <p:ph type="sldNum" sz="quarter" idx="4"/>
          </p:nvPr>
        </p:nvSpPr>
        <p:spPr>
          <a:xfrm>
            <a:off x="8492374" y="6411228"/>
            <a:ext cx="330529" cy="207749"/>
          </a:xfrm>
          <a:prstGeom prst="rect">
            <a:avLst/>
          </a:prstGeom>
        </p:spPr>
        <p:txBody>
          <a:bodyPr vert="horz" lIns="91440" tIns="45720" rIns="91440" bIns="45720" rtlCol="0" anchor="ctr">
            <a:noAutofit/>
          </a:bodyPr>
          <a:lstStyle>
            <a:lvl1pPr algn="l">
              <a:defRPr sz="750">
                <a:solidFill>
                  <a:schemeClr val="tx1"/>
                </a:solidFill>
              </a:defRPr>
            </a:lvl1pPr>
          </a:lstStyle>
          <a:p>
            <a:fld id="{F31F9640-B05E-4527-BF86-3F4A8CDFAEE8}" type="slidenum">
              <a:rPr lang="en-US" smtClean="0"/>
              <a:t>‹#›</a:t>
            </a:fld>
            <a:endParaRPr lang="en-US" dirty="0"/>
          </a:p>
        </p:txBody>
      </p:sp>
      <p:cxnSp>
        <p:nvCxnSpPr>
          <p:cNvPr id="10" name="Straight Connector 9">
            <a:extLst>
              <a:ext uri="{FF2B5EF4-FFF2-40B4-BE49-F238E27FC236}">
                <a16:creationId xmlns:a16="http://schemas.microsoft.com/office/drawing/2014/main" id="{58391B4A-46FE-40E8-A944-AEC9F0FC180F}"/>
              </a:ext>
            </a:extLst>
          </p:cNvPr>
          <p:cNvCxnSpPr/>
          <p:nvPr/>
        </p:nvCxnSpPr>
        <p:spPr>
          <a:xfrm>
            <a:off x="457200" y="1027759"/>
            <a:ext cx="82296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DAFADB31-70B9-4F3B-AF1E-C031A49C3B96}"/>
              </a:ext>
            </a:extLst>
          </p:cNvPr>
          <p:cNvSpPr/>
          <p:nvPr/>
        </p:nvSpPr>
        <p:spPr>
          <a:xfrm>
            <a:off x="6002688" y="6411227"/>
            <a:ext cx="2626040" cy="207749"/>
          </a:xfrm>
          <a:prstGeom prst="rect">
            <a:avLst/>
          </a:prstGeom>
        </p:spPr>
        <p:txBody>
          <a:bodyPr wrap="none">
            <a:spAutoFit/>
          </a:bodyPr>
          <a:lstStyle/>
          <a:p>
            <a:pPr algn="r"/>
            <a:r>
              <a:rPr lang="en-US" sz="750" spc="0" baseline="0" dirty="0">
                <a:solidFill>
                  <a:schemeClr val="tx1"/>
                </a:solidFill>
              </a:rPr>
              <a:t>PROPRIETARY AND CONFIDENTIAL INFORMATION  •</a:t>
            </a:r>
          </a:p>
        </p:txBody>
      </p:sp>
      <p:pic>
        <p:nvPicPr>
          <p:cNvPr id="9" name="Picture 8">
            <a:extLst>
              <a:ext uri="{FF2B5EF4-FFF2-40B4-BE49-F238E27FC236}">
                <a16:creationId xmlns:a16="http://schemas.microsoft.com/office/drawing/2014/main" id="{E23BB7AC-BE8E-4B1E-AD56-3FCD008A46E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362133" y="451458"/>
            <a:ext cx="1324667" cy="458969"/>
          </a:xfrm>
          <a:prstGeom prst="rect">
            <a:avLst/>
          </a:prstGeom>
        </p:spPr>
      </p:pic>
      <p:sp>
        <p:nvSpPr>
          <p:cNvPr id="8" name="Rectangle 7">
            <a:extLst>
              <a:ext uri="{FF2B5EF4-FFF2-40B4-BE49-F238E27FC236}">
                <a16:creationId xmlns:a16="http://schemas.microsoft.com/office/drawing/2014/main" id="{6333CDB0-2894-4192-A187-7BEB45CD0AF6}"/>
              </a:ext>
            </a:extLst>
          </p:cNvPr>
          <p:cNvSpPr/>
          <p:nvPr userDrawn="1"/>
        </p:nvSpPr>
        <p:spPr>
          <a:xfrm>
            <a:off x="0" y="6412777"/>
            <a:ext cx="3969356" cy="215444"/>
          </a:xfrm>
          <a:prstGeom prst="rect">
            <a:avLst/>
          </a:prstGeom>
        </p:spPr>
        <p:txBody>
          <a:bodyPr wrap="none">
            <a:spAutoFit/>
          </a:bodyPr>
          <a:lstStyle/>
          <a:p>
            <a:pPr lvl="1" algn="l"/>
            <a:r>
              <a:rPr lang="en-US" sz="800" spc="0" baseline="0" dirty="0">
                <a:solidFill>
                  <a:schemeClr val="tx1"/>
                </a:solidFill>
              </a:rPr>
              <a:t>EMAIL QUESTIONS TO VIKKI.CLARK@CENTERPOINTENERGY.COM</a:t>
            </a:r>
          </a:p>
        </p:txBody>
      </p:sp>
    </p:spTree>
    <p:extLst>
      <p:ext uri="{BB962C8B-B14F-4D97-AF65-F5344CB8AC3E}">
        <p14:creationId xmlns:p14="http://schemas.microsoft.com/office/powerpoint/2010/main" val="60012335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hf hdr="0" ftr="0" dt="0"/>
  <p:txStyles>
    <p:titleStyle>
      <a:lvl1pPr algn="l" defTabSz="685800" rtl="0" eaLnBrk="1" latinLnBrk="0" hangingPunct="1">
        <a:lnSpc>
          <a:spcPct val="90000"/>
        </a:lnSpc>
        <a:spcBef>
          <a:spcPct val="0"/>
        </a:spcBef>
        <a:buNone/>
        <a:defRPr sz="2400" b="1" kern="1200" cap="all" baseline="0">
          <a:solidFill>
            <a:schemeClr val="accent1"/>
          </a:solidFill>
          <a:latin typeface="+mj-lt"/>
          <a:ea typeface="+mj-ea"/>
          <a:cs typeface="+mj-cs"/>
        </a:defRPr>
      </a:lvl1pPr>
    </p:titleStyle>
    <p:bodyStyle>
      <a:lvl1pPr marL="182880" indent="-182880" algn="l" defTabSz="6858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365760" indent="-182880" algn="l" defTabSz="6858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2pPr>
      <a:lvl3pPr marL="548640" indent="-182880" algn="l" defTabSz="6858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31520" indent="-182880" algn="l" defTabSz="685800" rtl="0" eaLnBrk="1" latinLnBrk="0" hangingPunct="1">
        <a:lnSpc>
          <a:spcPct val="100000"/>
        </a:lnSpc>
        <a:spcBef>
          <a:spcPts val="400"/>
        </a:spcBef>
        <a:buFont typeface="Arial" panose="020B0604020202020204" pitchFamily="34" charset="0"/>
        <a:buChar char="–"/>
        <a:defRPr sz="1400" kern="1200">
          <a:solidFill>
            <a:schemeClr val="tx1"/>
          </a:solidFill>
          <a:latin typeface="+mn-lt"/>
          <a:ea typeface="+mn-ea"/>
          <a:cs typeface="+mn-cs"/>
        </a:defRPr>
      </a:lvl4pPr>
      <a:lvl5pPr marL="914400" indent="-182880" algn="l" defTabSz="685800" rtl="0" eaLnBrk="1" latinLnBrk="0" hangingPunct="1">
        <a:lnSpc>
          <a:spcPct val="100000"/>
        </a:lnSpc>
        <a:spcBef>
          <a:spcPts val="200"/>
        </a:spcBef>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64">
          <p15:clr>
            <a:srgbClr val="F26B43"/>
          </p15:clr>
        </p15:guide>
        <p15:guide id="2" pos="2880">
          <p15:clr>
            <a:srgbClr val="F26B43"/>
          </p15:clr>
        </p15:guide>
        <p15:guide id="3" orient="horz" pos="3888">
          <p15:clr>
            <a:srgbClr val="F26B43"/>
          </p15:clr>
        </p15:guide>
        <p15:guide id="5" pos="228">
          <p15:clr>
            <a:srgbClr val="F26B43"/>
          </p15:clr>
        </p15:guide>
        <p15:guide id="7" pos="5472">
          <p15:clr>
            <a:srgbClr val="F26B43"/>
          </p15:clr>
        </p15:guide>
        <p15:guide id="8" pos="5532">
          <p15:clr>
            <a:srgbClr val="F26B43"/>
          </p15:clr>
        </p15:guide>
        <p15:guide id="9" pos="2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10.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77896" y="2253072"/>
            <a:ext cx="7388207" cy="1230176"/>
          </a:xfrm>
        </p:spPr>
        <p:txBody>
          <a:bodyPr/>
          <a:lstStyle/>
          <a:p>
            <a:r>
              <a:rPr lang="en-US" sz="3200" cap="none" dirty="0"/>
              <a:t>Overview of EPRI’s GMD Workshop</a:t>
            </a:r>
          </a:p>
        </p:txBody>
      </p:sp>
      <p:sp>
        <p:nvSpPr>
          <p:cNvPr id="3" name="Subtitle 2">
            <a:extLst>
              <a:ext uri="{FF2B5EF4-FFF2-40B4-BE49-F238E27FC236}">
                <a16:creationId xmlns:a16="http://schemas.microsoft.com/office/drawing/2014/main" id="{5B6648D3-AF71-4859-A64C-A2387D782AB2}"/>
              </a:ext>
            </a:extLst>
          </p:cNvPr>
          <p:cNvSpPr>
            <a:spLocks noGrp="1"/>
          </p:cNvSpPr>
          <p:nvPr>
            <p:ph type="subTitle" idx="1"/>
          </p:nvPr>
        </p:nvSpPr>
        <p:spPr/>
        <p:txBody>
          <a:bodyPr/>
          <a:lstStyle/>
          <a:p>
            <a:r>
              <a:rPr lang="en-US" cap="none" dirty="0"/>
              <a:t>March 3</a:t>
            </a:r>
            <a:r>
              <a:rPr lang="en-US" cap="none" baseline="30000" dirty="0"/>
              <a:t>rd</a:t>
            </a:r>
            <a:r>
              <a:rPr lang="en-US" cap="none" dirty="0"/>
              <a:t>, 2020</a:t>
            </a:r>
          </a:p>
        </p:txBody>
      </p:sp>
    </p:spTree>
    <p:extLst>
      <p:ext uri="{BB962C8B-B14F-4D97-AF65-F5344CB8AC3E}">
        <p14:creationId xmlns:p14="http://schemas.microsoft.com/office/powerpoint/2010/main" val="2011803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Overall Recommendations by NASA</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10</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075052"/>
            <a:ext cx="8420100" cy="5336176"/>
          </a:xfrm>
        </p:spPr>
        <p:txBody>
          <a:bodyPr/>
          <a:lstStyle/>
          <a:p>
            <a:pPr algn="just">
              <a:spcBef>
                <a:spcPts val="1200"/>
              </a:spcBef>
              <a:spcAft>
                <a:spcPts val="600"/>
              </a:spcAft>
              <a:buFont typeface="Wingdings" panose="05000000000000000000" pitchFamily="2" charset="2"/>
              <a:buChar char="ü"/>
            </a:pPr>
            <a:r>
              <a:rPr lang="en-US" dirty="0"/>
              <a:t>Taking into account the uncertainties in determining the precise auroral region location, the boundary residing in the 43-50 deg. band is consistent with the current benchmark latitude scaling that indicates order of magnitude increase in the geoelectric field amplitudes across the band of 40-60 deg. of geomagnetic latitude.</a:t>
            </a:r>
          </a:p>
          <a:p>
            <a:pPr algn="just">
              <a:spcBef>
                <a:spcPts val="1200"/>
              </a:spcBef>
              <a:spcAft>
                <a:spcPts val="600"/>
              </a:spcAft>
              <a:buFont typeface="Wingdings" panose="05000000000000000000" pitchFamily="2" charset="2"/>
              <a:buChar char="ü"/>
            </a:pPr>
            <a:r>
              <a:rPr lang="en-US" b="1" dirty="0"/>
              <a:t>Consequently, not recommending changes to the geomagnetic latitude scaling in the current GMD benchmark.</a:t>
            </a:r>
          </a:p>
          <a:p>
            <a:pPr algn="just">
              <a:buFont typeface="Wingdings" panose="05000000000000000000" pitchFamily="2" charset="2"/>
              <a:buChar char="ü"/>
            </a:pPr>
            <a:r>
              <a:rPr lang="en-US" dirty="0"/>
              <a:t>For simulated events with stronger </a:t>
            </a:r>
            <a:r>
              <a:rPr lang="en-US" dirty="0" err="1"/>
              <a:t>Dst</a:t>
            </a:r>
            <a:r>
              <a:rPr lang="en-US" dirty="0"/>
              <a:t> (&lt;-1000 </a:t>
            </a:r>
            <a:r>
              <a:rPr lang="en-US" dirty="0" err="1"/>
              <a:t>nT</a:t>
            </a:r>
            <a:r>
              <a:rPr lang="en-US" dirty="0"/>
              <a:t>) with occurrence rates less than 1-in-100 years, auroral boundaries moved down to 40 deg. of geomagnetic latitude.</a:t>
            </a:r>
          </a:p>
          <a:p>
            <a:pPr algn="just">
              <a:buFont typeface="Wingdings" panose="05000000000000000000" pitchFamily="2" charset="2"/>
              <a:buChar char="ü"/>
            </a:pPr>
            <a:r>
              <a:rPr lang="en-US" dirty="0"/>
              <a:t>Based on the analyses presented in NASA report, no recommendations are made for any new, specific scales for localized enhancements for 1-in-100-year scenarios at this time.</a:t>
            </a:r>
          </a:p>
        </p:txBody>
      </p:sp>
    </p:spTree>
    <p:custDataLst>
      <p:tags r:id="rId1"/>
    </p:custDataLst>
    <p:extLst>
      <p:ext uri="{BB962C8B-B14F-4D97-AF65-F5344CB8AC3E}">
        <p14:creationId xmlns:p14="http://schemas.microsoft.com/office/powerpoint/2010/main" val="127956594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Overall Recommendations by NASA</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11</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p:txBody>
          <a:bodyPr/>
          <a:lstStyle/>
          <a:p>
            <a:pPr algn="just">
              <a:buFont typeface="Wingdings" panose="05000000000000000000" pitchFamily="2" charset="2"/>
              <a:buChar char="ü"/>
            </a:pPr>
            <a:r>
              <a:rPr lang="en-US" dirty="0"/>
              <a:t>Recommending modification to be made to the current GMD benchmark to account for the fact that Electric Field Enhancements are likely an auroral phenomenon. Modification would constitute application of localized enhancement only above the auroral boundary, which in the context of the benchmark would be located at 50 deg. of geomagnetic latitude.</a:t>
            </a:r>
            <a:r>
              <a:rPr lang="en-US" b="1" dirty="0"/>
              <a:t> </a:t>
            </a:r>
            <a:r>
              <a:rPr lang="en-US" b="1" i="1" u="sng" dirty="0"/>
              <a:t>Utilities that have their footprint below 50 degrees of geomagnetic latitude would not need to account for the localized enhancements.</a:t>
            </a: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95659131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Conclusions by Computational Physics Inc. (CPI)</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12</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075052"/>
            <a:ext cx="8420100" cy="5097148"/>
          </a:xfrm>
        </p:spPr>
        <p:txBody>
          <a:bodyPr/>
          <a:lstStyle/>
          <a:p>
            <a:pPr>
              <a:buFont typeface="Wingdings" panose="05000000000000000000" pitchFamily="2" charset="2"/>
              <a:buChar char="ü"/>
            </a:pPr>
            <a:r>
              <a:rPr lang="en-US" dirty="0"/>
              <a:t>A reasonable, first-order comparison can be made between measured and estimated GIC from a reasonably accurate system model, using locally measured GIC and high-quality magnetic field observations.</a:t>
            </a:r>
          </a:p>
          <a:p>
            <a:pPr>
              <a:buFont typeface="Wingdings" panose="05000000000000000000" pitchFamily="2" charset="2"/>
              <a:buChar char="ü"/>
            </a:pPr>
            <a:r>
              <a:rPr lang="en-US" dirty="0"/>
              <a:t>The model updates made to the regionally averaged “1D” models using EMTFs as the basis are an improvement over the original “layer cake” 1D models in Region 19.</a:t>
            </a:r>
          </a:p>
          <a:p>
            <a:pPr>
              <a:buFont typeface="Wingdings" panose="05000000000000000000" pitchFamily="2" charset="2"/>
              <a:buChar char="ü"/>
            </a:pPr>
            <a:r>
              <a:rPr lang="en-US" dirty="0"/>
              <a:t>Using accurate substation grounding resistance is important to produce realistic GIC estimates.</a:t>
            </a:r>
          </a:p>
          <a:p>
            <a:pPr>
              <a:buFont typeface="Wingdings" panose="05000000000000000000" pitchFamily="2" charset="2"/>
              <a:buChar char="ü"/>
            </a:pPr>
            <a:r>
              <a:rPr lang="en-US" dirty="0"/>
              <a:t>Given system model parameter and other measurement uncertainties, </a:t>
            </a:r>
            <a:r>
              <a:rPr lang="en-US" b="1" u="sng" dirty="0"/>
              <a:t>no evaluation about the relative accuracy of RTF (Uniform Ground Response) vs EMTF (Non-Uniform Ground Response) can be made from this analysis.</a:t>
            </a:r>
          </a:p>
          <a:p>
            <a:endParaRPr lang="en-US" dirty="0"/>
          </a:p>
        </p:txBody>
      </p:sp>
    </p:spTree>
    <p:custDataLst>
      <p:tags r:id="rId1"/>
    </p:custDataLst>
    <p:extLst>
      <p:ext uri="{BB962C8B-B14F-4D97-AF65-F5344CB8AC3E}">
        <p14:creationId xmlns:p14="http://schemas.microsoft.com/office/powerpoint/2010/main" val="39195758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CPI key points</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13</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075052"/>
            <a:ext cx="8420100" cy="5097148"/>
          </a:xfrm>
        </p:spPr>
        <p:txBody>
          <a:bodyPr/>
          <a:lstStyle/>
          <a:p>
            <a:pPr lvl="0">
              <a:buFont typeface="Wingdings" panose="05000000000000000000" pitchFamily="2" charset="2"/>
              <a:buChar char="ü"/>
            </a:pPr>
            <a:r>
              <a:rPr lang="en-US" sz="1800" dirty="0"/>
              <a:t>Preferred direction of the geoelectric field (polarization) may occur at coast lines even when there is no intensity enhancement.</a:t>
            </a:r>
          </a:p>
          <a:p>
            <a:pPr lvl="0">
              <a:buFont typeface="Wingdings" panose="05000000000000000000" pitchFamily="2" charset="2"/>
              <a:buChar char="ü"/>
            </a:pPr>
            <a:r>
              <a:rPr lang="en-US" sz="1800" dirty="0"/>
              <a:t>Ocean floor slope, wet sediment conditions and the width of the continental shelf should be taken into consideration in future modeling efforts.</a:t>
            </a:r>
          </a:p>
          <a:p>
            <a:pPr lvl="0">
              <a:buFont typeface="Wingdings" panose="05000000000000000000" pitchFamily="2" charset="2"/>
              <a:buChar char="ü"/>
            </a:pPr>
            <a:r>
              <a:rPr lang="en-US" sz="1800" dirty="0"/>
              <a:t>Enhancements can be expected along the coast of Maine, a separate scaling factor is identified for coastal Maine that reflects the coast effect identified for the region. </a:t>
            </a:r>
          </a:p>
          <a:p>
            <a:pPr lvl="0">
              <a:buFont typeface="Wingdings" panose="05000000000000000000" pitchFamily="2" charset="2"/>
              <a:buChar char="ü"/>
            </a:pPr>
            <a:r>
              <a:rPr lang="en-US" sz="1800" dirty="0"/>
              <a:t>Significant enhancements are unlikely elsewhere in the contiguous US, although conditions can be very locally different.</a:t>
            </a:r>
          </a:p>
          <a:p>
            <a:pPr lvl="0"/>
            <a:r>
              <a:rPr lang="en-US" sz="1800" dirty="0"/>
              <a:t>Scaling factors produce geo electric fields that are generally consistent with regionally averaged models, see CPI’s model. </a:t>
            </a:r>
          </a:p>
          <a:p>
            <a:pPr lvl="0"/>
            <a:r>
              <a:rPr lang="en-US" sz="1800" dirty="0"/>
              <a:t>The peak geoelectric field derived from the use of scaling factors is usually higher (21 out of 22 cases) than when using RTFs.</a:t>
            </a:r>
          </a:p>
          <a:p>
            <a:pPr lvl="0"/>
            <a:r>
              <a:rPr lang="en-US" sz="1800" dirty="0"/>
              <a:t>Scaling factors estimate GICs that are similar to other methods, within the modeling uncertainties.</a:t>
            </a:r>
          </a:p>
          <a:p>
            <a:pPr lvl="0">
              <a:buFont typeface="Wingdings" panose="05000000000000000000" pitchFamily="2" charset="2"/>
              <a:buChar char="ü"/>
            </a:pPr>
            <a:endParaRPr lang="en-US" dirty="0"/>
          </a:p>
          <a:p>
            <a:endParaRPr lang="en-US" dirty="0"/>
          </a:p>
        </p:txBody>
      </p:sp>
    </p:spTree>
    <p:custDataLst>
      <p:tags r:id="rId1"/>
    </p:custDataLst>
    <p:extLst>
      <p:ext uri="{BB962C8B-B14F-4D97-AF65-F5344CB8AC3E}">
        <p14:creationId xmlns:p14="http://schemas.microsoft.com/office/powerpoint/2010/main" val="36713650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Computational Physics Inc. </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14</a:t>
            </a:fld>
            <a:endParaRPr lang="en-US"/>
          </a:p>
        </p:txBody>
      </p:sp>
      <p:pic>
        <p:nvPicPr>
          <p:cNvPr id="5" name="Content Placeholder 4">
            <a:extLst>
              <a:ext uri="{FF2B5EF4-FFF2-40B4-BE49-F238E27FC236}">
                <a16:creationId xmlns:a16="http://schemas.microsoft.com/office/drawing/2014/main" id="{E63E3BA2-279D-419B-996A-2BA2F52DCE17}"/>
              </a:ext>
            </a:extLst>
          </p:cNvPr>
          <p:cNvPicPr>
            <a:picLocks noGrp="1"/>
          </p:cNvPicPr>
          <p:nvPr>
            <p:ph idx="1"/>
          </p:nvPr>
        </p:nvPicPr>
        <p:blipFill>
          <a:blip r:embed="rId4"/>
          <a:stretch>
            <a:fillRect/>
          </a:stretch>
        </p:blipFill>
        <p:spPr>
          <a:xfrm>
            <a:off x="361950" y="1075052"/>
            <a:ext cx="8420100" cy="4589830"/>
          </a:xfrm>
          <a:prstGeom prst="rect">
            <a:avLst/>
          </a:prstGeom>
          <a:ln w="15875">
            <a:solidFill>
              <a:schemeClr val="accent1"/>
            </a:solidFill>
          </a:ln>
        </p:spPr>
      </p:pic>
    </p:spTree>
    <p:custDataLst>
      <p:tags r:id="rId1"/>
    </p:custDataLst>
    <p:extLst>
      <p:ext uri="{BB962C8B-B14F-4D97-AF65-F5344CB8AC3E}">
        <p14:creationId xmlns:p14="http://schemas.microsoft.com/office/powerpoint/2010/main" val="329386400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NERC</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15</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075052"/>
            <a:ext cx="8420100" cy="5097148"/>
          </a:xfrm>
        </p:spPr>
        <p:txBody>
          <a:bodyPr/>
          <a:lstStyle/>
          <a:p>
            <a:r>
              <a:rPr lang="en-US" b="1" dirty="0"/>
              <a:t>NERC GMD Data Reporting Instruction (GMD DRI)</a:t>
            </a:r>
          </a:p>
          <a:p>
            <a:pPr lvl="1">
              <a:buFont typeface="Wingdings" panose="05000000000000000000" pitchFamily="2" charset="2"/>
              <a:buChar char="ü"/>
            </a:pPr>
            <a:r>
              <a:rPr lang="en-US" sz="2000" dirty="0"/>
              <a:t>Comments discussed with GMDTF in February</a:t>
            </a:r>
          </a:p>
          <a:p>
            <a:pPr lvl="1">
              <a:buFont typeface="Wingdings" panose="05000000000000000000" pitchFamily="2" charset="2"/>
              <a:buChar char="ü"/>
            </a:pPr>
            <a:r>
              <a:rPr lang="en-US" sz="2000" dirty="0"/>
              <a:t>NERC continues development of GMD data reporting application</a:t>
            </a:r>
          </a:p>
          <a:p>
            <a:pPr lvl="1">
              <a:buFont typeface="Wingdings" panose="05000000000000000000" pitchFamily="2" charset="2"/>
              <a:buChar char="ü"/>
            </a:pPr>
            <a:r>
              <a:rPr lang="en-US" sz="2000" dirty="0"/>
              <a:t>Collection to begin in Q4 2020</a:t>
            </a:r>
          </a:p>
          <a:p>
            <a:endParaRPr lang="en-US" dirty="0"/>
          </a:p>
        </p:txBody>
      </p:sp>
    </p:spTree>
    <p:custDataLst>
      <p:tags r:id="rId1"/>
    </p:custDataLst>
    <p:extLst>
      <p:ext uri="{BB962C8B-B14F-4D97-AF65-F5344CB8AC3E}">
        <p14:creationId xmlns:p14="http://schemas.microsoft.com/office/powerpoint/2010/main" val="24140030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Updates on EPRI Research of GMD Impacts on the Bulk Power System </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16</a:t>
            </a:fld>
            <a:endParaRPr lang="en-US"/>
          </a:p>
        </p:txBody>
      </p:sp>
      <p:pic>
        <p:nvPicPr>
          <p:cNvPr id="5" name="Content Placeholder 4">
            <a:extLst>
              <a:ext uri="{FF2B5EF4-FFF2-40B4-BE49-F238E27FC236}">
                <a16:creationId xmlns:a16="http://schemas.microsoft.com/office/drawing/2014/main" id="{44758182-2D13-449E-B19C-B0A9E74E9731}"/>
              </a:ext>
            </a:extLst>
          </p:cNvPr>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911191" y="1074737"/>
            <a:ext cx="5621723" cy="533649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860531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361950" y="232244"/>
            <a:ext cx="6858000" cy="767235"/>
          </a:xfrm>
        </p:spPr>
        <p:txBody>
          <a:bodyPr/>
          <a:lstStyle/>
          <a:p>
            <a:r>
              <a:rPr lang="en-US" dirty="0"/>
              <a:t>Updates on EPRI Research of GMD Impacts on the Bulk Power System </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2</a:t>
            </a:fld>
            <a:endParaRPr lang="en-US"/>
          </a:p>
        </p:txBody>
      </p:sp>
      <p:sp>
        <p:nvSpPr>
          <p:cNvPr id="9" name="Content Placeholder 4">
            <a:extLst>
              <a:ext uri="{FF2B5EF4-FFF2-40B4-BE49-F238E27FC236}">
                <a16:creationId xmlns:a16="http://schemas.microsoft.com/office/drawing/2014/main" id="{06D959DD-A4AC-4779-AAED-8F7EE73EDE55}"/>
              </a:ext>
            </a:extLst>
          </p:cNvPr>
          <p:cNvSpPr>
            <a:spLocks noGrp="1"/>
          </p:cNvSpPr>
          <p:nvPr>
            <p:ph idx="1"/>
          </p:nvPr>
        </p:nvSpPr>
        <p:spPr>
          <a:xfrm>
            <a:off x="361950" y="1076047"/>
            <a:ext cx="8420100" cy="5166091"/>
          </a:xfrm>
        </p:spPr>
        <p:txBody>
          <a:bodyPr/>
          <a:lstStyle/>
          <a:p>
            <a:pPr>
              <a:spcBef>
                <a:spcPts val="1200"/>
              </a:spcBef>
              <a:spcAft>
                <a:spcPts val="600"/>
              </a:spcAft>
              <a:buFont typeface="Wingdings" panose="05000000000000000000" pitchFamily="2" charset="2"/>
              <a:buChar char="§"/>
            </a:pPr>
            <a:r>
              <a:rPr lang="en-US" sz="2400" b="1" dirty="0"/>
              <a:t>EPRI GMD Supplemental Project Releases:</a:t>
            </a:r>
          </a:p>
          <a:p>
            <a:pPr lvl="1" algn="just">
              <a:spcBef>
                <a:spcPts val="600"/>
              </a:spcBef>
              <a:spcAft>
                <a:spcPts val="600"/>
              </a:spcAft>
              <a:buFont typeface="Wingdings" panose="05000000000000000000" pitchFamily="2" charset="2"/>
              <a:buChar char="ü"/>
            </a:pPr>
            <a:r>
              <a:rPr lang="en-US" sz="2000" dirty="0"/>
              <a:t>Updated version of the Harmonic Tool (</a:t>
            </a:r>
            <a:r>
              <a:rPr lang="en-US" sz="2000" dirty="0" err="1"/>
              <a:t>GICharm</a:t>
            </a:r>
            <a:r>
              <a:rPr lang="en-US" sz="2000" dirty="0"/>
              <a:t>) v1.0: </a:t>
            </a:r>
            <a:br>
              <a:rPr lang="en-US" sz="2000" dirty="0"/>
            </a:br>
            <a:r>
              <a:rPr lang="en-US" sz="2000" b="1" i="1" u="sng" dirty="0">
                <a:solidFill>
                  <a:srgbClr val="0033CC"/>
                </a:solidFill>
              </a:rPr>
              <a:t>ID# 3002014854 </a:t>
            </a:r>
            <a:endParaRPr lang="en-US" sz="2000" i="1" dirty="0">
              <a:solidFill>
                <a:srgbClr val="0033CC"/>
              </a:solidFill>
            </a:endParaRPr>
          </a:p>
          <a:p>
            <a:pPr lvl="1" algn="just">
              <a:spcBef>
                <a:spcPts val="600"/>
              </a:spcBef>
              <a:spcAft>
                <a:spcPts val="600"/>
              </a:spcAft>
              <a:buFont typeface="Wingdings" panose="05000000000000000000" pitchFamily="2" charset="2"/>
              <a:buChar char="ü"/>
            </a:pPr>
            <a:r>
              <a:rPr lang="en-US" sz="2000" dirty="0"/>
              <a:t>GIC Harmonic Analysis (Accompanying report): </a:t>
            </a:r>
            <a:r>
              <a:rPr lang="en-US" sz="2000" b="1" i="1" u="sng" dirty="0">
                <a:solidFill>
                  <a:srgbClr val="0033CC"/>
                </a:solidFill>
              </a:rPr>
              <a:t>ID# 3002017447</a:t>
            </a:r>
          </a:p>
          <a:p>
            <a:pPr lvl="1" algn="just">
              <a:spcBef>
                <a:spcPts val="600"/>
              </a:spcBef>
              <a:spcAft>
                <a:spcPts val="600"/>
              </a:spcAft>
              <a:buFont typeface="Wingdings" panose="05000000000000000000" pitchFamily="2" charset="2"/>
              <a:buChar char="ü"/>
            </a:pPr>
            <a:r>
              <a:rPr lang="en-US" sz="2000" dirty="0"/>
              <a:t>Transformer Thermal Impact Assessments for DC Withstand Capability: Examining the Impacts of GIC on Transformer Thermal Performance: </a:t>
            </a:r>
            <a:r>
              <a:rPr lang="en-US" sz="2000" b="1" i="1" u="sng" dirty="0">
                <a:solidFill>
                  <a:srgbClr val="0033CC"/>
                </a:solidFill>
              </a:rPr>
              <a:t>ID# 3002017708</a:t>
            </a:r>
          </a:p>
          <a:p>
            <a:pPr lvl="1" algn="just">
              <a:spcBef>
                <a:spcPts val="600"/>
              </a:spcBef>
              <a:spcAft>
                <a:spcPts val="600"/>
              </a:spcAft>
              <a:buFont typeface="Wingdings" panose="05000000000000000000" pitchFamily="2" charset="2"/>
              <a:buChar char="ü"/>
            </a:pPr>
            <a:r>
              <a:rPr lang="en-US" sz="2000" dirty="0"/>
              <a:t>Assessment Guide: GMD Harmonic Impacts and Asset Withstand Capabilities (Generator impact update): </a:t>
            </a:r>
            <a:r>
              <a:rPr lang="en-US" sz="2000" b="1" i="1" u="sng" dirty="0">
                <a:solidFill>
                  <a:srgbClr val="0033CC"/>
                </a:solidFill>
              </a:rPr>
              <a:t>ID# 3002017707</a:t>
            </a:r>
          </a:p>
          <a:p>
            <a:pPr lvl="1" algn="just">
              <a:spcBef>
                <a:spcPts val="600"/>
              </a:spcBef>
              <a:spcAft>
                <a:spcPts val="600"/>
              </a:spcAft>
              <a:buFont typeface="Wingdings" panose="05000000000000000000" pitchFamily="2" charset="2"/>
              <a:buChar char="ü"/>
            </a:pPr>
            <a:r>
              <a:rPr lang="en-US" sz="2000" dirty="0"/>
              <a:t>GMD Vulnerability Assessment and Planning Guide, reissued in December 2019: </a:t>
            </a:r>
            <a:r>
              <a:rPr lang="en-US" sz="2000" b="1" i="1" u="sng" dirty="0">
                <a:solidFill>
                  <a:srgbClr val="0033CC"/>
                </a:solidFill>
              </a:rPr>
              <a:t>ID# 3002016209</a:t>
            </a:r>
          </a:p>
          <a:p>
            <a:pPr marL="0" indent="0" algn="just">
              <a:spcBef>
                <a:spcPts val="600"/>
              </a:spcBef>
              <a:spcAft>
                <a:spcPts val="600"/>
              </a:spcAft>
              <a:buNone/>
            </a:pPr>
            <a:r>
              <a:rPr lang="en-US" dirty="0"/>
              <a:t>Two-year research effort with EPRI concludes Q1 2020, with all remaining reports to be published by March 31, 2020. </a:t>
            </a:r>
          </a:p>
        </p:txBody>
      </p:sp>
    </p:spTree>
    <p:custDataLst>
      <p:tags r:id="rId1"/>
    </p:custDataLst>
    <p:extLst>
      <p:ext uri="{BB962C8B-B14F-4D97-AF65-F5344CB8AC3E}">
        <p14:creationId xmlns:p14="http://schemas.microsoft.com/office/powerpoint/2010/main" val="27567806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3</a:t>
            </a:fld>
            <a:endParaRPr lang="en-US"/>
          </a:p>
        </p:txBody>
      </p:sp>
      <p:sp>
        <p:nvSpPr>
          <p:cNvPr id="7" name="Content Placeholder 4">
            <a:extLst>
              <a:ext uri="{FF2B5EF4-FFF2-40B4-BE49-F238E27FC236}">
                <a16:creationId xmlns:a16="http://schemas.microsoft.com/office/drawing/2014/main" id="{664F7C01-538D-4265-9D88-6D59FE87D781}"/>
              </a:ext>
            </a:extLst>
          </p:cNvPr>
          <p:cNvSpPr>
            <a:spLocks noGrp="1"/>
          </p:cNvSpPr>
          <p:nvPr>
            <p:ph idx="1"/>
          </p:nvPr>
        </p:nvSpPr>
        <p:spPr>
          <a:xfrm>
            <a:off x="361950" y="995875"/>
            <a:ext cx="8420100" cy="5412375"/>
          </a:xfrm>
        </p:spPr>
        <p:txBody>
          <a:bodyPr/>
          <a:lstStyle/>
          <a:p>
            <a:pPr>
              <a:spcBef>
                <a:spcPts val="1200"/>
              </a:spcBef>
              <a:buFont typeface="Wingdings" panose="05000000000000000000" pitchFamily="2" charset="2"/>
              <a:buChar char="§"/>
            </a:pPr>
            <a:r>
              <a:rPr lang="en-US" sz="2400" b="1" dirty="0"/>
              <a:t>EPRI Upcoming Research Product Releases:</a:t>
            </a:r>
          </a:p>
          <a:p>
            <a:pPr lvl="1" algn="just">
              <a:spcBef>
                <a:spcPts val="1200"/>
              </a:spcBef>
              <a:spcAft>
                <a:spcPts val="1200"/>
              </a:spcAft>
              <a:buFont typeface="Wingdings" panose="05000000000000000000" pitchFamily="2" charset="2"/>
              <a:buChar char="ü"/>
            </a:pPr>
            <a:r>
              <a:rPr lang="en-US" sz="2000" dirty="0"/>
              <a:t>GIC Transformer Thermal Impact Assessment: Impact of Field Orientation on Transformer Thermal Screenings</a:t>
            </a:r>
            <a:r>
              <a:rPr lang="en-US" sz="2000" i="1" dirty="0"/>
              <a:t>:</a:t>
            </a:r>
            <a:r>
              <a:rPr lang="en-US" sz="2000" b="1" i="1" u="sng" dirty="0"/>
              <a:t> </a:t>
            </a:r>
            <a:r>
              <a:rPr lang="en-US" sz="2000" b="1" i="1" u="sng" dirty="0">
                <a:solidFill>
                  <a:srgbClr val="0033CC"/>
                </a:solidFill>
              </a:rPr>
              <a:t>ID# 3002017948</a:t>
            </a:r>
            <a:endParaRPr lang="en-US" sz="2000" dirty="0"/>
          </a:p>
          <a:p>
            <a:pPr lvl="1" algn="just">
              <a:spcBef>
                <a:spcPts val="600"/>
              </a:spcBef>
              <a:spcAft>
                <a:spcPts val="600"/>
              </a:spcAft>
              <a:buFont typeface="Wingdings" panose="05000000000000000000" pitchFamily="2" charset="2"/>
              <a:buChar char="ü"/>
            </a:pPr>
            <a:r>
              <a:rPr lang="en-US" sz="2000" dirty="0"/>
              <a:t>Magnetohydrodynamic (MHD) Modeling for the Further Understanding of Geoelectric Field Enhancements (GEF) and Auroral Behavior during GMD Events: </a:t>
            </a:r>
            <a:r>
              <a:rPr lang="en-US" sz="2000" b="1" i="1" u="sng" dirty="0">
                <a:solidFill>
                  <a:srgbClr val="0033CC"/>
                </a:solidFill>
              </a:rPr>
              <a:t>ID# 3002017952</a:t>
            </a:r>
          </a:p>
          <a:p>
            <a:pPr lvl="1" algn="just">
              <a:spcBef>
                <a:spcPts val="600"/>
              </a:spcBef>
              <a:spcAft>
                <a:spcPts val="600"/>
              </a:spcAft>
              <a:buFont typeface="Wingdings" panose="05000000000000000000" pitchFamily="2" charset="2"/>
              <a:buChar char="ü"/>
            </a:pPr>
            <a:r>
              <a:rPr lang="en-US" sz="2000" dirty="0"/>
              <a:t>Furthering the Understanding of the Characteristics and Scales of GFE: </a:t>
            </a:r>
            <a:r>
              <a:rPr lang="en-US" sz="2000" b="1" i="1" u="sng" dirty="0">
                <a:solidFill>
                  <a:srgbClr val="0033CC"/>
                </a:solidFill>
              </a:rPr>
              <a:t>ID# 3002017900</a:t>
            </a:r>
          </a:p>
          <a:p>
            <a:pPr lvl="1" algn="just">
              <a:spcBef>
                <a:spcPts val="600"/>
              </a:spcBef>
              <a:spcAft>
                <a:spcPts val="600"/>
              </a:spcAft>
              <a:buFont typeface="Wingdings" panose="05000000000000000000" pitchFamily="2" charset="2"/>
              <a:buChar char="ü"/>
            </a:pPr>
            <a:r>
              <a:rPr lang="en-US" sz="2000" dirty="0"/>
              <a:t>Improving Conductivity Models for GIC Estimation: Guidance for Validation of GIC Models: </a:t>
            </a:r>
            <a:r>
              <a:rPr lang="en-US" sz="2000" b="1" i="1" u="sng" dirty="0">
                <a:solidFill>
                  <a:srgbClr val="0033CC"/>
                </a:solidFill>
              </a:rPr>
              <a:t>ID# 3002017897</a:t>
            </a:r>
          </a:p>
          <a:p>
            <a:pPr lvl="1" algn="just">
              <a:spcBef>
                <a:spcPts val="600"/>
              </a:spcBef>
              <a:spcAft>
                <a:spcPts val="600"/>
              </a:spcAft>
              <a:buFont typeface="Wingdings" panose="05000000000000000000" pitchFamily="2" charset="2"/>
              <a:buChar char="ü"/>
            </a:pPr>
            <a:r>
              <a:rPr lang="en-US" sz="2000" dirty="0"/>
              <a:t>Update of Earth Response Scaling Factors using </a:t>
            </a:r>
            <a:r>
              <a:rPr lang="en-US" sz="2000" dirty="0" err="1"/>
              <a:t>Magnetotelluric</a:t>
            </a:r>
            <a:r>
              <a:rPr lang="en-US" sz="2000" dirty="0"/>
              <a:t> (MT) Measurements: </a:t>
            </a:r>
            <a:r>
              <a:rPr lang="en-US" sz="2000" b="1" i="1" u="sng" dirty="0">
                <a:solidFill>
                  <a:srgbClr val="0033CC"/>
                </a:solidFill>
              </a:rPr>
              <a:t>ID# 3002017899</a:t>
            </a:r>
          </a:p>
          <a:p>
            <a:pPr lvl="1" algn="just">
              <a:spcBef>
                <a:spcPts val="600"/>
              </a:spcBef>
              <a:spcAft>
                <a:spcPts val="600"/>
              </a:spcAft>
              <a:buFont typeface="Wingdings" panose="05000000000000000000" pitchFamily="2" charset="2"/>
              <a:buChar char="ü"/>
            </a:pPr>
            <a:r>
              <a:rPr lang="en-US" sz="2000" dirty="0"/>
              <a:t>Non-Uniform Field : Coast Effect Assessment: </a:t>
            </a:r>
            <a:r>
              <a:rPr lang="en-US" sz="2000" b="1" i="1" u="sng" dirty="0">
                <a:solidFill>
                  <a:srgbClr val="0033CC"/>
                </a:solidFill>
              </a:rPr>
              <a:t>ID# 3002017898</a:t>
            </a:r>
          </a:p>
          <a:p>
            <a:pPr lvl="1">
              <a:spcBef>
                <a:spcPts val="600"/>
              </a:spcBef>
              <a:spcAft>
                <a:spcPts val="600"/>
              </a:spcAft>
              <a:buFont typeface="Wingdings" panose="05000000000000000000" pitchFamily="2" charset="2"/>
              <a:buChar char="ü"/>
            </a:pPr>
            <a:endParaRPr lang="en-US" sz="2000" b="1" i="1" u="sng" dirty="0">
              <a:solidFill>
                <a:srgbClr val="0033CC"/>
              </a:solidFill>
            </a:endParaRPr>
          </a:p>
          <a:p>
            <a:pPr lvl="1">
              <a:buFont typeface="Wingdings" panose="05000000000000000000" pitchFamily="2" charset="2"/>
              <a:buChar char="ü"/>
            </a:pPr>
            <a:endParaRPr lang="en-US" sz="2000" b="1" dirty="0"/>
          </a:p>
        </p:txBody>
      </p:sp>
      <p:sp>
        <p:nvSpPr>
          <p:cNvPr id="10" name="Rectangle 2">
            <a:extLst>
              <a:ext uri="{FF2B5EF4-FFF2-40B4-BE49-F238E27FC236}">
                <a16:creationId xmlns:a16="http://schemas.microsoft.com/office/drawing/2014/main" id="{30F32CBA-9E10-40AC-BADD-F80634584766}"/>
              </a:ext>
            </a:extLst>
          </p:cNvPr>
          <p:cNvSpPr>
            <a:spLocks noGrp="1" noChangeArrowheads="1"/>
          </p:cNvSpPr>
          <p:nvPr>
            <p:ph type="title"/>
          </p:nvPr>
        </p:nvSpPr>
        <p:spPr>
          <a:xfrm>
            <a:off x="361950" y="132744"/>
            <a:ext cx="6858000" cy="766763"/>
          </a:xfrm>
        </p:spPr>
        <p:txBody>
          <a:bodyPr/>
          <a:lstStyle/>
          <a:p>
            <a:r>
              <a:rPr lang="en-US" dirty="0"/>
              <a:t>Updates on EPRI Research of GMD Impacts on the Bulk Power System </a:t>
            </a:r>
            <a:endParaRPr lang="en-US" altLang="en-US" dirty="0"/>
          </a:p>
        </p:txBody>
      </p:sp>
    </p:spTree>
    <p:custDataLst>
      <p:tags r:id="rId1"/>
    </p:custDataLst>
    <p:extLst>
      <p:ext uri="{BB962C8B-B14F-4D97-AF65-F5344CB8AC3E}">
        <p14:creationId xmlns:p14="http://schemas.microsoft.com/office/powerpoint/2010/main" val="25209135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dirty="0"/>
              <a:t>EPRI Preliminary conclusions</a:t>
            </a:r>
            <a:endParaRPr lang="en-US" dirty="0">
              <a:effectLst/>
            </a:endParaRPr>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4</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075051"/>
            <a:ext cx="8420100" cy="5064491"/>
          </a:xfrm>
        </p:spPr>
        <p:txBody>
          <a:bodyPr/>
          <a:lstStyle/>
          <a:p>
            <a:pPr algn="just">
              <a:buFont typeface="Wingdings" panose="05000000000000000000" pitchFamily="2" charset="2"/>
              <a:buChar char="§"/>
            </a:pPr>
            <a:r>
              <a:rPr lang="en-US" b="1" dirty="0"/>
              <a:t>Results of Evaluating the Impact of Localized Geoelectric Field Hotspots on Transformer effective GIC current.</a:t>
            </a:r>
          </a:p>
          <a:p>
            <a:pPr>
              <a:buFont typeface="Wingdings" panose="05000000000000000000" pitchFamily="2" charset="2"/>
              <a:buChar char="ü"/>
            </a:pPr>
            <a:r>
              <a:rPr lang="en-US" dirty="0"/>
              <a:t>Most transformers impacted by an increase in GIC are within the hotspot area.</a:t>
            </a:r>
          </a:p>
          <a:p>
            <a:pPr>
              <a:buFont typeface="Wingdings" panose="05000000000000000000" pitchFamily="2" charset="2"/>
              <a:buChar char="ü"/>
            </a:pPr>
            <a:r>
              <a:rPr lang="en-US" dirty="0"/>
              <a:t>For the 200 km X 200 km geoelectric field enhancement, the overall incremental impact is modest, and it is not expected to lead to widespread stress in the system. </a:t>
            </a:r>
          </a:p>
          <a:p>
            <a:pPr>
              <a:buFont typeface="Wingdings" panose="05000000000000000000" pitchFamily="2" charset="2"/>
              <a:buChar char="ü"/>
            </a:pPr>
            <a:r>
              <a:rPr lang="en-US" dirty="0"/>
              <a:t>Most significant increases were observed in the Northeast (as opposed to other investigated locations, due to higher geoelectric fields)</a:t>
            </a:r>
          </a:p>
          <a:p>
            <a:pPr>
              <a:buFont typeface="Wingdings" panose="05000000000000000000" pitchFamily="2" charset="2"/>
              <a:buChar char="ü"/>
            </a:pPr>
            <a:r>
              <a:rPr lang="en-US" dirty="0"/>
              <a:t>The regionally-averaged geoelectric field time series, a hotspot T of 200°C can be reached with peak GIC(t) between </a:t>
            </a:r>
            <a:r>
              <a:rPr lang="en-US" b="1" i="1" dirty="0">
                <a:solidFill>
                  <a:srgbClr val="0033CC"/>
                </a:solidFill>
              </a:rPr>
              <a:t>68A and 98A per phase.  </a:t>
            </a:r>
          </a:p>
          <a:p>
            <a:pPr>
              <a:buFont typeface="Wingdings" panose="05000000000000000000" pitchFamily="2" charset="2"/>
              <a:buChar char="ü"/>
            </a:pPr>
            <a:r>
              <a:rPr lang="en-US" dirty="0"/>
              <a:t>The single-station geoelectric field time series, a hotspot T of 200°C could be reached with peak GIC(t) between </a:t>
            </a:r>
            <a:r>
              <a:rPr lang="en-US" b="1" i="1" dirty="0">
                <a:solidFill>
                  <a:srgbClr val="0033CC"/>
                </a:solidFill>
              </a:rPr>
              <a:t>73A and 90A per phase</a:t>
            </a:r>
            <a:r>
              <a:rPr lang="en-US" dirty="0"/>
              <a:t>. </a:t>
            </a:r>
          </a:p>
          <a:p>
            <a:endParaRPr lang="en-US" dirty="0"/>
          </a:p>
        </p:txBody>
      </p:sp>
    </p:spTree>
    <p:custDataLst>
      <p:tags r:id="rId1"/>
    </p:custDataLst>
    <p:extLst>
      <p:ext uri="{BB962C8B-B14F-4D97-AF65-F5344CB8AC3E}">
        <p14:creationId xmlns:p14="http://schemas.microsoft.com/office/powerpoint/2010/main" val="15318700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25E8-1465-4D78-B444-08B07E72EBBC}"/>
              </a:ext>
            </a:extLst>
          </p:cNvPr>
          <p:cNvSpPr>
            <a:spLocks noGrp="1"/>
          </p:cNvSpPr>
          <p:nvPr>
            <p:ph type="title"/>
          </p:nvPr>
        </p:nvSpPr>
        <p:spPr/>
        <p:txBody>
          <a:bodyPr/>
          <a:lstStyle/>
          <a:p>
            <a:r>
              <a:rPr lang="en-US" dirty="0" err="1"/>
              <a:t>epri</a:t>
            </a:r>
            <a:r>
              <a:rPr lang="en-US" dirty="0"/>
              <a:t> Preliminary conclusions</a:t>
            </a:r>
          </a:p>
        </p:txBody>
      </p:sp>
      <p:sp>
        <p:nvSpPr>
          <p:cNvPr id="3" name="Content Placeholder 2">
            <a:extLst>
              <a:ext uri="{FF2B5EF4-FFF2-40B4-BE49-F238E27FC236}">
                <a16:creationId xmlns:a16="http://schemas.microsoft.com/office/drawing/2014/main" id="{B207168F-8C29-417E-A93C-8E636D2F636A}"/>
              </a:ext>
            </a:extLst>
          </p:cNvPr>
          <p:cNvSpPr>
            <a:spLocks noGrp="1"/>
          </p:cNvSpPr>
          <p:nvPr>
            <p:ph idx="1"/>
          </p:nvPr>
        </p:nvSpPr>
        <p:spPr>
          <a:xfrm>
            <a:off x="361950" y="985695"/>
            <a:ext cx="8420100" cy="5222599"/>
          </a:xfrm>
        </p:spPr>
        <p:txBody>
          <a:bodyPr/>
          <a:lstStyle/>
          <a:p>
            <a:pPr lvl="0">
              <a:buFont typeface="Wingdings" panose="05000000000000000000" pitchFamily="2" charset="2"/>
              <a:buChar char="ü"/>
            </a:pPr>
            <a:r>
              <a:rPr lang="en-US" dirty="0"/>
              <a:t>Losses in the tertiary winding increases due to the core saturation, especially the Eddy losses increase significantly compared to the nominal condition without DC.</a:t>
            </a:r>
          </a:p>
          <a:p>
            <a:pPr lvl="0">
              <a:buFont typeface="Wingdings" panose="05000000000000000000" pitchFamily="2" charset="2"/>
              <a:buChar char="ü"/>
            </a:pPr>
            <a:r>
              <a:rPr lang="en-US" dirty="0"/>
              <a:t>Study shows, that no critical steady-state temperatures are reached, even with 200 A DC per phase in the high-voltage winding.</a:t>
            </a:r>
          </a:p>
          <a:p>
            <a:pPr lvl="0">
              <a:buFont typeface="Wingdings" panose="05000000000000000000" pitchFamily="2" charset="2"/>
              <a:buChar char="ü"/>
            </a:pPr>
            <a:r>
              <a:rPr lang="en-US" dirty="0"/>
              <a:t>Study shows, that the nominal condition of losses (nominal rating) can be easily exceeded due to GIC, but the nominal condition is not meaningful for the real thermal capability of the tertiary windings of the investigated transformers.</a:t>
            </a:r>
          </a:p>
          <a:p>
            <a:pPr lvl="1"/>
            <a:r>
              <a:rPr lang="en-US" dirty="0"/>
              <a:t>The reason is, that the windings have to meet short-circuit ratings and are thus oversized. Therefore, the real thermal capability of winding is significant higher.</a:t>
            </a:r>
          </a:p>
          <a:p>
            <a:pPr>
              <a:buFont typeface="Wingdings" panose="05000000000000000000" pitchFamily="2" charset="2"/>
              <a:buChar char="ü"/>
            </a:pPr>
            <a:r>
              <a:rPr lang="en-US" dirty="0"/>
              <a:t>Took additional step to investigate in more detail different transformer designs with different tertiary winding ratings and e.g. GIC sensitive are  single phase and three-phase, 5-limb transformers.</a:t>
            </a:r>
          </a:p>
        </p:txBody>
      </p:sp>
      <p:sp>
        <p:nvSpPr>
          <p:cNvPr id="4" name="Slide Number Placeholder 3">
            <a:extLst>
              <a:ext uri="{FF2B5EF4-FFF2-40B4-BE49-F238E27FC236}">
                <a16:creationId xmlns:a16="http://schemas.microsoft.com/office/drawing/2014/main" id="{3F605B85-E1A1-4785-9230-2643EF82CB85}"/>
              </a:ext>
            </a:extLst>
          </p:cNvPr>
          <p:cNvSpPr>
            <a:spLocks noGrp="1"/>
          </p:cNvSpPr>
          <p:nvPr>
            <p:ph type="sldNum" sz="quarter" idx="12"/>
          </p:nvPr>
        </p:nvSpPr>
        <p:spPr/>
        <p:txBody>
          <a:bodyPr/>
          <a:lstStyle/>
          <a:p>
            <a:fld id="{F31F9640-B05E-4527-BF86-3F4A8CDFAEE8}" type="slidenum">
              <a:rPr lang="en-US" smtClean="0"/>
              <a:t>5</a:t>
            </a:fld>
            <a:endParaRPr lang="en-US" dirty="0"/>
          </a:p>
        </p:txBody>
      </p:sp>
    </p:spTree>
    <p:extLst>
      <p:ext uri="{BB962C8B-B14F-4D97-AF65-F5344CB8AC3E}">
        <p14:creationId xmlns:p14="http://schemas.microsoft.com/office/powerpoint/2010/main" val="1955397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25E8-1465-4D78-B444-08B07E72EBBC}"/>
              </a:ext>
            </a:extLst>
          </p:cNvPr>
          <p:cNvSpPr>
            <a:spLocks noGrp="1"/>
          </p:cNvSpPr>
          <p:nvPr>
            <p:ph type="title"/>
          </p:nvPr>
        </p:nvSpPr>
        <p:spPr/>
        <p:txBody>
          <a:bodyPr/>
          <a:lstStyle/>
          <a:p>
            <a:r>
              <a:rPr lang="en-US" dirty="0" err="1"/>
              <a:t>epri</a:t>
            </a:r>
            <a:r>
              <a:rPr lang="en-US" dirty="0"/>
              <a:t> Preliminary conclusions</a:t>
            </a:r>
          </a:p>
        </p:txBody>
      </p:sp>
      <p:sp>
        <p:nvSpPr>
          <p:cNvPr id="3" name="Content Placeholder 2">
            <a:extLst>
              <a:ext uri="{FF2B5EF4-FFF2-40B4-BE49-F238E27FC236}">
                <a16:creationId xmlns:a16="http://schemas.microsoft.com/office/drawing/2014/main" id="{B207168F-8C29-417E-A93C-8E636D2F636A}"/>
              </a:ext>
            </a:extLst>
          </p:cNvPr>
          <p:cNvSpPr>
            <a:spLocks noGrp="1"/>
          </p:cNvSpPr>
          <p:nvPr>
            <p:ph idx="1"/>
          </p:nvPr>
        </p:nvSpPr>
        <p:spPr>
          <a:xfrm>
            <a:off x="361950" y="1075052"/>
            <a:ext cx="8420100" cy="5336176"/>
          </a:xfrm>
        </p:spPr>
        <p:txBody>
          <a:bodyPr/>
          <a:lstStyle/>
          <a:p>
            <a:pPr>
              <a:buFont typeface="Wingdings" panose="05000000000000000000" pitchFamily="2" charset="2"/>
              <a:buChar char="ü"/>
            </a:pPr>
            <a:r>
              <a:rPr lang="en-US" dirty="0"/>
              <a:t>If CTC’s are used in delta windings: GIC does not appear to be an issue. </a:t>
            </a:r>
          </a:p>
          <a:p>
            <a:pPr>
              <a:buFont typeface="Wingdings" panose="05000000000000000000" pitchFamily="2" charset="2"/>
              <a:buChar char="ü"/>
            </a:pPr>
            <a:r>
              <a:rPr lang="en-US" dirty="0"/>
              <a:t>When flat conductors are used: GIC risks may occur (but not automatically)</a:t>
            </a:r>
          </a:p>
          <a:p>
            <a:pPr lvl="1">
              <a:spcBef>
                <a:spcPts val="600"/>
              </a:spcBef>
              <a:buFont typeface="Arial" panose="020B0604020202020204" pitchFamily="34" charset="0"/>
              <a:buChar char="‾"/>
            </a:pPr>
            <a:r>
              <a:rPr lang="en-US" dirty="0"/>
              <a:t>Size of additional short circuit limiting reactor inductance is important</a:t>
            </a:r>
          </a:p>
          <a:p>
            <a:pPr lvl="1">
              <a:spcBef>
                <a:spcPts val="600"/>
              </a:spcBef>
              <a:buFont typeface="Arial" panose="020B0604020202020204" pitchFamily="34" charset="0"/>
              <a:buChar char="‾"/>
            </a:pPr>
            <a:r>
              <a:rPr lang="en-US" dirty="0"/>
              <a:t>Units with flat conductors without short circuit limiting reactor are mostly affected</a:t>
            </a:r>
          </a:p>
          <a:p>
            <a:pPr lvl="1">
              <a:spcBef>
                <a:spcPts val="600"/>
              </a:spcBef>
              <a:buFont typeface="Arial" panose="020B0604020202020204" pitchFamily="34" charset="0"/>
              <a:buChar char="‾"/>
            </a:pPr>
            <a:r>
              <a:rPr lang="en-US" dirty="0"/>
              <a:t>Geometry of flat conductor, number of turns, etc. are also important</a:t>
            </a:r>
          </a:p>
          <a:p>
            <a:pPr>
              <a:buFont typeface="Wingdings" panose="05000000000000000000" pitchFamily="2" charset="2"/>
              <a:buChar char="ü"/>
            </a:pPr>
            <a:r>
              <a:rPr lang="en-US" dirty="0"/>
              <a:t>Calculated peak GIC(t) depends on storm orientation relative to the physical equivalent line orientation at the transformer terminals. </a:t>
            </a:r>
            <a:r>
              <a:rPr lang="en-US" b="1" i="1" u="sng" dirty="0"/>
              <a:t>Not all GMD events are likely to have the strong EW tendencies that the benchmark event does.</a:t>
            </a:r>
            <a:r>
              <a:rPr lang="en-US" dirty="0"/>
              <a:t> This implies a measure of margin.</a:t>
            </a:r>
          </a:p>
          <a:p>
            <a:pPr>
              <a:buFont typeface="Wingdings" panose="05000000000000000000" pitchFamily="2" charset="2"/>
              <a:buChar char="ü"/>
            </a:pPr>
            <a:r>
              <a:rPr lang="en-US" dirty="0"/>
              <a:t>Additional data collection will be taken with long-term monitoring.</a:t>
            </a:r>
          </a:p>
          <a:p>
            <a:r>
              <a:rPr lang="en-US" dirty="0"/>
              <a:t>For all the simulations, Electric Field Enhancements (EFEs) occur in auroral latitudes &gt;50°</a:t>
            </a:r>
          </a:p>
          <a:p>
            <a:endParaRPr lang="en-US" dirty="0"/>
          </a:p>
        </p:txBody>
      </p:sp>
      <p:sp>
        <p:nvSpPr>
          <p:cNvPr id="4" name="Slide Number Placeholder 3">
            <a:extLst>
              <a:ext uri="{FF2B5EF4-FFF2-40B4-BE49-F238E27FC236}">
                <a16:creationId xmlns:a16="http://schemas.microsoft.com/office/drawing/2014/main" id="{3F605B85-E1A1-4785-9230-2643EF82CB85}"/>
              </a:ext>
            </a:extLst>
          </p:cNvPr>
          <p:cNvSpPr>
            <a:spLocks noGrp="1"/>
          </p:cNvSpPr>
          <p:nvPr>
            <p:ph type="sldNum" sz="quarter" idx="12"/>
          </p:nvPr>
        </p:nvSpPr>
        <p:spPr/>
        <p:txBody>
          <a:bodyPr/>
          <a:lstStyle/>
          <a:p>
            <a:fld id="{F31F9640-B05E-4527-BF86-3F4A8CDFAEE8}" type="slidenum">
              <a:rPr lang="en-US" smtClean="0"/>
              <a:t>6</a:t>
            </a:fld>
            <a:endParaRPr lang="en-US" dirty="0"/>
          </a:p>
        </p:txBody>
      </p:sp>
    </p:spTree>
    <p:extLst>
      <p:ext uri="{BB962C8B-B14F-4D97-AF65-F5344CB8AC3E}">
        <p14:creationId xmlns:p14="http://schemas.microsoft.com/office/powerpoint/2010/main" val="338026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25E8-1465-4D78-B444-08B07E72EBBC}"/>
              </a:ext>
            </a:extLst>
          </p:cNvPr>
          <p:cNvSpPr>
            <a:spLocks noGrp="1"/>
          </p:cNvSpPr>
          <p:nvPr>
            <p:ph type="title"/>
          </p:nvPr>
        </p:nvSpPr>
        <p:spPr/>
        <p:txBody>
          <a:bodyPr/>
          <a:lstStyle/>
          <a:p>
            <a:r>
              <a:rPr lang="en-US" dirty="0" err="1"/>
              <a:t>epri</a:t>
            </a:r>
            <a:r>
              <a:rPr lang="en-US" dirty="0"/>
              <a:t> Preliminary conclusions</a:t>
            </a:r>
          </a:p>
        </p:txBody>
      </p:sp>
      <p:sp>
        <p:nvSpPr>
          <p:cNvPr id="3" name="Content Placeholder 2">
            <a:extLst>
              <a:ext uri="{FF2B5EF4-FFF2-40B4-BE49-F238E27FC236}">
                <a16:creationId xmlns:a16="http://schemas.microsoft.com/office/drawing/2014/main" id="{B207168F-8C29-417E-A93C-8E636D2F636A}"/>
              </a:ext>
            </a:extLst>
          </p:cNvPr>
          <p:cNvSpPr>
            <a:spLocks noGrp="1"/>
          </p:cNvSpPr>
          <p:nvPr>
            <p:ph idx="1"/>
          </p:nvPr>
        </p:nvSpPr>
        <p:spPr>
          <a:xfrm>
            <a:off x="361950" y="1075052"/>
            <a:ext cx="8420100" cy="5336176"/>
          </a:xfrm>
        </p:spPr>
        <p:txBody>
          <a:bodyPr/>
          <a:lstStyle/>
          <a:p>
            <a:r>
              <a:rPr lang="en-US" sz="2400" b="1" dirty="0"/>
              <a:t>Vibration Research</a:t>
            </a:r>
            <a:endParaRPr lang="en-US" sz="2400" dirty="0"/>
          </a:p>
          <a:p>
            <a:pPr lvl="0">
              <a:spcBef>
                <a:spcPts val="600"/>
              </a:spcBef>
              <a:spcAft>
                <a:spcPts val="600"/>
              </a:spcAft>
              <a:buFont typeface="Wingdings" panose="05000000000000000000" pitchFamily="2" charset="2"/>
              <a:buChar char="ü"/>
            </a:pPr>
            <a:r>
              <a:rPr lang="en-US" dirty="0"/>
              <a:t>Study of 6 transformers through 174 storms of magnitudes K6, and above shown </a:t>
            </a:r>
            <a:r>
              <a:rPr lang="en-US" b="1" dirty="0"/>
              <a:t>no vibrations above typical factory levels</a:t>
            </a:r>
            <a:endParaRPr lang="en-US" dirty="0"/>
          </a:p>
          <a:p>
            <a:pPr lvl="0">
              <a:spcBef>
                <a:spcPts val="600"/>
              </a:spcBef>
              <a:spcAft>
                <a:spcPts val="600"/>
              </a:spcAft>
              <a:buFont typeface="Wingdings" panose="05000000000000000000" pitchFamily="2" charset="2"/>
              <a:buChar char="ü"/>
            </a:pPr>
            <a:r>
              <a:rPr lang="en-US" dirty="0"/>
              <a:t>Studies in the field &amp; factory show vibration saturates at low &lt;10A GICs</a:t>
            </a:r>
          </a:p>
          <a:p>
            <a:pPr lvl="0">
              <a:spcBef>
                <a:spcPts val="600"/>
              </a:spcBef>
              <a:spcAft>
                <a:spcPts val="600"/>
              </a:spcAft>
              <a:buFont typeface="Wingdings" panose="05000000000000000000" pitchFamily="2" charset="2"/>
              <a:buChar char="ü"/>
            </a:pPr>
            <a:r>
              <a:rPr lang="en-US" dirty="0"/>
              <a:t>EPRI will continue to perform long term monitoring transformers in the field during GMDs, the following three types to be monitored:</a:t>
            </a:r>
          </a:p>
          <a:p>
            <a:pPr lvl="2">
              <a:spcBef>
                <a:spcPts val="0"/>
              </a:spcBef>
              <a:buFont typeface="Wingdings" panose="05000000000000000000" pitchFamily="2" charset="2"/>
              <a:buChar char="ü"/>
            </a:pPr>
            <a:r>
              <a:rPr lang="en-US" sz="2000" dirty="0"/>
              <a:t>1-phase core-form transformer</a:t>
            </a:r>
          </a:p>
          <a:p>
            <a:pPr lvl="2">
              <a:spcBef>
                <a:spcPts val="0"/>
              </a:spcBef>
              <a:buFont typeface="Wingdings" panose="05000000000000000000" pitchFamily="2" charset="2"/>
              <a:buChar char="ü"/>
            </a:pPr>
            <a:r>
              <a:rPr lang="en-US" sz="2000" dirty="0"/>
              <a:t>3-phase core-form transformer with a 3-limb core</a:t>
            </a:r>
          </a:p>
          <a:p>
            <a:pPr lvl="2">
              <a:spcBef>
                <a:spcPts val="0"/>
              </a:spcBef>
              <a:buFont typeface="Wingdings" panose="05000000000000000000" pitchFamily="2" charset="2"/>
              <a:buChar char="ü"/>
            </a:pPr>
            <a:r>
              <a:rPr lang="en-US" sz="2000" dirty="0"/>
              <a:t>Shell-form transformer</a:t>
            </a:r>
          </a:p>
          <a:p>
            <a:pPr>
              <a:buFont typeface="Wingdings" panose="05000000000000000000" pitchFamily="2" charset="2"/>
              <a:buChar char="§"/>
            </a:pPr>
            <a:r>
              <a:rPr lang="en-US" sz="2400" b="1" dirty="0"/>
              <a:t>Generators Harmonic Impact</a:t>
            </a:r>
          </a:p>
          <a:p>
            <a:pPr>
              <a:buFont typeface="Wingdings" panose="05000000000000000000" pitchFamily="2" charset="2"/>
              <a:buChar char="ü"/>
            </a:pPr>
            <a:r>
              <a:rPr lang="en-US" dirty="0"/>
              <a:t>Harmonics cause generator rotor heating</a:t>
            </a:r>
          </a:p>
          <a:p>
            <a:pPr>
              <a:buFont typeface="Wingdings" panose="05000000000000000000" pitchFamily="2" charset="2"/>
              <a:buChar char="ü"/>
            </a:pPr>
            <a:r>
              <a:rPr lang="en-US" dirty="0"/>
              <a:t>Generator protections available today ignore harmonics</a:t>
            </a:r>
          </a:p>
          <a:p>
            <a:pPr>
              <a:buFont typeface="Wingdings" panose="05000000000000000000" pitchFamily="2" charset="2"/>
              <a:buChar char="ü"/>
            </a:pPr>
            <a:r>
              <a:rPr lang="en-US" dirty="0"/>
              <a:t>Excessive rotor heating can cause catastrophic failure</a:t>
            </a:r>
          </a:p>
          <a:p>
            <a:pPr>
              <a:buFont typeface="Wingdings" panose="05000000000000000000" pitchFamily="2" charset="2"/>
              <a:buChar char="§"/>
            </a:pPr>
            <a:endParaRPr lang="en-US" sz="2400" dirty="0"/>
          </a:p>
          <a:p>
            <a:endParaRPr lang="en-US" dirty="0"/>
          </a:p>
        </p:txBody>
      </p:sp>
      <p:sp>
        <p:nvSpPr>
          <p:cNvPr id="4" name="Slide Number Placeholder 3">
            <a:extLst>
              <a:ext uri="{FF2B5EF4-FFF2-40B4-BE49-F238E27FC236}">
                <a16:creationId xmlns:a16="http://schemas.microsoft.com/office/drawing/2014/main" id="{3F605B85-E1A1-4785-9230-2643EF82CB85}"/>
              </a:ext>
            </a:extLst>
          </p:cNvPr>
          <p:cNvSpPr>
            <a:spLocks noGrp="1"/>
          </p:cNvSpPr>
          <p:nvPr>
            <p:ph type="sldNum" sz="quarter" idx="12"/>
          </p:nvPr>
        </p:nvSpPr>
        <p:spPr/>
        <p:txBody>
          <a:bodyPr/>
          <a:lstStyle/>
          <a:p>
            <a:fld id="{F31F9640-B05E-4527-BF86-3F4A8CDFAEE8}" type="slidenum">
              <a:rPr lang="en-US" smtClean="0"/>
              <a:t>7</a:t>
            </a:fld>
            <a:endParaRPr lang="en-US" dirty="0"/>
          </a:p>
        </p:txBody>
      </p:sp>
    </p:spTree>
    <p:extLst>
      <p:ext uri="{BB962C8B-B14F-4D97-AF65-F5344CB8AC3E}">
        <p14:creationId xmlns:p14="http://schemas.microsoft.com/office/powerpoint/2010/main" val="306253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8</a:t>
            </a:fld>
            <a:endParaRPr lang="en-US"/>
          </a:p>
        </p:txBody>
      </p:sp>
      <p:sp>
        <p:nvSpPr>
          <p:cNvPr id="6" name="Title 5">
            <a:extLst>
              <a:ext uri="{FF2B5EF4-FFF2-40B4-BE49-F238E27FC236}">
                <a16:creationId xmlns:a16="http://schemas.microsoft.com/office/drawing/2014/main" id="{023B3A99-039D-474C-84E9-D5B834CC95CA}"/>
              </a:ext>
            </a:extLst>
          </p:cNvPr>
          <p:cNvSpPr>
            <a:spLocks noGrp="1"/>
          </p:cNvSpPr>
          <p:nvPr>
            <p:ph type="title"/>
          </p:nvPr>
        </p:nvSpPr>
        <p:spPr>
          <a:xfrm>
            <a:off x="361950" y="145144"/>
            <a:ext cx="6858000" cy="889924"/>
          </a:xfrm>
        </p:spPr>
        <p:txBody>
          <a:bodyPr/>
          <a:lstStyle/>
          <a:p>
            <a:br>
              <a:rPr lang="en-US" dirty="0"/>
            </a:br>
            <a:r>
              <a:rPr lang="en-US" dirty="0"/>
              <a:t>Overall Recommendations by Los Alamos National Laboratory</a:t>
            </a:r>
            <a:br>
              <a:rPr lang="en-US" dirty="0"/>
            </a:br>
            <a:endParaRPr lang="en-US" dirty="0"/>
          </a:p>
        </p:txBody>
      </p:sp>
      <p:sp>
        <p:nvSpPr>
          <p:cNvPr id="8" name="Content Placeholder 4">
            <a:extLst>
              <a:ext uri="{FF2B5EF4-FFF2-40B4-BE49-F238E27FC236}">
                <a16:creationId xmlns:a16="http://schemas.microsoft.com/office/drawing/2014/main" id="{D57E3162-93DF-40D2-B33F-2BE09E7BCE06}"/>
              </a:ext>
            </a:extLst>
          </p:cNvPr>
          <p:cNvSpPr txBox="1">
            <a:spLocks/>
          </p:cNvSpPr>
          <p:nvPr/>
        </p:nvSpPr>
        <p:spPr>
          <a:xfrm>
            <a:off x="361950" y="1056953"/>
            <a:ext cx="8420100" cy="5354275"/>
          </a:xfrm>
          <a:prstGeom prst="rect">
            <a:avLst/>
          </a:prstGeom>
        </p:spPr>
        <p:txBody>
          <a:bodyPr vert="horz" lIns="91440" tIns="45720" rIns="91440" bIns="45720" rtlCol="0">
            <a:noAutofit/>
          </a:bodyPr>
          <a:lstStyle>
            <a:lvl1pPr marL="182880" indent="-182880" algn="l" defTabSz="6858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365760" indent="-182880" algn="l" defTabSz="6858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2pPr>
            <a:lvl3pPr marL="548640" indent="-182880" algn="l" defTabSz="6858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31520" indent="-182880" algn="l" defTabSz="685800" rtl="0" eaLnBrk="1" latinLnBrk="0" hangingPunct="1">
              <a:lnSpc>
                <a:spcPct val="100000"/>
              </a:lnSpc>
              <a:spcBef>
                <a:spcPts val="400"/>
              </a:spcBef>
              <a:buFont typeface="Arial" panose="020B0604020202020204" pitchFamily="34" charset="0"/>
              <a:buChar char="–"/>
              <a:defRPr sz="1400" kern="1200">
                <a:solidFill>
                  <a:schemeClr val="tx1"/>
                </a:solidFill>
                <a:latin typeface="+mn-lt"/>
                <a:ea typeface="+mn-ea"/>
                <a:cs typeface="+mn-cs"/>
              </a:defRPr>
            </a:lvl4pPr>
            <a:lvl5pPr marL="914400" indent="-182880" algn="l" defTabSz="685800" rtl="0" eaLnBrk="1" latinLnBrk="0" hangingPunct="1">
              <a:lnSpc>
                <a:spcPct val="100000"/>
              </a:lnSpc>
              <a:spcBef>
                <a:spcPts val="200"/>
              </a:spcBef>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spcAft>
                <a:spcPts val="600"/>
              </a:spcAft>
              <a:buFont typeface="Wingdings" panose="05000000000000000000" pitchFamily="2" charset="2"/>
              <a:buChar char="ü"/>
            </a:pPr>
            <a:r>
              <a:rPr lang="en-US" dirty="0"/>
              <a:t>Peaks in GMD are largely confined to the auroral zone. </a:t>
            </a:r>
            <a:r>
              <a:rPr lang="en-US" b="1" i="1" dirty="0"/>
              <a:t>As the auroral zone expands during strong geomagnetic activity, this exposes locations further equatorward to GMD hazards.</a:t>
            </a:r>
          </a:p>
          <a:p>
            <a:pPr algn="just">
              <a:spcAft>
                <a:spcPts val="600"/>
              </a:spcAft>
              <a:buFont typeface="Wingdings" panose="05000000000000000000" pitchFamily="2" charset="2"/>
              <a:buChar char="ü"/>
            </a:pPr>
            <a:r>
              <a:rPr lang="en-US" dirty="0"/>
              <a:t>Localized enhancements should be considered in impact assessments for regions that would reasonably expect to be in the auroral zone during a 1-in-100-year storm; </a:t>
            </a:r>
            <a:r>
              <a:rPr lang="en-US" b="1" i="1" dirty="0"/>
              <a:t>considering the impact of localized enhancements outside of the auroral zone is unlikely to add value</a:t>
            </a:r>
            <a:r>
              <a:rPr lang="en-US" dirty="0"/>
              <a:t>.</a:t>
            </a:r>
          </a:p>
          <a:p>
            <a:pPr algn="just">
              <a:spcAft>
                <a:spcPts val="600"/>
              </a:spcAft>
              <a:buFont typeface="Wingdings" panose="05000000000000000000" pitchFamily="2" charset="2"/>
              <a:buChar char="ü"/>
            </a:pPr>
            <a:r>
              <a:rPr lang="en-US" dirty="0"/>
              <a:t>Impact assessments of localized enhancements should not use scale sizes smaller than 200 km; </a:t>
            </a:r>
            <a:r>
              <a:rPr lang="en-US" b="1" i="1" dirty="0"/>
              <a:t>a 200 X 200 km area for localized enhancement, with the supplemental peak electric field, for impact analysis should provide a conservative estimate of the system impact.</a:t>
            </a:r>
          </a:p>
          <a:p>
            <a:pPr algn="just">
              <a:spcAft>
                <a:spcPts val="600"/>
              </a:spcAft>
              <a:buFont typeface="Wingdings" panose="05000000000000000000" pitchFamily="2" charset="2"/>
              <a:buChar char="ü"/>
            </a:pPr>
            <a:r>
              <a:rPr lang="en-US" dirty="0"/>
              <a:t>The direction of the geoelectric field within the localized region can be treated as independent of the direction of the geoelectric field in the surrounding region.</a:t>
            </a:r>
            <a:endParaRPr lang="en-US" b="1" i="1" u="sng" dirty="0"/>
          </a:p>
          <a:p>
            <a:pPr lvl="1">
              <a:spcAft>
                <a:spcPts val="600"/>
              </a:spcAft>
              <a:buFont typeface="Wingdings" panose="05000000000000000000" pitchFamily="2" charset="2"/>
              <a:buChar char="ü"/>
            </a:pPr>
            <a:endParaRPr lang="en-US" sz="2000" b="1" dirty="0"/>
          </a:p>
        </p:txBody>
      </p:sp>
    </p:spTree>
    <p:custDataLst>
      <p:tags r:id="rId1"/>
    </p:custDataLst>
    <p:extLst>
      <p:ext uri="{BB962C8B-B14F-4D97-AF65-F5344CB8AC3E}">
        <p14:creationId xmlns:p14="http://schemas.microsoft.com/office/powerpoint/2010/main" val="357856249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93485" y="105229"/>
            <a:ext cx="6537778" cy="928914"/>
          </a:xfrm>
        </p:spPr>
        <p:txBody>
          <a:bodyPr/>
          <a:lstStyle/>
          <a:p>
            <a:r>
              <a:rPr lang="en-US" dirty="0"/>
              <a:t>Overall Recommendations by Los Alamos National Laboratory</a:t>
            </a:r>
            <a:endParaRPr lang="en-US" altLang="en-US" dirty="0"/>
          </a:p>
        </p:txBody>
      </p:sp>
      <p:sp>
        <p:nvSpPr>
          <p:cNvPr id="3" name="Slide Number Placeholder 2">
            <a:extLst>
              <a:ext uri="{FF2B5EF4-FFF2-40B4-BE49-F238E27FC236}">
                <a16:creationId xmlns:a16="http://schemas.microsoft.com/office/drawing/2014/main" id="{BF3254FA-4614-45FA-AA94-D42E78679DA3}"/>
              </a:ext>
            </a:extLst>
          </p:cNvPr>
          <p:cNvSpPr>
            <a:spLocks noGrp="1"/>
          </p:cNvSpPr>
          <p:nvPr>
            <p:ph type="sldNum" sz="quarter" idx="12"/>
          </p:nvPr>
        </p:nvSpPr>
        <p:spPr/>
        <p:txBody>
          <a:bodyPr/>
          <a:lstStyle/>
          <a:p>
            <a:fld id="{6EEFD2D6-1C8F-49EC-8F31-DAEFA9025994}" type="slidenum">
              <a:rPr lang="en-US"/>
              <a:pPr/>
              <a:t>9</a:t>
            </a:fld>
            <a:endParaRPr lang="en-US"/>
          </a:p>
        </p:txBody>
      </p:sp>
      <p:sp>
        <p:nvSpPr>
          <p:cNvPr id="4" name="Content Placeholder 3">
            <a:extLst>
              <a:ext uri="{FF2B5EF4-FFF2-40B4-BE49-F238E27FC236}">
                <a16:creationId xmlns:a16="http://schemas.microsoft.com/office/drawing/2014/main" id="{05ADC169-8333-4B70-9D3E-0214053A9A3E}"/>
              </a:ext>
            </a:extLst>
          </p:cNvPr>
          <p:cNvSpPr>
            <a:spLocks noGrp="1"/>
          </p:cNvSpPr>
          <p:nvPr>
            <p:ph idx="1"/>
          </p:nvPr>
        </p:nvSpPr>
        <p:spPr>
          <a:xfrm>
            <a:off x="361950" y="1150257"/>
            <a:ext cx="8420100" cy="4886608"/>
          </a:xfrm>
        </p:spPr>
        <p:txBody>
          <a:bodyPr/>
          <a:lstStyle/>
          <a:p>
            <a:pPr algn="just">
              <a:buFont typeface="Wingdings" panose="05000000000000000000" pitchFamily="2" charset="2"/>
              <a:buChar char="ü"/>
            </a:pPr>
            <a:r>
              <a:rPr lang="en-US" dirty="0"/>
              <a:t>The ability to account for not uniform geoelectric fields in impact assessment is highly recommended for more realistic scenario analysis.</a:t>
            </a:r>
          </a:p>
          <a:p>
            <a:pPr algn="just">
              <a:buFont typeface="Wingdings" panose="05000000000000000000" pitchFamily="2" charset="2"/>
              <a:buChar char="ü"/>
            </a:pPr>
            <a:r>
              <a:rPr lang="en-US" dirty="0"/>
              <a:t>Localized enhancements in GMD largely occur on the night side, with an increased rate around dawn.</a:t>
            </a:r>
          </a:p>
          <a:p>
            <a:pPr algn="just">
              <a:buFont typeface="Wingdings" panose="05000000000000000000" pitchFamily="2" charset="2"/>
              <a:buChar char="ü"/>
            </a:pPr>
            <a:r>
              <a:rPr lang="en-US" dirty="0"/>
              <a:t>Typical durations of localized enhancements around 2.5 minutes, with durations in excess of 8 minutes being rare. Multiple peaks may be present in any interval of geomagnetic activity.</a:t>
            </a:r>
          </a:p>
          <a:p>
            <a:pPr algn="just">
              <a:buFont typeface="Wingdings" panose="05000000000000000000" pitchFamily="2" charset="2"/>
              <a:buChar char="ü"/>
            </a:pPr>
            <a:r>
              <a:rPr lang="en-US" dirty="0"/>
              <a:t>The strength and direction of the localized enhancements are not found to have clear relationships to the storm strength (minimum </a:t>
            </a:r>
            <a:r>
              <a:rPr lang="en-US" dirty="0" err="1"/>
              <a:t>Dst</a:t>
            </a:r>
            <a:r>
              <a:rPr lang="en-US" dirty="0"/>
              <a:t>.) or spatial scale.</a:t>
            </a:r>
          </a:p>
          <a:p>
            <a:pPr algn="just">
              <a:buFont typeface="Wingdings" panose="05000000000000000000" pitchFamily="2" charset="2"/>
              <a:buChar char="ü"/>
            </a:pPr>
            <a:r>
              <a:rPr lang="en-US" dirty="0"/>
              <a:t>A statistical modeling approach has been presented to generate realistic time series of GMD. This approach can be used to generate scenarios with specified peak geoelectric field magnitudes.</a:t>
            </a:r>
          </a:p>
          <a:p>
            <a:endParaRPr lang="en-US" dirty="0"/>
          </a:p>
        </p:txBody>
      </p:sp>
    </p:spTree>
    <p:custDataLst>
      <p:tags r:id="rId1"/>
    </p:custDataLst>
    <p:extLst>
      <p:ext uri="{BB962C8B-B14F-4D97-AF65-F5344CB8AC3E}">
        <p14:creationId xmlns:p14="http://schemas.microsoft.com/office/powerpoint/2010/main" val="195701172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eme2">
  <a:themeElements>
    <a:clrScheme name="CNP 2019 template">
      <a:dk1>
        <a:srgbClr val="231F20"/>
      </a:dk1>
      <a:lt1>
        <a:sysClr val="window" lastClr="FFFFFF"/>
      </a:lt1>
      <a:dk2>
        <a:srgbClr val="00ADEE"/>
      </a:dk2>
      <a:lt2>
        <a:srgbClr val="EAEAEA"/>
      </a:lt2>
      <a:accent1>
        <a:srgbClr val="009BD3"/>
      </a:accent1>
      <a:accent2>
        <a:srgbClr val="4FC9E9"/>
      </a:accent2>
      <a:accent3>
        <a:srgbClr val="C1D52F"/>
      </a:accent3>
      <a:accent4>
        <a:srgbClr val="F05222"/>
      </a:accent4>
      <a:accent5>
        <a:srgbClr val="EA1E2E"/>
      </a:accent5>
      <a:accent6>
        <a:srgbClr val="AAAAAA"/>
      </a:accent6>
      <a:hlink>
        <a:srgbClr val="009BD3"/>
      </a:hlink>
      <a:folHlink>
        <a:srgbClr val="AAAAA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 id="{C641B7E7-B817-4B7A-8E11-83D8A866FAC2}" vid="{4DDEF873-ECFC-4641-B268-0E3FD38ED9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E9B44A2FB1914EB355C1B73EEB1241" ma:contentTypeVersion="4" ma:contentTypeDescription="Create a new document." ma:contentTypeScope="" ma:versionID="83b39f160be0fa3ac1ec6d657d6ffdf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907B99B-B0C7-4207-80DE-A1F3751F3F76}">
  <ds:schemaRefs>
    <ds:schemaRef ds:uri="http://schemas.microsoft.com/sharepoint/v3/contenttype/forms"/>
  </ds:schemaRefs>
</ds:datastoreItem>
</file>

<file path=customXml/itemProps2.xml><?xml version="1.0" encoding="utf-8"?>
<ds:datastoreItem xmlns:ds="http://schemas.openxmlformats.org/officeDocument/2006/customXml" ds:itemID="{27541503-55D8-4F04-B3F6-1C8E42D556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B50D848-E179-40B6-9115-A8ABE7987A2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8966</TotalTime>
  <Words>1557</Words>
  <Application>Microsoft Office PowerPoint</Application>
  <PresentationFormat>On-screen Show (4:3)</PresentationFormat>
  <Paragraphs>134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Theme2</vt:lpstr>
      <vt:lpstr>Overview of EPRI’s GMD Workshop</vt:lpstr>
      <vt:lpstr>Updates on EPRI Research of GMD Impacts on the Bulk Power System </vt:lpstr>
      <vt:lpstr>Updates on EPRI Research of GMD Impacts on the Bulk Power System </vt:lpstr>
      <vt:lpstr>EPRI Preliminary conclusions</vt:lpstr>
      <vt:lpstr>epri Preliminary conclusions</vt:lpstr>
      <vt:lpstr>epri Preliminary conclusions</vt:lpstr>
      <vt:lpstr>epri Preliminary conclusions</vt:lpstr>
      <vt:lpstr> Overall Recommendations by Los Alamos National Laboratory </vt:lpstr>
      <vt:lpstr>Overall Recommendations by Los Alamos National Laboratory</vt:lpstr>
      <vt:lpstr>Overall Recommendations by NASA</vt:lpstr>
      <vt:lpstr>Overall Recommendations by NASA</vt:lpstr>
      <vt:lpstr>Conclusions by Computational Physics Inc. (CPI)</vt:lpstr>
      <vt:lpstr>CPI key points</vt:lpstr>
      <vt:lpstr>Computational Physics Inc. </vt:lpstr>
      <vt:lpstr>NERC</vt:lpstr>
      <vt:lpstr>Updates on EPRI Research of GMD Impacts on the Bulk Power System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Irma Burns</dc:creator>
  <cp:lastModifiedBy>Loyferman, Larisa M.</cp:lastModifiedBy>
  <cp:revision>688</cp:revision>
  <cp:lastPrinted>2019-04-12T20:37:35Z</cp:lastPrinted>
  <dcterms:created xsi:type="dcterms:W3CDTF">2018-03-21T20:10:13Z</dcterms:created>
  <dcterms:modified xsi:type="dcterms:W3CDTF">2020-03-04T18:31:51Z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0x0101007EE9B44A2FB1914EB355C1B73EEB1241</vt:lpwstr>
  </property>
  <property fmtid="{D5CDD505-2E9C-101B-9397-08002B2CF9AE}" pid="3" name="Order">
    <vt:r8>324600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axCatchAll">
    <vt:lpwstr/>
  </property>
  <property fmtid="{D5CDD505-2E9C-101B-9397-08002B2CF9AE}" pid="9" name="TemplateUrl">
    <vt:lpwstr/>
  </property>
</Properties>
</file>