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285" r:id="rId7"/>
    <p:sldId id="301" r:id="rId8"/>
    <p:sldId id="287" r:id="rId9"/>
    <p:sldId id="297" r:id="rId10"/>
    <p:sldId id="298" r:id="rId11"/>
    <p:sldId id="308" r:id="rId12"/>
    <p:sldId id="300" r:id="rId13"/>
    <p:sldId id="299" r:id="rId14"/>
    <p:sldId id="296" r:id="rId15"/>
    <p:sldId id="306" r:id="rId16"/>
    <p:sldId id="295" r:id="rId17"/>
    <p:sldId id="309"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126" y="24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help/terms" TargetMode="External"/><Relationship Id="rId2" Type="http://schemas.openxmlformats.org/officeDocument/2006/relationships/hyperlink" Target="http://www.ercot.com/content/wcm/key_documents_lists/88679/Statement_of_Position_on_Antitrust_Issues.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708434"/>
          </a:xfrm>
          <a:prstGeom prst="rect">
            <a:avLst/>
          </a:prstGeom>
          <a:noFill/>
        </p:spPr>
        <p:txBody>
          <a:bodyPr wrap="square" rtlCol="0">
            <a:spAutoFit/>
          </a:bodyPr>
          <a:lstStyle/>
          <a:p>
            <a:r>
              <a:rPr lang="en-US" sz="2000" b="1" dirty="0" smtClean="0">
                <a:solidFill>
                  <a:schemeClr val="tx2"/>
                </a:solidFill>
              </a:rPr>
              <a:t>Real-Time Co-optimization (RTC) </a:t>
            </a:r>
            <a:r>
              <a:rPr lang="en-US" sz="2000" b="1" dirty="0">
                <a:solidFill>
                  <a:schemeClr val="tx2"/>
                </a:solidFill>
              </a:rPr>
              <a:t>Task Force </a:t>
            </a:r>
            <a:r>
              <a:rPr lang="en-US" sz="2000" b="1" dirty="0" smtClean="0">
                <a:solidFill>
                  <a:schemeClr val="tx2"/>
                </a:solidFill>
              </a:rPr>
              <a:t>(RTCTF</a:t>
            </a:r>
            <a:r>
              <a:rPr lang="en-US" sz="2000" b="1" dirty="0" smtClean="0">
                <a:solidFill>
                  <a:schemeClr val="tx2"/>
                </a:solidFill>
              </a:rPr>
              <a:t>)</a:t>
            </a:r>
          </a:p>
          <a:p>
            <a:endParaRPr lang="en-US" sz="2000" b="1" dirty="0">
              <a:solidFill>
                <a:schemeClr val="tx2"/>
              </a:solidFill>
            </a:endParaRPr>
          </a:p>
          <a:p>
            <a:r>
              <a:rPr lang="en-US" sz="2000" b="1" dirty="0" smtClean="0">
                <a:solidFill>
                  <a:schemeClr val="tx2"/>
                </a:solidFill>
              </a:rPr>
              <a:t>WebEx only</a:t>
            </a:r>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March 11,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dirty="0" smtClean="0">
                <a:solidFill>
                  <a:schemeClr val="tx2"/>
                </a:solidFill>
              </a:rPr>
              <a:t>April 10</a:t>
            </a: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39362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Harmonizing RTC </a:t>
            </a:r>
            <a:r>
              <a:rPr lang="en-US" dirty="0" smtClean="0"/>
              <a:t>&amp; Battery </a:t>
            </a:r>
            <a:r>
              <a:rPr lang="en-US"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404437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solidFill>
                <a:srgbClr val="FF0000"/>
              </a:solidFill>
            </a:endParaRPr>
          </a:p>
        </p:txBody>
      </p:sp>
      <p:sp>
        <p:nvSpPr>
          <p:cNvPr id="3" name="Content Placeholder 2"/>
          <p:cNvSpPr>
            <a:spLocks noGrp="1"/>
          </p:cNvSpPr>
          <p:nvPr>
            <p:ph idx="1"/>
          </p:nvPr>
        </p:nvSpPr>
        <p:spPr>
          <a:xfrm>
            <a:off x="304800" y="838200"/>
            <a:ext cx="8534400" cy="5334000"/>
          </a:xfrm>
        </p:spPr>
        <p:txBody>
          <a:bodyPr/>
          <a:lstStyle/>
          <a:p>
            <a:r>
              <a:rPr lang="en-US" i="1" dirty="0" smtClean="0"/>
              <a:t>Draft</a:t>
            </a:r>
            <a:r>
              <a:rPr lang="en-US" dirty="0" smtClean="0"/>
              <a:t> Timeline</a:t>
            </a:r>
          </a:p>
          <a:p>
            <a:endParaRPr lang="en-US" dirty="0" smtClean="0"/>
          </a:p>
          <a:p>
            <a:endParaRPr lang="en-US" dirty="0" smtClean="0"/>
          </a:p>
          <a:p>
            <a:pPr>
              <a:spcBef>
                <a:spcPts val="1800"/>
              </a:spcBef>
            </a:pPr>
            <a:endParaRPr lang="en-US" sz="2400" dirty="0" smtClean="0"/>
          </a:p>
          <a:p>
            <a:pPr>
              <a:spcBef>
                <a:spcPts val="1800"/>
              </a:spcBef>
            </a:pPr>
            <a:r>
              <a:rPr lang="en-US" sz="2400" dirty="0" smtClean="0"/>
              <a:t>There are several items/policies, beyond RRs, that must be addressed prior to the implementation of RTC—e.g.:</a:t>
            </a:r>
          </a:p>
          <a:p>
            <a:pPr lvl="1"/>
            <a:r>
              <a:rPr lang="en-US" sz="2000" dirty="0" smtClean="0"/>
              <a:t>Proxy Offer Curves</a:t>
            </a:r>
          </a:p>
          <a:p>
            <a:pPr lvl="1"/>
            <a:r>
              <a:rPr lang="en-US" sz="2000" dirty="0" smtClean="0"/>
              <a:t>RUC AS Demand Curves </a:t>
            </a:r>
          </a:p>
          <a:p>
            <a:pPr lvl="1"/>
            <a:r>
              <a:rPr lang="en-US" sz="2000" dirty="0" smtClean="0"/>
              <a:t>Transitional language for RTC go-live (if any)</a:t>
            </a:r>
          </a:p>
          <a:p>
            <a:pPr lvl="1"/>
            <a:r>
              <a:rPr lang="en-US" sz="2000" dirty="0" smtClean="0"/>
              <a:t>ORDC/RTC results comparison</a:t>
            </a:r>
          </a:p>
          <a:p>
            <a:pPr lvl="1"/>
            <a:r>
              <a:rPr lang="en-US" sz="20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 Summary	</a:t>
            </a:r>
            <a:endParaRPr lang="en-US" dirty="0"/>
          </a:p>
        </p:txBody>
      </p:sp>
      <p:sp>
        <p:nvSpPr>
          <p:cNvPr id="3" name="Content Placeholder 2"/>
          <p:cNvSpPr>
            <a:spLocks noGrp="1"/>
          </p:cNvSpPr>
          <p:nvPr>
            <p:ph idx="1"/>
          </p:nvPr>
        </p:nvSpPr>
        <p:spPr/>
        <p:txBody>
          <a:bodyPr/>
          <a:lstStyle/>
          <a:p>
            <a:r>
              <a:rPr lang="en-US" sz="2200" dirty="0"/>
              <a:t>Late </a:t>
            </a:r>
            <a:r>
              <a:rPr lang="en-US" sz="2200" dirty="0" smtClean="0"/>
              <a:t>March - ERCOT </a:t>
            </a:r>
            <a:r>
              <a:rPr lang="en-US" sz="2200" dirty="0"/>
              <a:t>will post RTC RRs and a single Impact Analysis (IA) to align Protocols and OBDs with the RTC Key Principles (KPs</a:t>
            </a:r>
            <a:r>
              <a:rPr lang="en-US" sz="2200" dirty="0" smtClean="0"/>
              <a:t>).</a:t>
            </a:r>
          </a:p>
          <a:p>
            <a:r>
              <a:rPr lang="en-US" sz="2200" dirty="0" smtClean="0"/>
              <a:t>TAC/PRS/ROS </a:t>
            </a:r>
            <a:r>
              <a:rPr lang="en-US" sz="2200" dirty="0" smtClean="0"/>
              <a:t>discussion for tabling RTC RRs for RTCTF to serve as clearinghouse for RRs.</a:t>
            </a:r>
          </a:p>
          <a:p>
            <a:r>
              <a:rPr lang="en-US" sz="2200" u="sng" dirty="0" smtClean="0"/>
              <a:t>April 8 - Next RTCTF meeting</a:t>
            </a:r>
          </a:p>
          <a:p>
            <a:pPr lvl="1"/>
            <a:r>
              <a:rPr lang="en-US" sz="2200" dirty="0" smtClean="0"/>
              <a:t>First of 10 meetings through October</a:t>
            </a:r>
            <a:endParaRPr lang="en-US" sz="2000" dirty="0"/>
          </a:p>
          <a:p>
            <a:pPr lvl="1"/>
            <a:r>
              <a:rPr lang="en-US" sz="2200" dirty="0" smtClean="0"/>
              <a:t>Target is </a:t>
            </a:r>
            <a:r>
              <a:rPr lang="en-US" sz="2200" dirty="0"/>
              <a:t>Board approval by end of year to ensure go-live 2Q2024</a:t>
            </a:r>
          </a:p>
          <a:p>
            <a:endParaRPr lang="en-US" sz="2400" dirty="0"/>
          </a:p>
          <a:p>
            <a:r>
              <a:rPr lang="en-US" sz="2400" dirty="0"/>
              <a:t>Questions?</a:t>
            </a:r>
          </a:p>
          <a:p>
            <a:pPr marL="0"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530623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 &amp; Disclaimer</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154984"/>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			</a:t>
            </a:r>
            <a:r>
              <a:rPr lang="en-US" sz="1600" b="1" dirty="0" smtClean="0">
                <a:solidFill>
                  <a:schemeClr val="tx2"/>
                </a:solidFill>
              </a:rPr>
              <a:t>Antitrust </a:t>
            </a:r>
            <a:r>
              <a:rPr lang="en-US" sz="1600" b="1" dirty="0">
                <a:solidFill>
                  <a:schemeClr val="tx2"/>
                </a:solidFill>
              </a:rPr>
              <a:t>Admonition </a:t>
            </a:r>
            <a:endParaRPr lang="en-US" sz="1600" b="1" dirty="0" smtClean="0">
              <a:solidFill>
                <a:schemeClr val="tx2"/>
              </a:solidFill>
            </a:endParaRPr>
          </a:p>
          <a:p>
            <a:endParaRPr lang="en-US" sz="1600" b="1" dirty="0">
              <a:solidFill>
                <a:schemeClr val="tx2"/>
              </a:solidFill>
            </a:endParaRPr>
          </a:p>
          <a:p>
            <a:pPr algn="just"/>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a:t>
            </a:r>
            <a:r>
              <a:rPr lang="en-US" sz="1600" dirty="0" smtClean="0">
                <a:solidFill>
                  <a:schemeClr val="tx2"/>
                </a:solidFill>
              </a:rPr>
              <a:t>ERCOT’s </a:t>
            </a:r>
            <a:r>
              <a:rPr lang="en-US" sz="1600" dirty="0" smtClean="0">
                <a:solidFill>
                  <a:schemeClr val="tx2"/>
                </a:solidFill>
                <a:hlinkClick r:id="rId2"/>
              </a:rPr>
              <a:t>Statement of Position on Antitrust Issues</a:t>
            </a:r>
            <a:r>
              <a:rPr lang="en-US" sz="1600" dirty="0" smtClean="0">
                <a:solidFill>
                  <a:schemeClr val="tx2"/>
                </a:solidFill>
              </a:rPr>
              <a:t>.</a:t>
            </a:r>
            <a:endParaRPr lang="en-US" sz="1000" dirty="0" smtClean="0">
              <a:solidFill>
                <a:schemeClr val="tx2"/>
              </a:solidFill>
            </a:endParaRPr>
          </a:p>
          <a:p>
            <a:endParaRPr lang="en-US" sz="1000" dirty="0" smtClean="0">
              <a:solidFill>
                <a:schemeClr val="tx2"/>
              </a:solidFill>
            </a:endParaRPr>
          </a:p>
          <a:p>
            <a:endParaRPr lang="en-US" sz="1000" dirty="0">
              <a:solidFill>
                <a:schemeClr val="tx2"/>
              </a:solidFill>
            </a:endParaRPr>
          </a:p>
          <a:p>
            <a:r>
              <a:rPr lang="en-US" sz="1600" b="1" dirty="0" smtClean="0">
                <a:solidFill>
                  <a:schemeClr val="tx2"/>
                </a:solidFill>
              </a:rPr>
              <a:t>			   Disclaimer </a:t>
            </a:r>
          </a:p>
          <a:p>
            <a:endParaRPr lang="en-US" sz="1600" b="1" dirty="0">
              <a:solidFill>
                <a:schemeClr val="tx2"/>
              </a:solidFill>
            </a:endParaRPr>
          </a:p>
          <a:p>
            <a:pPr algn="just"/>
            <a:r>
              <a:rPr lang="en-US" sz="1600" dirty="0" smtClean="0">
                <a:solidFill>
                  <a:schemeClr val="tx2"/>
                </a:solidFill>
              </a:rPr>
              <a:t>Presentations and </a:t>
            </a:r>
            <a:r>
              <a:rPr lang="en-US" sz="1600" dirty="0">
                <a:solidFill>
                  <a:schemeClr val="tx2"/>
                </a:solidFill>
              </a:rPr>
              <a:t>materials submitted by Market </a:t>
            </a:r>
            <a:r>
              <a:rPr lang="en-US" sz="1600" dirty="0" smtClean="0">
                <a:solidFill>
                  <a:schemeClr val="tx2"/>
                </a:solidFill>
              </a:rPr>
              <a:t>Participants/other entities </a:t>
            </a:r>
            <a:r>
              <a:rPr lang="en-US" sz="1600" dirty="0">
                <a:solidFill>
                  <a:schemeClr val="tx2"/>
                </a:solidFill>
              </a:rPr>
              <a:t>to ERCOT </a:t>
            </a:r>
            <a:r>
              <a:rPr lang="en-US" sz="1600" dirty="0" smtClean="0">
                <a:solidFill>
                  <a:schemeClr val="tx2"/>
                </a:solidFill>
              </a:rPr>
              <a:t>for </a:t>
            </a:r>
            <a:r>
              <a:rPr lang="en-US" sz="1600" dirty="0">
                <a:solidFill>
                  <a:schemeClr val="tx2"/>
                </a:solidFill>
              </a:rPr>
              <a:t>this </a:t>
            </a:r>
            <a:r>
              <a:rPr lang="en-US" sz="1600" dirty="0" smtClean="0">
                <a:solidFill>
                  <a:schemeClr val="tx2"/>
                </a:solidFill>
              </a:rPr>
              <a:t>meeting will be</a:t>
            </a:r>
            <a:r>
              <a:rPr lang="en-US" sz="1600" dirty="0" smtClean="0">
                <a:solidFill>
                  <a:srgbClr val="FF0000"/>
                </a:solidFill>
              </a:rPr>
              <a:t> </a:t>
            </a:r>
            <a:r>
              <a:rPr lang="en-US" sz="1600" dirty="0" smtClean="0">
                <a:solidFill>
                  <a:schemeClr val="tx2"/>
                </a:solidFill>
              </a:rPr>
              <a:t>posted </a:t>
            </a:r>
            <a:r>
              <a:rPr lang="en-US" sz="1600" dirty="0">
                <a:solidFill>
                  <a:schemeClr val="tx2"/>
                </a:solidFill>
              </a:rPr>
              <a:t>with the acknowledgement that </a:t>
            </a:r>
            <a:r>
              <a:rPr lang="en-US" sz="1600" dirty="0" smtClean="0">
                <a:solidFill>
                  <a:schemeClr val="tx2"/>
                </a:solidFill>
              </a:rPr>
              <a:t>information contained therein is considered </a:t>
            </a:r>
            <a:r>
              <a:rPr lang="en-US" sz="1600" dirty="0">
                <a:solidFill>
                  <a:schemeClr val="tx2"/>
                </a:solidFill>
              </a:rPr>
              <a:t>public in accordance </a:t>
            </a:r>
            <a:r>
              <a:rPr lang="en-US" sz="1600" dirty="0" smtClean="0">
                <a:solidFill>
                  <a:schemeClr val="tx2"/>
                </a:solidFill>
              </a:rPr>
              <a:t>with the ERCOT website </a:t>
            </a:r>
            <a:r>
              <a:rPr lang="en-US" sz="1600" dirty="0" smtClean="0">
                <a:hlinkClick r:id="rId3"/>
              </a:rPr>
              <a:t>Terms of Use</a:t>
            </a:r>
            <a:r>
              <a:rPr lang="en-US" sz="1600" dirty="0" smtClean="0"/>
              <a:t>.</a:t>
            </a:r>
            <a:r>
              <a:rPr lang="en-US" sz="1600" dirty="0" smtClean="0">
                <a:solidFill>
                  <a:schemeClr val="tx2"/>
                </a:solidFill>
              </a:rPr>
              <a:t> </a:t>
            </a:r>
            <a:endParaRPr lang="en-US" sz="2400" dirty="0">
              <a:solidFill>
                <a:schemeClr val="tx2"/>
              </a:solidFill>
            </a:endParaRPr>
          </a:p>
          <a:p>
            <a:pPr algn="just"/>
            <a:endParaRPr lang="en-US" sz="16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RTCTF Phase 2 – Revision Request (RR) Development</a:t>
            </a:r>
          </a:p>
          <a:p>
            <a:pPr>
              <a:spcBef>
                <a:spcPts val="1000"/>
              </a:spcBef>
              <a:spcAft>
                <a:spcPts val="1000"/>
              </a:spcAft>
            </a:pPr>
            <a:r>
              <a:rPr lang="en-US" sz="2000" dirty="0" smtClean="0"/>
              <a:t>RTC RR Review Assumptions and Schedule</a:t>
            </a:r>
          </a:p>
          <a:p>
            <a:pPr>
              <a:spcBef>
                <a:spcPts val="1000"/>
              </a:spcBef>
              <a:spcAft>
                <a:spcPts val="1000"/>
              </a:spcAft>
            </a:pPr>
            <a:r>
              <a:rPr lang="en-US" sz="2000" dirty="0"/>
              <a:t>Harmonizing RTC and Battery Energy Storage</a:t>
            </a:r>
          </a:p>
          <a:p>
            <a:pPr>
              <a:spcBef>
                <a:spcPts val="1000"/>
              </a:spcBef>
              <a:spcAft>
                <a:spcPts val="1000"/>
              </a:spcAft>
            </a:pPr>
            <a:r>
              <a:rPr lang="en-US" sz="2000" dirty="0" smtClean="0"/>
              <a:t>Other Considerations</a:t>
            </a:r>
          </a:p>
          <a:p>
            <a:pPr>
              <a:spcBef>
                <a:spcPts val="1000"/>
              </a:spcBef>
              <a:spcAft>
                <a:spcPts val="1000"/>
              </a:spcAft>
            </a:pPr>
            <a:r>
              <a:rPr lang="en-US" sz="2000" dirty="0" smtClean="0"/>
              <a:t>Wrap-Up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2020 meetings for RTC RRs:</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990600" y="1600200"/>
            <a:ext cx="4572000" cy="3046988"/>
          </a:xfrm>
          <a:prstGeom prst="rect">
            <a:avLst/>
          </a:prstGeom>
          <a:noFill/>
          <a:ln>
            <a:solidFill>
              <a:schemeClr val="tx2"/>
            </a:solidFill>
          </a:ln>
        </p:spPr>
        <p:txBody>
          <a:bodyPr wrap="square" rtlCol="0">
            <a:spAutoFit/>
          </a:bodyPr>
          <a:lstStyle/>
          <a:p>
            <a:r>
              <a:rPr lang="en-US" sz="1600" dirty="0" smtClean="0">
                <a:solidFill>
                  <a:schemeClr val="tx2"/>
                </a:solidFill>
              </a:rPr>
              <a:t>March 11 </a:t>
            </a:r>
            <a:r>
              <a:rPr lang="en-US" sz="1400" dirty="0" smtClean="0">
                <a:solidFill>
                  <a:schemeClr val="tx2"/>
                </a:solidFill>
              </a:rPr>
              <a:t>(Plan and logistics for RR review)</a:t>
            </a:r>
            <a:r>
              <a:rPr lang="en-US" sz="1600" dirty="0" smtClean="0">
                <a:solidFill>
                  <a:schemeClr val="tx2"/>
                </a:solidFill>
              </a:rPr>
              <a:t>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(if needed)</a:t>
            </a:r>
          </a:p>
        </p:txBody>
      </p:sp>
      <p:sp>
        <p:nvSpPr>
          <p:cNvPr id="8" name="TextBox 7"/>
          <p:cNvSpPr txBox="1"/>
          <p:nvPr/>
        </p:nvSpPr>
        <p:spPr>
          <a:xfrm>
            <a:off x="990600" y="4655403"/>
            <a:ext cx="4575746" cy="1077218"/>
          </a:xfrm>
          <a:prstGeom prst="rect">
            <a:avLst/>
          </a:prstGeom>
          <a:noFill/>
          <a:ln>
            <a:solidFill>
              <a:schemeClr val="tx2"/>
            </a:solidFill>
          </a:ln>
        </p:spPr>
        <p:txBody>
          <a:bodyPr wrap="square" rtlCol="0">
            <a:spAutoFit/>
          </a:bodyPr>
          <a:lstStyle/>
          <a:p>
            <a:r>
              <a:rPr lang="en-US" sz="1600" dirty="0">
                <a:solidFill>
                  <a:schemeClr val="tx2"/>
                </a:solidFill>
              </a:rPr>
              <a:t>November </a:t>
            </a:r>
            <a:r>
              <a:rPr lang="en-US" sz="1600" dirty="0" smtClean="0">
                <a:solidFill>
                  <a:schemeClr val="tx2"/>
                </a:solidFill>
              </a:rPr>
              <a:t>5 - ROS</a:t>
            </a:r>
            <a:endParaRPr lang="en-US" sz="1600" dirty="0">
              <a:solidFill>
                <a:schemeClr val="tx2"/>
              </a:solidFill>
            </a:endParaRPr>
          </a:p>
          <a:p>
            <a:r>
              <a:rPr lang="en-US" sz="1600" dirty="0" smtClean="0">
                <a:solidFill>
                  <a:schemeClr val="tx2"/>
                </a:solidFill>
              </a:rPr>
              <a:t>November 11 - PRS</a:t>
            </a:r>
          </a:p>
          <a:p>
            <a:r>
              <a:rPr lang="en-US" sz="1600" dirty="0" smtClean="0">
                <a:solidFill>
                  <a:schemeClr val="tx2"/>
                </a:solidFill>
              </a:rPr>
              <a:t>November 18 - TAC</a:t>
            </a:r>
          </a:p>
          <a:p>
            <a:r>
              <a:rPr lang="en-US" sz="1600" dirty="0" smtClean="0">
                <a:solidFill>
                  <a:schemeClr val="tx2"/>
                </a:solidFill>
              </a:rPr>
              <a:t>December 8 – Board of Directors</a:t>
            </a: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Phase 2 – RR Development</a:t>
            </a:r>
            <a:endParaRPr lang="en-US" sz="2400" dirty="0"/>
          </a:p>
        </p:txBody>
      </p:sp>
      <p:sp>
        <p:nvSpPr>
          <p:cNvPr id="3" name="Content Placeholder 2"/>
          <p:cNvSpPr>
            <a:spLocks noGrp="1"/>
          </p:cNvSpPr>
          <p:nvPr>
            <p:ph idx="1"/>
          </p:nvPr>
        </p:nvSpPr>
        <p:spPr>
          <a:xfrm>
            <a:off x="304800" y="762000"/>
            <a:ext cx="8534400" cy="5334000"/>
          </a:xfrm>
        </p:spPr>
        <p:txBody>
          <a:bodyPr/>
          <a:lstStyle/>
          <a:p>
            <a:pPr marL="0" indent="0">
              <a:buNone/>
            </a:pPr>
            <a:endParaRPr lang="en-US" sz="2000" i="1" dirty="0" smtClean="0"/>
          </a:p>
          <a:p>
            <a:pPr marL="0" indent="0">
              <a:buNone/>
            </a:pPr>
            <a:r>
              <a:rPr lang="en-US" sz="2400" b="1" dirty="0"/>
              <a:t>TAC Approved RTCTF </a:t>
            </a:r>
            <a:r>
              <a:rPr lang="en-US" sz="2400" b="1" dirty="0" smtClean="0"/>
              <a:t>Charter:</a:t>
            </a:r>
          </a:p>
          <a:p>
            <a:pPr marL="0" indent="0">
              <a:buNone/>
            </a:pPr>
            <a:endParaRPr lang="en-US" sz="800" b="1" dirty="0" smtClean="0"/>
          </a:p>
          <a:p>
            <a:pPr marL="0" indent="0" algn="just">
              <a:buNone/>
            </a:pPr>
            <a:r>
              <a:rPr lang="en-US" sz="2000" i="1" dirty="0" smtClean="0"/>
              <a:t>“</a:t>
            </a:r>
            <a:r>
              <a:rPr lang="en-US" sz="2000" i="1" dirty="0"/>
              <a:t>Phase </a:t>
            </a:r>
            <a:r>
              <a:rPr lang="en-US" sz="2000" i="1" dirty="0" smtClean="0"/>
              <a:t>II: Following </a:t>
            </a:r>
            <a:r>
              <a:rPr lang="en-US" sz="2000" i="1" dirty="0"/>
              <a:t>ERCOT Board consideration of key RTC policy principles, ERCOT will draft the necessary RRs, and present the proposed RRs to RTCTF for consideration.  ERCOT staff shall sponsor and submit the RRs in accordance with Section 21, Revision Request Process, of the ERCOT Protocols, or other applicable RR process</a:t>
            </a:r>
            <a:r>
              <a:rPr lang="en-US" sz="2000" i="1" dirty="0" smtClean="0"/>
              <a:t>.”</a:t>
            </a:r>
            <a:endParaRPr lang="en-US" sz="2000" i="1" dirty="0"/>
          </a:p>
          <a:p>
            <a:endParaRPr lang="en-US" sz="20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p:cNvSpPr txBox="1">
            <a:spLocks/>
          </p:cNvSpPr>
          <p:nvPr/>
        </p:nvSpPr>
        <p:spPr>
          <a:xfrm>
            <a:off x="257464" y="3456709"/>
            <a:ext cx="8534400" cy="2362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en-US" sz="1600" dirty="0" smtClean="0"/>
          </a:p>
        </p:txBody>
      </p:sp>
    </p:spTree>
    <p:extLst>
      <p:ext uri="{BB962C8B-B14F-4D97-AF65-F5344CB8AC3E}">
        <p14:creationId xmlns:p14="http://schemas.microsoft.com/office/powerpoint/2010/main" val="835972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Phase 2 – RR </a:t>
            </a:r>
            <a:r>
              <a:rPr lang="en-US" sz="2400" dirty="0" smtClean="0"/>
              <a:t>Development</a:t>
            </a:r>
            <a:endParaRPr lang="en-US" sz="2400" dirty="0"/>
          </a:p>
        </p:txBody>
      </p:sp>
      <p:sp>
        <p:nvSpPr>
          <p:cNvPr id="3" name="Content Placeholder 2"/>
          <p:cNvSpPr>
            <a:spLocks noGrp="1"/>
          </p:cNvSpPr>
          <p:nvPr>
            <p:ph idx="1"/>
          </p:nvPr>
        </p:nvSpPr>
        <p:spPr>
          <a:xfrm>
            <a:off x="292100" y="762000"/>
            <a:ext cx="8534400" cy="5486400"/>
          </a:xfrm>
        </p:spPr>
        <p:txBody>
          <a:bodyPr/>
          <a:lstStyle/>
          <a:p>
            <a:pPr marL="0" indent="0" algn="just">
              <a:buNone/>
            </a:pPr>
            <a:r>
              <a:rPr lang="en-US" sz="2000" u="sng" dirty="0"/>
              <a:t>Step </a:t>
            </a:r>
            <a:r>
              <a:rPr lang="en-US" sz="2000" u="sng" dirty="0" smtClean="0"/>
              <a:t>1- Release</a:t>
            </a:r>
          </a:p>
          <a:p>
            <a:pPr algn="just"/>
            <a:r>
              <a:rPr lang="en-US" sz="1600" dirty="0" smtClean="0"/>
              <a:t>Late March, </a:t>
            </a:r>
            <a:r>
              <a:rPr lang="en-US" sz="1600" dirty="0"/>
              <a:t>ERCOT will </a:t>
            </a:r>
            <a:r>
              <a:rPr lang="en-US" sz="1600" dirty="0" smtClean="0"/>
              <a:t>post RTC RRs </a:t>
            </a:r>
            <a:r>
              <a:rPr lang="en-US" sz="1600" dirty="0"/>
              <a:t>and a single Impact Analysis </a:t>
            </a:r>
            <a:r>
              <a:rPr lang="en-US" sz="1600" dirty="0" smtClean="0"/>
              <a:t>(IA) to </a:t>
            </a:r>
            <a:r>
              <a:rPr lang="en-US" sz="1600" dirty="0"/>
              <a:t>align </a:t>
            </a:r>
            <a:r>
              <a:rPr lang="en-US" sz="1600" dirty="0" smtClean="0"/>
              <a:t>Protocols and OBDs </a:t>
            </a:r>
            <a:r>
              <a:rPr lang="en-US" sz="1600" dirty="0"/>
              <a:t>with the RTC Key </a:t>
            </a:r>
            <a:r>
              <a:rPr lang="en-US" sz="1600" dirty="0" smtClean="0"/>
              <a:t>Principles (KPs).</a:t>
            </a:r>
            <a:endParaRPr lang="en-US" sz="1600" dirty="0"/>
          </a:p>
          <a:p>
            <a:pPr lvl="1" algn="just"/>
            <a:r>
              <a:rPr lang="en-US" sz="1600" dirty="0" smtClean="0"/>
              <a:t>RTC NPRRs, by Protocol section:</a:t>
            </a:r>
          </a:p>
          <a:p>
            <a:pPr lvl="2" algn="just"/>
            <a:r>
              <a:rPr lang="en-US" sz="1400" dirty="0" smtClean="0"/>
              <a:t>Protocol </a:t>
            </a:r>
            <a:r>
              <a:rPr lang="en-US" sz="1400" dirty="0"/>
              <a:t>Section 1, Overview</a:t>
            </a:r>
          </a:p>
          <a:p>
            <a:pPr lvl="2" algn="just"/>
            <a:r>
              <a:rPr lang="en-US" sz="1400" dirty="0" smtClean="0"/>
              <a:t>Protocol </a:t>
            </a:r>
            <a:r>
              <a:rPr lang="en-US" sz="1400" dirty="0"/>
              <a:t>Section 3, Management Activities for the ERCOT System</a:t>
            </a:r>
          </a:p>
          <a:p>
            <a:pPr lvl="2" algn="just"/>
            <a:r>
              <a:rPr lang="en-US" sz="1400" dirty="0" smtClean="0"/>
              <a:t>Protocol </a:t>
            </a:r>
            <a:r>
              <a:rPr lang="en-US" sz="1400" dirty="0"/>
              <a:t>Section 4, Day-Ahead Operations</a:t>
            </a:r>
          </a:p>
          <a:p>
            <a:pPr lvl="2" algn="just"/>
            <a:r>
              <a:rPr lang="en-US" sz="1400" dirty="0" smtClean="0"/>
              <a:t>Protocol </a:t>
            </a:r>
            <a:r>
              <a:rPr lang="en-US" sz="1400" dirty="0"/>
              <a:t>Section 5, Transmission Security Analysis and Reliability Unit Commitment </a:t>
            </a:r>
          </a:p>
          <a:p>
            <a:pPr lvl="2" algn="just"/>
            <a:r>
              <a:rPr lang="en-US" sz="1400" dirty="0" smtClean="0"/>
              <a:t>Protocol </a:t>
            </a:r>
            <a:r>
              <a:rPr lang="en-US" sz="1400" dirty="0"/>
              <a:t>Section 8, Performance Monitoring </a:t>
            </a:r>
          </a:p>
          <a:p>
            <a:pPr lvl="2" algn="just"/>
            <a:r>
              <a:rPr lang="en-US" sz="1400" dirty="0" smtClean="0"/>
              <a:t>Protocol </a:t>
            </a:r>
            <a:r>
              <a:rPr lang="en-US" sz="1400" dirty="0"/>
              <a:t>Section 9, Settlement and Billing</a:t>
            </a:r>
          </a:p>
          <a:p>
            <a:pPr lvl="2" algn="just"/>
            <a:r>
              <a:rPr lang="en-US" sz="1400" dirty="0" smtClean="0"/>
              <a:t>Protocol </a:t>
            </a:r>
            <a:r>
              <a:rPr lang="en-US" sz="1400" dirty="0"/>
              <a:t>Section 16, Registration and Qualification of Market Participants</a:t>
            </a:r>
          </a:p>
          <a:p>
            <a:pPr lvl="2" algn="just"/>
            <a:r>
              <a:rPr lang="en-US" sz="1400" dirty="0" smtClean="0"/>
              <a:t>Protocol </a:t>
            </a:r>
            <a:r>
              <a:rPr lang="en-US" sz="1400" dirty="0"/>
              <a:t>Section 25, Market Suspension and Restart</a:t>
            </a:r>
          </a:p>
          <a:p>
            <a:pPr lvl="1" algn="just"/>
            <a:r>
              <a:rPr lang="en-US" sz="1600" dirty="0" smtClean="0"/>
              <a:t>RTC OBDs*: </a:t>
            </a:r>
          </a:p>
          <a:p>
            <a:pPr lvl="2" algn="just"/>
            <a:r>
              <a:rPr lang="en-US" sz="1400" dirty="0" smtClean="0"/>
              <a:t>NOGRR - Nodal Operating Guide Section 2</a:t>
            </a:r>
            <a:r>
              <a:rPr lang="en-US" sz="1400" dirty="0"/>
              <a:t>, System Operations and Control </a:t>
            </a:r>
            <a:r>
              <a:rPr lang="en-US" sz="1400" dirty="0" smtClean="0"/>
              <a:t>Requirements</a:t>
            </a:r>
          </a:p>
          <a:p>
            <a:pPr lvl="2" algn="just"/>
            <a:r>
              <a:rPr lang="en-US" sz="1400" dirty="0"/>
              <a:t>NOGRR - Nodal Operating Guide </a:t>
            </a:r>
            <a:r>
              <a:rPr lang="en-US" sz="1400" dirty="0" smtClean="0"/>
              <a:t>Section 9, Monitoring Programs</a:t>
            </a:r>
          </a:p>
          <a:p>
            <a:pPr lvl="2" algn="just"/>
            <a:r>
              <a:rPr lang="en-US" sz="1400" dirty="0"/>
              <a:t>OBDRR - Methodology for Setting Maximum Shadow Prices for Network and Power Balance Constraints</a:t>
            </a:r>
            <a:endParaRPr lang="en-US" sz="1400" dirty="0" smtClean="0"/>
          </a:p>
          <a:p>
            <a:pPr lvl="1" algn="just"/>
            <a:r>
              <a:rPr lang="en-US" sz="1600" dirty="0" smtClean="0"/>
              <a:t>Single IA:</a:t>
            </a:r>
          </a:p>
          <a:p>
            <a:pPr lvl="2" algn="just"/>
            <a:r>
              <a:rPr lang="en-US" sz="1400" dirty="0" smtClean="0"/>
              <a:t>ERCOT </a:t>
            </a:r>
            <a:r>
              <a:rPr lang="en-US" sz="1400" dirty="0"/>
              <a:t>will publish a single </a:t>
            </a:r>
            <a:r>
              <a:rPr lang="en-US" sz="1400" dirty="0" smtClean="0"/>
              <a:t>IA for all RTC RRs </a:t>
            </a:r>
            <a:r>
              <a:rPr lang="en-US" sz="1400" dirty="0"/>
              <a:t>to reflect total cost and schedule </a:t>
            </a:r>
            <a:r>
              <a:rPr lang="en-US" sz="1400" dirty="0" smtClean="0"/>
              <a:t>estimate</a:t>
            </a:r>
          </a:p>
          <a:p>
            <a:pPr lvl="2" algn="just"/>
            <a:endParaRPr lang="en-US" sz="1100" dirty="0" smtClean="0"/>
          </a:p>
          <a:p>
            <a:pPr marL="914400" lvl="2" indent="0" algn="just">
              <a:buNone/>
            </a:pPr>
            <a:r>
              <a:rPr lang="en-US" sz="1400" dirty="0"/>
              <a:t>* </a:t>
            </a:r>
            <a:r>
              <a:rPr lang="en-US" sz="1400" dirty="0" smtClean="0"/>
              <a:t>Note </a:t>
            </a:r>
            <a:r>
              <a:rPr lang="en-US" sz="1400" dirty="0"/>
              <a:t>ORDC Methodology (or ASDC equivalent) being incorporated into Protocols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92863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2 – RR Development</a:t>
            </a:r>
          </a:p>
        </p:txBody>
      </p:sp>
      <p:sp>
        <p:nvSpPr>
          <p:cNvPr id="3" name="Content Placeholder 2"/>
          <p:cNvSpPr>
            <a:spLocks noGrp="1"/>
          </p:cNvSpPr>
          <p:nvPr>
            <p:ph idx="1"/>
          </p:nvPr>
        </p:nvSpPr>
        <p:spPr>
          <a:xfrm>
            <a:off x="304800" y="762000"/>
            <a:ext cx="8686800" cy="5280821"/>
          </a:xfrm>
        </p:spPr>
        <p:txBody>
          <a:bodyPr/>
          <a:lstStyle/>
          <a:p>
            <a:pPr marL="0" indent="0">
              <a:buNone/>
            </a:pPr>
            <a:r>
              <a:rPr lang="en-US" sz="1800" u="sng" dirty="0"/>
              <a:t>Step </a:t>
            </a:r>
            <a:r>
              <a:rPr lang="en-US" sz="1800" u="sng" dirty="0" smtClean="0"/>
              <a:t>2: Admin</a:t>
            </a:r>
            <a:endParaRPr lang="en-US" sz="1800" u="sng" dirty="0"/>
          </a:p>
          <a:p>
            <a:r>
              <a:rPr lang="en-US" sz="1600" dirty="0" smtClean="0"/>
              <a:t>Discuss at next round of TAC, PRS and ROS meetings</a:t>
            </a:r>
            <a:endParaRPr lang="en-US" sz="1600" dirty="0" smtClean="0"/>
          </a:p>
          <a:p>
            <a:pPr lvl="1"/>
            <a:r>
              <a:rPr lang="en-US" sz="1600" dirty="0" smtClean="0"/>
              <a:t>ERCOT request RTC RRs to be tabled at PRS/ROS for RTCTF review and comments</a:t>
            </a:r>
          </a:p>
          <a:p>
            <a:pPr marL="0" indent="0">
              <a:buNone/>
            </a:pPr>
            <a:endParaRPr lang="en-US" sz="1600" u="sng" dirty="0" smtClean="0"/>
          </a:p>
          <a:p>
            <a:pPr marL="0" indent="0">
              <a:buNone/>
            </a:pPr>
            <a:r>
              <a:rPr lang="en-US" sz="1800" u="sng" dirty="0" smtClean="0"/>
              <a:t>Step 3: RTCTF Review/Comments</a:t>
            </a:r>
          </a:p>
          <a:p>
            <a:r>
              <a:rPr lang="en-US" sz="1600" dirty="0" smtClean="0"/>
              <a:t>April 8 – October 21 (RTCTF – 10 meetings)</a:t>
            </a:r>
          </a:p>
          <a:p>
            <a:pPr lvl="1"/>
            <a:r>
              <a:rPr lang="en-US" sz="1600" dirty="0" smtClean="0"/>
              <a:t>RTCTF </a:t>
            </a:r>
            <a:r>
              <a:rPr lang="en-US" sz="1600" dirty="0"/>
              <a:t>serves as the clearinghouse to addresses </a:t>
            </a:r>
            <a:r>
              <a:rPr lang="en-US" sz="1600" dirty="0" smtClean="0"/>
              <a:t>RTC RR changes </a:t>
            </a:r>
            <a:r>
              <a:rPr lang="en-US" sz="1600" dirty="0"/>
              <a:t>and </a:t>
            </a:r>
            <a:r>
              <a:rPr lang="en-US" sz="1600" dirty="0" smtClean="0"/>
              <a:t>comments</a:t>
            </a:r>
          </a:p>
          <a:p>
            <a:pPr lvl="1"/>
            <a:endParaRPr lang="en-US" sz="1600" u="sng" dirty="0" smtClean="0"/>
          </a:p>
          <a:p>
            <a:pPr marL="0" indent="0">
              <a:buNone/>
            </a:pPr>
            <a:r>
              <a:rPr lang="en-US" sz="1800" u="sng" dirty="0" smtClean="0"/>
              <a:t>Step 4: Credit Working Group (CWG) Review</a:t>
            </a:r>
          </a:p>
          <a:p>
            <a:r>
              <a:rPr lang="en-US" sz="1600" dirty="0" smtClean="0"/>
              <a:t>August/September timeframe</a:t>
            </a:r>
            <a:endParaRPr lang="en-US" sz="1600" dirty="0" smtClean="0"/>
          </a:p>
          <a:p>
            <a:pPr marL="0" indent="0">
              <a:buNone/>
            </a:pPr>
            <a:endParaRPr lang="en-US" sz="1600" u="sng" dirty="0" smtClean="0"/>
          </a:p>
          <a:p>
            <a:pPr marL="0" indent="0">
              <a:buNone/>
            </a:pPr>
            <a:r>
              <a:rPr lang="en-US" sz="1800" u="sng" dirty="0" smtClean="0"/>
              <a:t>Step 5: PRS/TAC/Board Consideration</a:t>
            </a:r>
          </a:p>
          <a:p>
            <a:r>
              <a:rPr lang="en-US" sz="1600" dirty="0" smtClean="0"/>
              <a:t>November 5 (ROS)</a:t>
            </a:r>
          </a:p>
          <a:p>
            <a:r>
              <a:rPr lang="en-US" sz="1600" dirty="0" smtClean="0"/>
              <a:t>November 11 (PRS)</a:t>
            </a:r>
          </a:p>
          <a:p>
            <a:r>
              <a:rPr lang="en-US" sz="1600" dirty="0" smtClean="0"/>
              <a:t>November 18 (TAC) </a:t>
            </a:r>
          </a:p>
          <a:p>
            <a:r>
              <a:rPr lang="en-US" sz="1600" dirty="0" smtClean="0"/>
              <a:t>December 8 (Board of Directors)</a:t>
            </a:r>
            <a:endParaRPr lang="en-US" sz="16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96483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Phase 2 – RR Development</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comments and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28725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at RTCTF, a straw poll can be requested of TAC.</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comments with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RR comments reflecting when consensus on sections achieved. (Also tracked in summary spreadsheet)</a:t>
            </a:r>
          </a:p>
        </p:txBody>
      </p:sp>
      <p:sp>
        <p:nvSpPr>
          <p:cNvPr id="3" name="Rectangle 2"/>
          <p:cNvSpPr/>
          <p:nvPr/>
        </p:nvSpPr>
        <p:spPr>
          <a:xfrm>
            <a:off x="254486" y="845454"/>
            <a:ext cx="5231913" cy="400110"/>
          </a:xfrm>
          <a:prstGeom prst="rect">
            <a:avLst/>
          </a:prstGeom>
        </p:spPr>
        <p:txBody>
          <a:bodyPr wrap="square">
            <a:spAutoFit/>
          </a:bodyPr>
          <a:lstStyle/>
          <a:p>
            <a:r>
              <a:rPr lang="en-US" sz="2000" b="1" dirty="0">
                <a:solidFill>
                  <a:schemeClr val="tx2"/>
                </a:solidFill>
              </a:rPr>
              <a:t>RTCTF </a:t>
            </a:r>
            <a:r>
              <a:rPr lang="en-US" sz="2000" b="1" dirty="0" smtClean="0">
                <a:solidFill>
                  <a:schemeClr val="tx2"/>
                </a:solidFill>
              </a:rPr>
              <a:t>RR Review </a:t>
            </a:r>
            <a:r>
              <a:rPr lang="en-US" sz="2000" b="1" dirty="0">
                <a:solidFill>
                  <a:schemeClr val="tx2"/>
                </a:solidFill>
              </a:rPr>
              <a:t>Process </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a:t>
            </a:r>
            <a:r>
              <a:rPr lang="en-US" sz="2400" dirty="0" smtClean="0"/>
              <a:t>RR Review - Assumptions &amp; Schedule</a:t>
            </a:r>
            <a:endParaRPr lang="en-US" sz="2400" dirty="0"/>
          </a:p>
        </p:txBody>
      </p:sp>
      <p:sp>
        <p:nvSpPr>
          <p:cNvPr id="3" name="Content Placeholder 2"/>
          <p:cNvSpPr>
            <a:spLocks noGrp="1"/>
          </p:cNvSpPr>
          <p:nvPr>
            <p:ph idx="1"/>
          </p:nvPr>
        </p:nvSpPr>
        <p:spPr>
          <a:xfrm>
            <a:off x="296718" y="990600"/>
            <a:ext cx="8534400" cy="4572000"/>
          </a:xfrm>
        </p:spPr>
        <p:txBody>
          <a:bodyPr/>
          <a:lstStyle/>
          <a:p>
            <a:pPr algn="just"/>
            <a:r>
              <a:rPr lang="en-US" sz="2000" dirty="0" smtClean="0"/>
              <a:t>RTC RRs strictly adhere to RTC KPs </a:t>
            </a:r>
          </a:p>
          <a:p>
            <a:pPr lvl="1" algn="just"/>
            <a:r>
              <a:rPr lang="en-US" sz="1800" dirty="0" smtClean="0"/>
              <a:t>Goal: stay on task; only modify language to implement RTC in accordance with Board-endorsed KPs</a:t>
            </a:r>
          </a:p>
          <a:p>
            <a:pPr lvl="1" algn="just"/>
            <a:r>
              <a:rPr lang="en-US" sz="1800" dirty="0" smtClean="0"/>
              <a:t>Avoided restructuring Protocol sections</a:t>
            </a:r>
          </a:p>
          <a:p>
            <a:pPr lvl="1" algn="just"/>
            <a:r>
              <a:rPr lang="en-US" sz="1800" dirty="0" smtClean="0"/>
              <a:t>Avoided “nice-to-have” clarifications</a:t>
            </a:r>
          </a:p>
          <a:p>
            <a:pPr algn="just"/>
            <a:endParaRPr lang="en-US" sz="2000" dirty="0" smtClean="0"/>
          </a:p>
          <a:p>
            <a:pPr algn="just"/>
            <a:r>
              <a:rPr lang="en-US" sz="2000" dirty="0" smtClean="0"/>
              <a:t>Matrix</a:t>
            </a:r>
          </a:p>
          <a:p>
            <a:pPr lvl="1" algn="just"/>
            <a:r>
              <a:rPr lang="en-US" sz="1800" dirty="0" smtClean="0"/>
              <a:t>RTC RR Protocol Sections &amp; RTC KPs</a:t>
            </a:r>
          </a:p>
          <a:p>
            <a:pPr algn="just"/>
            <a:endParaRPr lang="en-US" sz="2000" dirty="0"/>
          </a:p>
          <a:p>
            <a:pPr algn="just"/>
            <a:r>
              <a:rPr lang="en-US" sz="2000" dirty="0" smtClean="0"/>
              <a:t>RTC RR Review Schedule</a:t>
            </a:r>
          </a:p>
          <a:p>
            <a:pPr lvl="1" algn="just"/>
            <a:r>
              <a:rPr lang="en-US" sz="1800" dirty="0" smtClean="0"/>
              <a:t>ERCOT developing schedule to review RRs in an orderly process in 10 RTCTF meetings</a:t>
            </a:r>
          </a:p>
          <a:p>
            <a:pPr algn="just"/>
            <a:endParaRPr lang="en-US" sz="2000" dirty="0"/>
          </a:p>
          <a:p>
            <a:pPr algn="just"/>
            <a:endParaRPr lang="en-US" sz="2000" dirty="0" smtClean="0"/>
          </a:p>
          <a:p>
            <a:pPr algn="just"/>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047885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3031</TotalTime>
  <Words>970</Words>
  <Application>Microsoft Office PowerPoint</Application>
  <PresentationFormat>On-screen Show (4:3)</PresentationFormat>
  <Paragraphs>206</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Times New Roman</vt:lpstr>
      <vt:lpstr>1_Custom Design</vt:lpstr>
      <vt:lpstr>Office Theme</vt:lpstr>
      <vt:lpstr>PowerPoint Presentation</vt:lpstr>
      <vt:lpstr>Antitrust Admonition &amp; Disclaimer</vt:lpstr>
      <vt:lpstr>Outline of RTCTF Update </vt:lpstr>
      <vt:lpstr>RTCTF Meeting Schedule</vt:lpstr>
      <vt:lpstr>Phase 2 – RR Development</vt:lpstr>
      <vt:lpstr>Phase 2 – RR Development</vt:lpstr>
      <vt:lpstr>Phase 2 – RR Development</vt:lpstr>
      <vt:lpstr>Phase 2 – RR Development</vt:lpstr>
      <vt:lpstr>RTC RR Review - Assumptions &amp; Schedule</vt:lpstr>
      <vt:lpstr>Harmonizing RTC &amp; Battery Energy Storage (BES)</vt:lpstr>
      <vt:lpstr>Harmonizing RTC &amp; Battery Energy Storage</vt:lpstr>
      <vt:lpstr>Other Considerations</vt:lpstr>
      <vt:lpstr>Wrap-Up Summary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265</cp:revision>
  <cp:lastPrinted>2016-01-21T20:53:15Z</cp:lastPrinted>
  <dcterms:created xsi:type="dcterms:W3CDTF">2016-01-21T15:20:31Z</dcterms:created>
  <dcterms:modified xsi:type="dcterms:W3CDTF">2020-03-04T22:52:41Z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