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570" r:id="rId2"/>
    <p:sldId id="569" r:id="rId3"/>
    <p:sldId id="57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1" autoAdjust="0"/>
    <p:restoredTop sz="93933" autoAdjust="0"/>
  </p:normalViewPr>
  <p:slideViewPr>
    <p:cSldViewPr snapToGrid="0">
      <p:cViewPr varScale="1">
        <p:scale>
          <a:sx n="30" d="100"/>
          <a:sy n="30" d="100"/>
        </p:scale>
        <p:origin x="36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E9402-AAD0-4445-910F-FE3476FEC4C7}" type="datetimeFigureOut">
              <a:rPr lang="en-US" smtClean="0"/>
              <a:t>2/28/2020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88ECD-E864-4CF7-A9F1-15832B74A8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51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E4DEB-747A-49EA-8766-8752335A86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229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88ECD-E864-4CF7-A9F1-15832B74A87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095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A0331-D9DD-473C-8211-324F5F296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08C269-B559-41F5-A5B8-5AF8FC452B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4BDF5-1DAB-4769-962E-F519EF465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3CDC5-E79A-4340-8D30-7F7DDA330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B3725-60DE-40D4-9D00-829CE72FC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25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8DF8C-CD73-4B28-A922-154456740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334A65-A1D5-40E4-9234-2B77D24D0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65957-6C22-44D1-BE58-062BD354C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F21EF-9697-41B1-B566-4645871AB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C2268-19E3-4D57-89E0-20C537A5D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729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B05825-9F22-4BA0-9DB9-FFA14A7641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8D29B9-59E6-4A45-8717-4FB93DC401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466CFF-FEF2-437B-A0B3-48B24D6F1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58595D-319B-40C7-BB5B-3284B3C97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3F9C8-DA00-42D3-A840-9F500B6BF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75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ACA067-4BBB-45B7-B0AB-C082C9DCB0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629F6-44F8-4846-A950-A9CDCD95B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46EC64-CE97-435C-A420-3DF58A52E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008" y="2120050"/>
            <a:ext cx="7559040" cy="1645920"/>
          </a:xfrm>
        </p:spPr>
        <p:txBody>
          <a:bodyPr anchor="t"/>
          <a:lstStyle>
            <a:lvl1pPr>
              <a:lnSpc>
                <a:spcPct val="87000"/>
              </a:lnSpc>
              <a:defRPr sz="400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BFC02C-1A02-4953-962A-09AEE360483B}"/>
              </a:ext>
            </a:extLst>
          </p:cNvPr>
          <p:cNvCxnSpPr>
            <a:cxnSpLocks/>
          </p:cNvCxnSpPr>
          <p:nvPr userDrawn="1"/>
        </p:nvCxnSpPr>
        <p:spPr>
          <a:xfrm>
            <a:off x="1337055" y="2096541"/>
            <a:ext cx="73152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4CA6D0A-E4D5-4A0F-B1C8-33DBDF3132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47" y="1439654"/>
            <a:ext cx="2000499" cy="51984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D4A471C-2A00-4456-ABFD-5F0096047F5D}"/>
              </a:ext>
            </a:extLst>
          </p:cNvPr>
          <p:cNvSpPr/>
          <p:nvPr userDrawn="1"/>
        </p:nvSpPr>
        <p:spPr>
          <a:xfrm>
            <a:off x="8878932" y="6411228"/>
            <a:ext cx="2626039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</p:spTree>
    <p:extLst>
      <p:ext uri="{BB962C8B-B14F-4D97-AF65-F5344CB8AC3E}">
        <p14:creationId xmlns:p14="http://schemas.microsoft.com/office/powerpoint/2010/main" val="3932911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86835-E14E-48E0-843B-AC881EDA4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44190-9AB5-471F-9A4A-A6F87E8275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627B9-2B07-4AF3-8E84-59DF69C9D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88B4D-DAA3-4F99-8EA6-A9919C2FF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CB12D-0AE2-4A1D-B4DE-ACFA9E07A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775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52C71-2624-40B2-A86A-BEA687C8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B3CAD-8326-445B-9F0B-8162F39700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310FC-AD5D-4201-88E8-DA1E8C139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928BC-19D7-4B12-9E0D-F2CED3E3B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5A94C-50B0-4E43-8F5D-F20E4B81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6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E7537-3D75-412E-B8EF-43EC0029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7D163-7866-41EE-A22A-8587C98D41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F72D18-D9B8-4597-9962-44853DEADE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528938-A96A-44F0-AF50-3B5CD1A7F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F9F646-84B0-47AB-BC4E-0AD761B50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50481D-D422-4C12-ADF2-08F725B97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577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D57BD-EE24-4917-9DD7-D047AE72F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24A8E3-64E1-4863-A734-487652FF0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D09B4D-73B3-4ED5-87CE-27222A824E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8DB50B-5755-429B-8D6A-2155A72F6F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C01ED4-92E6-4808-98FC-D36479C892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924B56-8A97-4199-A2D5-F43ECC5BA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9AD4AC-23F9-483B-97B3-F5EDF6C18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4C75C6-8A94-403E-9EA4-DC35D85B1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962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C9134-924F-4A94-BCA4-D1ED59061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A5CD35-0E9A-468A-8D3C-B6B7930D6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17820-16B8-486F-9DB3-9AA6BD4C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65CCB0-5B06-48F0-9CCA-BCDC8689B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74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41DD08-CC9C-4F8F-A942-08E8E4CB5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B200C-406A-4893-AE10-CBE5C2C24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50BEA1-7EFC-4D1E-BD72-837A6DBBC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782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5297D-000A-4EEE-8A6E-6F192029A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82B2D-E5FC-4EEF-8477-A2076C206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416D20-6318-419D-8BED-73380997D7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8A143F-CE1B-43D2-AF17-B9069370C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6E2144-A8AA-4DBB-A500-32C7D353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8618C3-6E27-451B-B1B3-F4C3F9028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135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D8C2C-6378-4A1E-B481-844A3E26D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C1EA67-6BEC-4DFC-BE70-4CC490FAF2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F2D810-0976-4999-B317-8E64F20542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E2F0F8-02BE-4478-932D-2148781F7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9D0511-0616-4A77-93CB-28A077C88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E3785F-6B38-49A6-91E1-BFA45BD92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591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9EDE49-B307-430F-8F7F-441438125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C0AB6-3521-4281-9EBF-B19CD13E6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421AF-2BE0-445C-B222-D82F320015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4696D-A0E8-4987-8DA0-570E14C23C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94BDE-274E-4172-BCA8-DC8CA5197A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279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8B7DC4-C3D6-4A7A-BB11-20F06DF87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56FD59-C207-4CF3-95B2-2C2669222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007" y="2294218"/>
            <a:ext cx="9635164" cy="1997074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CNP’s CIS Conversion Project</a:t>
            </a:r>
            <a:br>
              <a:rPr lang="en-US" b="1" dirty="0"/>
            </a:br>
            <a:r>
              <a:rPr lang="en-US" b="1" dirty="0"/>
              <a:t>Technical Go-Live &amp; </a:t>
            </a:r>
            <a:br>
              <a:rPr lang="en-US" b="1" dirty="0"/>
            </a:br>
            <a:r>
              <a:rPr lang="en-US" b="1" dirty="0"/>
              <a:t>Future Release Schedules  </a:t>
            </a:r>
            <a:endParaRPr lang="en-US" b="1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A2B8F6-360A-4914-9D06-65C91B73A8F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679601" y="3862754"/>
            <a:ext cx="8689975" cy="1997075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 algn="ctr">
              <a:buNone/>
            </a:pPr>
            <a:r>
              <a:rPr lang="en-US" b="1" i="1" dirty="0"/>
              <a:t>March 3, 2020 </a:t>
            </a:r>
          </a:p>
          <a:p>
            <a:pPr marL="0" indent="0" algn="ctr">
              <a:buNone/>
            </a:pPr>
            <a:r>
              <a:rPr lang="en-US" b="1" i="1" dirty="0"/>
              <a:t>Retail Market Subcommittee </a:t>
            </a:r>
            <a:r>
              <a:rPr lang="en-US" b="1" i="1"/>
              <a:t>(RMS) Update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479985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E81C4-E655-4315-AE6F-47BEF8110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06694" y="5625086"/>
            <a:ext cx="420007" cy="273915"/>
          </a:xfrm>
        </p:spPr>
        <p:txBody>
          <a:bodyPr vert="horz" lIns="68598" tIns="34299" rIns="68598" bIns="34299" rtlCol="0" anchor="ctr">
            <a:normAutofit/>
          </a:bodyPr>
          <a:lstStyle/>
          <a:p>
            <a:pPr>
              <a:spcAft>
                <a:spcPts val="450"/>
              </a:spcAft>
            </a:pPr>
            <a:fld id="{3FAD191B-EC79-44DF-9A66-5B2CE6AC23F7}" type="slidenum">
              <a:rPr lang="en-US" sz="900">
                <a:solidFill>
                  <a:srgbClr val="898989"/>
                </a:solidFill>
              </a:rPr>
              <a:pPr>
                <a:spcAft>
                  <a:spcPts val="450"/>
                </a:spcAft>
              </a:pPr>
              <a:t>2</a:t>
            </a:fld>
            <a:endParaRPr lang="en-US" sz="900" dirty="0">
              <a:solidFill>
                <a:srgbClr val="898989"/>
              </a:solidFill>
            </a:endParaRP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99E62496-BA10-4332-8FAF-024ED8E77C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419439"/>
              </p:ext>
            </p:extLst>
          </p:nvPr>
        </p:nvGraphicFramePr>
        <p:xfrm>
          <a:off x="843280" y="567262"/>
          <a:ext cx="10705254" cy="42210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3040">
                  <a:extLst>
                    <a:ext uri="{9D8B030D-6E8A-4147-A177-3AD203B41FA5}">
                      <a16:colId xmlns:a16="http://schemas.microsoft.com/office/drawing/2014/main" val="1122508214"/>
                    </a:ext>
                  </a:extLst>
                </a:gridCol>
                <a:gridCol w="2702560">
                  <a:extLst>
                    <a:ext uri="{9D8B030D-6E8A-4147-A177-3AD203B41FA5}">
                      <a16:colId xmlns:a16="http://schemas.microsoft.com/office/drawing/2014/main" val="2229894802"/>
                    </a:ext>
                  </a:extLst>
                </a:gridCol>
                <a:gridCol w="3999654">
                  <a:extLst>
                    <a:ext uri="{9D8B030D-6E8A-4147-A177-3AD203B41FA5}">
                      <a16:colId xmlns:a16="http://schemas.microsoft.com/office/drawing/2014/main" val="3727982467"/>
                    </a:ext>
                  </a:extLst>
                </a:gridCol>
              </a:tblGrid>
              <a:tr h="1446517">
                <a:tc gridSpan="3"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chemeClr val="tx2"/>
                          </a:solidFill>
                        </a:rPr>
                        <a:t>CIS Conversion Project </a:t>
                      </a:r>
                    </a:p>
                    <a:p>
                      <a:pPr algn="ctr"/>
                      <a:r>
                        <a:rPr lang="en-US" sz="3200" b="1" dirty="0">
                          <a:solidFill>
                            <a:schemeClr val="tx2"/>
                          </a:solidFill>
                        </a:rPr>
                        <a:t>2020 Release Schedules 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231664"/>
                  </a:ext>
                </a:extLst>
              </a:tr>
              <a:tr h="12162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dirty="0">
                          <a:solidFill>
                            <a:srgbClr val="C00000"/>
                          </a:solidFill>
                        </a:rPr>
                        <a:t>Next Release Dates: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1" dirty="0">
                          <a:solidFill>
                            <a:srgbClr val="C00000"/>
                          </a:solidFill>
                          <a:latin typeface="+mn-lt"/>
                        </a:rPr>
                        <a:t>Friday, March 6</a:t>
                      </a:r>
                      <a:r>
                        <a:rPr lang="en-CA" sz="2400" b="1" i="1" baseline="30000" dirty="0">
                          <a:solidFill>
                            <a:srgbClr val="C00000"/>
                          </a:solidFill>
                          <a:latin typeface="+mn-lt"/>
                        </a:rPr>
                        <a:t>th</a:t>
                      </a:r>
                      <a:r>
                        <a:rPr lang="en-CA" sz="2400" b="1" i="1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endParaRPr lang="en-US" sz="2400" b="1" i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1" dirty="0">
                          <a:solidFill>
                            <a:srgbClr val="C00000"/>
                          </a:solidFill>
                          <a:latin typeface="+mn-lt"/>
                        </a:rPr>
                        <a:t>Monday, March 9</a:t>
                      </a:r>
                      <a:r>
                        <a:rPr lang="en-CA" sz="2400" b="1" i="1" baseline="30000" dirty="0">
                          <a:solidFill>
                            <a:srgbClr val="C00000"/>
                          </a:solidFill>
                          <a:latin typeface="+mn-lt"/>
                        </a:rPr>
                        <a:t>th</a:t>
                      </a:r>
                      <a:r>
                        <a:rPr lang="en-CA" sz="2400" b="1" i="1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endParaRPr lang="en-US" sz="2400" b="1" i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7083408"/>
                  </a:ext>
                </a:extLst>
              </a:tr>
              <a:tr h="15581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dirty="0">
                          <a:solidFill>
                            <a:srgbClr val="C00000"/>
                          </a:solidFill>
                        </a:rPr>
                        <a:t>Final Release Dates: 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400" b="1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Friday, March 20</a:t>
                      </a:r>
                      <a:r>
                        <a:rPr lang="en-CA" sz="2400" b="1" i="1" u="none" strike="noStrike" baseline="3000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lang="en-CA" sz="2400" b="1" i="1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 </a:t>
                      </a:r>
                      <a:endParaRPr lang="en-US" sz="2400" b="1" i="1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1" dirty="0">
                          <a:solidFill>
                            <a:srgbClr val="C00000"/>
                          </a:solidFill>
                          <a:latin typeface="+mn-lt"/>
                        </a:rPr>
                        <a:t>Monday, March 23</a:t>
                      </a:r>
                      <a:r>
                        <a:rPr lang="en-CA" sz="2400" b="1" i="1" baseline="30000" dirty="0">
                          <a:solidFill>
                            <a:srgbClr val="C00000"/>
                          </a:solidFill>
                          <a:latin typeface="+mn-lt"/>
                        </a:rPr>
                        <a:t>rd</a:t>
                      </a:r>
                      <a:r>
                        <a:rPr lang="en-CA" sz="2400" b="1" i="1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endParaRPr lang="en-US" sz="2400" b="1" i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72348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2908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5911E3A-C35B-4EF7-A355-B84E9A14A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21ADB3D-AD65-44B4-847D-5E90E90A5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F580C70-814C-4845-B645-919BFFBD16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34D7BF57-4CAA-45B2-9EF0-0AA1FCF70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7886F306-C03A-40C6-8FD5-DCE3D4595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FDC9A36-C7C3-47D7-A64E-ED25C47EC7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BB19BC37-158A-43DC-9A9E-E45CC71954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77654CC-108F-48D5-B5E9-437F164F5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A3CF3A63-1C1E-4E85-A78A-FDC16431E3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8740FC9A-72DD-4D9B-BA25-1CCED13524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7FBF5743-F2AE-4D0D-BCD1-01F7686D01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CED32316-D4F7-4795-BBE0-DEBB60E27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583B23C9-B9B7-4E93-9538-CBE316F83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5B144260-9F2C-4ADB-A37C-1CFB4B428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3FF918D-79D3-4F55-A68C-0DD5880DAB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B9FC1440-933F-44FE-8D77-4827DD0F9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0F67F308-A67C-4D2E-B081-59BB31D8E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80112F01-90EB-4AEC-A39C-5C6875FFB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893F6B05-90EB-4C75-A0F0-C7247553BD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227B563B-E0C0-4D81-966D-B5E2DBAAE8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130DF93D-D1FF-477A-BDCE-C8B01C3B4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44ED67A1-C6FE-4AC8-8473-11DAC03DC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213A54F3-15FA-4C8F-8ABF-CE77E72196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F8A7F7F-DD1A-4F41-98AC-B9CE2A620C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EF47228-EB7C-4EBA-BE01-DA6CB24102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Isosceles Triangle 22">
              <a:extLst>
                <a:ext uri="{FF2B5EF4-FFF2-40B4-BE49-F238E27FC236}">
                  <a16:creationId xmlns:a16="http://schemas.microsoft.com/office/drawing/2014/main" id="{3D2FD25A-EFFD-4F5C-9258-981F5907DE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CF573BC-A06F-4036-A3A8-9D07DDE622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2AB38BC-7E6A-481E-8ACB-D36139400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7" y="2293301"/>
            <a:ext cx="3451730" cy="2457604"/>
          </a:xfrm>
        </p:spPr>
        <p:txBody>
          <a:bodyPr>
            <a:normAutofit/>
          </a:bodyPr>
          <a:lstStyle/>
          <a:p>
            <a:pPr algn="ctr"/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Volumes </a:t>
            </a:r>
            <a:b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</a:t>
            </a:r>
            <a:b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Release </a:t>
            </a:r>
            <a:br>
              <a:rPr lang="en-US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400" b="1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DEB145-0687-412B-85D4-F2D2C76A6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23892E2-3150-4654-B534-B4CD78C84D09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FE87A18-8D02-4307-81D2-167D3F49B7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3386642"/>
              </p:ext>
            </p:extLst>
          </p:nvPr>
        </p:nvGraphicFramePr>
        <p:xfrm>
          <a:off x="4797425" y="125731"/>
          <a:ext cx="7132638" cy="6557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7546">
                  <a:extLst>
                    <a:ext uri="{9D8B030D-6E8A-4147-A177-3AD203B41FA5}">
                      <a16:colId xmlns:a16="http://schemas.microsoft.com/office/drawing/2014/main" val="483459760"/>
                    </a:ext>
                  </a:extLst>
                </a:gridCol>
                <a:gridCol w="2377546">
                  <a:extLst>
                    <a:ext uri="{9D8B030D-6E8A-4147-A177-3AD203B41FA5}">
                      <a16:colId xmlns:a16="http://schemas.microsoft.com/office/drawing/2014/main" val="3509607310"/>
                    </a:ext>
                  </a:extLst>
                </a:gridCol>
                <a:gridCol w="2377546">
                  <a:extLst>
                    <a:ext uri="{9D8B030D-6E8A-4147-A177-3AD203B41FA5}">
                      <a16:colId xmlns:a16="http://schemas.microsoft.com/office/drawing/2014/main" val="4041220897"/>
                    </a:ext>
                  </a:extLst>
                </a:gridCol>
              </a:tblGrid>
              <a:tr h="1150396"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/>
                        <a:t>Release </a:t>
                      </a:r>
                    </a:p>
                    <a:p>
                      <a:pPr algn="ctr"/>
                      <a:r>
                        <a:rPr lang="en-US" sz="2400" i="1" dirty="0"/>
                        <a:t>Start Date </a:t>
                      </a:r>
                    </a:p>
                    <a:p>
                      <a:pPr algn="ctr"/>
                      <a:r>
                        <a:rPr lang="en-US" sz="2400" i="1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/>
                        <a:t>Release Name and </a:t>
                      </a:r>
                    </a:p>
                    <a:p>
                      <a:pPr algn="ctr"/>
                      <a:r>
                        <a:rPr lang="en-US" sz="2400" i="1" dirty="0"/>
                        <a:t>End Date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/>
                        <a:t>ESI </a:t>
                      </a:r>
                      <a:r>
                        <a:rPr lang="en-US" sz="2400" i="1" dirty="0"/>
                        <a:t>ID </a:t>
                      </a:r>
                    </a:p>
                    <a:p>
                      <a:pPr algn="ctr"/>
                      <a:r>
                        <a:rPr lang="en-US" sz="2400" i="1" dirty="0"/>
                        <a:t>Volumes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2739501"/>
                  </a:ext>
                </a:extLst>
              </a:tr>
              <a:tr h="2153305">
                <a:tc>
                  <a:txBody>
                    <a:bodyPr/>
                    <a:lstStyle/>
                    <a:p>
                      <a:pPr algn="ctr"/>
                      <a:endParaRPr lang="en-US" sz="24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Friday</a:t>
                      </a:r>
                    </a:p>
                    <a:p>
                      <a:pPr algn="ctr"/>
                      <a:r>
                        <a:rPr lang="en-US" sz="24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March 6, 2020</a:t>
                      </a:r>
                    </a:p>
                    <a:p>
                      <a:pPr algn="ctr"/>
                      <a:endParaRPr lang="en-US" sz="2400" b="1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2400" b="1" i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Monday</a:t>
                      </a:r>
                    </a:p>
                    <a:p>
                      <a:pPr algn="ctr"/>
                      <a:r>
                        <a:rPr lang="en-US" sz="24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March 9, 2020</a:t>
                      </a:r>
                    </a:p>
                    <a:p>
                      <a:pPr algn="ctr"/>
                      <a:endParaRPr lang="en-US" sz="24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24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305,000 to 325,000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dirty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(approx.)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178313"/>
                  </a:ext>
                </a:extLst>
              </a:tr>
              <a:tr h="3215209">
                <a:tc>
                  <a:txBody>
                    <a:bodyPr/>
                    <a:lstStyle/>
                    <a:p>
                      <a:pPr algn="ctr"/>
                      <a:endParaRPr lang="en-US" sz="24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Friday</a:t>
                      </a:r>
                    </a:p>
                    <a:p>
                      <a:pPr algn="ctr"/>
                      <a:r>
                        <a:rPr lang="en-US" sz="24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March 20,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Monday</a:t>
                      </a:r>
                    </a:p>
                    <a:p>
                      <a:pPr algn="ctr"/>
                      <a:r>
                        <a:rPr lang="en-US" sz="2400" b="1" i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March 23,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dirty="0">
                          <a:solidFill>
                            <a:srgbClr val="C00000"/>
                          </a:solidFill>
                        </a:rPr>
                        <a:t>Clean-up and final transfer of All ESI IDs currently remaining in CIS System </a:t>
                      </a:r>
                      <a:endParaRPr lang="en-US" sz="24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2400" b="1" i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896880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065D438-C3D2-4C06-B67B-E18AFF9CE72A}"/>
              </a:ext>
            </a:extLst>
          </p:cNvPr>
          <p:cNvSpPr txBox="1"/>
          <p:nvPr/>
        </p:nvSpPr>
        <p:spPr>
          <a:xfrm>
            <a:off x="1001713" y="1687990"/>
            <a:ext cx="3244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chemeClr val="bg1"/>
                </a:solidFill>
              </a:rPr>
              <a:t>CenterPoint Energy’s </a:t>
            </a:r>
          </a:p>
        </p:txBody>
      </p:sp>
    </p:spTree>
    <p:extLst>
      <p:ext uri="{BB962C8B-B14F-4D97-AF65-F5344CB8AC3E}">
        <p14:creationId xmlns:p14="http://schemas.microsoft.com/office/powerpoint/2010/main" val="1356568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104</Words>
  <Application>Microsoft Office PowerPoint</Application>
  <PresentationFormat>Widescreen</PresentationFormat>
  <Paragraphs>43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CNP’s CIS Conversion Project Technical Go-Live &amp;  Future Release Schedules  </vt:lpstr>
      <vt:lpstr>PowerPoint Presentation</vt:lpstr>
      <vt:lpstr>Volumes  Per  Release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CNP’s CIS Conversion Project Planned Technical Go-Live &amp;  Release Schedules</dc:title>
  <dc:creator>Scott, Kathy D.</dc:creator>
  <cp:lastModifiedBy>Scott, Kathy D.</cp:lastModifiedBy>
  <cp:revision>123</cp:revision>
  <dcterms:created xsi:type="dcterms:W3CDTF">2019-09-06T02:34:01Z</dcterms:created>
  <dcterms:modified xsi:type="dcterms:W3CDTF">2020-02-28T22:48:57Z</dcterms:modified>
</cp:coreProperties>
</file>