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sldIdLst>
    <p:sldId id="259" r:id="rId5"/>
    <p:sldId id="268" r:id="rId6"/>
    <p:sldId id="298" r:id="rId7"/>
    <p:sldId id="297" r:id="rId8"/>
    <p:sldId id="306" r:id="rId9"/>
    <p:sldId id="305" r:id="rId10"/>
    <p:sldId id="307" r:id="rId11"/>
    <p:sldId id="310" r:id="rId12"/>
    <p:sldId id="303" r:id="rId1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27" autoAdjust="0"/>
    <p:restoredTop sz="94689" autoAdjust="0"/>
  </p:normalViewPr>
  <p:slideViewPr>
    <p:cSldViewPr>
      <p:cViewPr varScale="1">
        <p:scale>
          <a:sx n="84" d="100"/>
          <a:sy n="84" d="100"/>
        </p:scale>
        <p:origin x="35" y="17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15" tIns="47107" rIns="94215" bIns="47107"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15" tIns="47107" rIns="94215" bIns="47107" rtlCol="0"/>
          <a:lstStyle>
            <a:lvl1pPr algn="r">
              <a:defRPr sz="1200"/>
            </a:lvl1pPr>
          </a:lstStyle>
          <a:p>
            <a:fld id="{FD72825D-FAD1-44C9-A936-D3B05620559B}" type="datetimeFigureOut">
              <a:rPr lang="en-US" smtClean="0"/>
              <a:t>3/3/2020</a:t>
            </a:fld>
            <a:endParaRPr lang="en-US" dirty="0"/>
          </a:p>
        </p:txBody>
      </p:sp>
      <p:sp>
        <p:nvSpPr>
          <p:cNvPr id="4" name="Slide Image Placeholder 3"/>
          <p:cNvSpPr>
            <a:spLocks noGrp="1" noRot="1" noChangeAspect="1"/>
          </p:cNvSpPr>
          <p:nvPr>
            <p:ph type="sldImg" idx="2"/>
          </p:nvPr>
        </p:nvSpPr>
        <p:spPr>
          <a:xfrm>
            <a:off x="1439863" y="1173163"/>
            <a:ext cx="4222750" cy="3168650"/>
          </a:xfrm>
          <a:prstGeom prst="rect">
            <a:avLst/>
          </a:prstGeom>
          <a:noFill/>
          <a:ln w="12700">
            <a:solidFill>
              <a:prstClr val="black"/>
            </a:solidFill>
          </a:ln>
        </p:spPr>
        <p:txBody>
          <a:bodyPr vert="horz" lIns="94215" tIns="47107" rIns="94215" bIns="47107"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15" tIns="47107" rIns="94215" bIns="4710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15" tIns="47107" rIns="94215" bIns="4710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15" tIns="47107" rIns="94215" bIns="47107" rtlCol="0" anchor="b"/>
          <a:lstStyle>
            <a:lvl1pPr algn="r">
              <a:defRPr sz="1200"/>
            </a:lvl1pPr>
          </a:lstStyle>
          <a:p>
            <a:fld id="{8173BF9B-2C3B-43FA-A144-61917F5B4573}" type="slidenum">
              <a:rPr lang="en-US" smtClean="0"/>
              <a:t>‹#›</a:t>
            </a:fld>
            <a:endParaRPr lang="en-US" dirty="0"/>
          </a:p>
        </p:txBody>
      </p:sp>
    </p:spTree>
    <p:extLst>
      <p:ext uri="{BB962C8B-B14F-4D97-AF65-F5344CB8AC3E}">
        <p14:creationId xmlns:p14="http://schemas.microsoft.com/office/powerpoint/2010/main" val="2273604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73BF9B-2C3B-43FA-A144-61917F5B4573}" type="slidenum">
              <a:rPr lang="en-US" smtClean="0"/>
              <a:t>7</a:t>
            </a:fld>
            <a:endParaRPr lang="en-US" dirty="0"/>
          </a:p>
        </p:txBody>
      </p:sp>
    </p:spTree>
    <p:extLst>
      <p:ext uri="{BB962C8B-B14F-4D97-AF65-F5344CB8AC3E}">
        <p14:creationId xmlns:p14="http://schemas.microsoft.com/office/powerpoint/2010/main" val="1275514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C183F5E-3ADC-4CE5-8041-4C3A0233CC76}" type="datetime1">
              <a:rPr lang="en-US" smtClean="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291845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EE5EB4-A191-47EE-BD06-BE5B459ABE80}" type="datetime1">
              <a:rPr lang="en-US" smtClean="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3479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D63209-67EC-4E7B-B19A-BDED719BBEBD}" type="datetime1">
              <a:rPr lang="en-US" smtClean="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59582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375A2D-61BE-4B96-BB08-2EAD9480EE66}" type="datetime1">
              <a:rPr lang="en-US" smtClean="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0790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258B2F-41D8-423A-82E4-B6E87B957319}" type="datetime1">
              <a:rPr lang="en-US" smtClean="0"/>
              <a:t>3/3/2020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70128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6B79E7-7BD7-475C-90B1-81FD037F457D}" type="datetime1">
              <a:rPr lang="en-US" smtClean="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71463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BDB68B-1312-402E-8455-965818B9FAA8}" type="datetime1">
              <a:rPr lang="en-US" smtClean="0"/>
              <a:t>3/3/2020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16626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3F37B4-1CDD-4BEC-AF95-9BAEFEC07B09}" type="datetime1">
              <a:rPr lang="en-US" smtClean="0"/>
              <a:t>3/3/2020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265955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759B5-3B98-49EF-9094-E3544B9F128F}" type="datetime1">
              <a:rPr lang="en-US" smtClean="0"/>
              <a:t>3/3/2020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10410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3B66AE-88FD-4D7B-A61B-7F993FE56FAF}" type="datetime1">
              <a:rPr lang="en-US" smtClean="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320609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0AF9F9-5031-47D2-A525-1C1A79309028}" type="datetime1">
              <a:rPr lang="en-US" smtClean="0"/>
              <a:t>3/3/2020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EE6DEE-B277-412F-8503-2977301076E2}" type="slidenum">
              <a:rPr lang="en-US" smtClean="0"/>
              <a:t>‹#›</a:t>
            </a:fld>
            <a:endParaRPr lang="en-US" dirty="0"/>
          </a:p>
        </p:txBody>
      </p:sp>
    </p:spTree>
    <p:extLst>
      <p:ext uri="{BB962C8B-B14F-4D97-AF65-F5344CB8AC3E}">
        <p14:creationId xmlns:p14="http://schemas.microsoft.com/office/powerpoint/2010/main" val="55508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732A0-8885-4CB8-B835-73C3A1F38C0D}" type="datetime1">
              <a:rPr lang="en-US" smtClean="0"/>
              <a:t>3/3/2020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E6DEE-B277-412F-8503-2977301076E2}" type="slidenum">
              <a:rPr lang="en-US" smtClean="0"/>
              <a:t>‹#›</a:t>
            </a:fld>
            <a:endParaRPr lang="en-US" dirty="0"/>
          </a:p>
        </p:txBody>
      </p:sp>
    </p:spTree>
    <p:extLst>
      <p:ext uri="{BB962C8B-B14F-4D97-AF65-F5344CB8AC3E}">
        <p14:creationId xmlns:p14="http://schemas.microsoft.com/office/powerpoint/2010/main" val="1815815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ercot.com/calendar/2020/2/20/199688-SAW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ercot.com/calendar/2019/12/13/172748-SAW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A297C-19A3-4FDB-AF11-D50A84315108}"/>
              </a:ext>
            </a:extLst>
          </p:cNvPr>
          <p:cNvSpPr>
            <a:spLocks noGrp="1"/>
          </p:cNvSpPr>
          <p:nvPr>
            <p:ph type="title"/>
          </p:nvPr>
        </p:nvSpPr>
        <p:spPr>
          <a:xfrm>
            <a:off x="457200" y="274638"/>
            <a:ext cx="8229600" cy="2697162"/>
          </a:xfrm>
        </p:spPr>
        <p:txBody>
          <a:bodyPr>
            <a:normAutofit/>
          </a:bodyPr>
          <a:lstStyle/>
          <a:p>
            <a:r>
              <a:rPr lang="en-US" b="1" dirty="0">
                <a:latin typeface="Arial" panose="020B0604020202020204" pitchFamily="34" charset="0"/>
                <a:cs typeface="Arial" panose="020B0604020202020204" pitchFamily="34" charset="0"/>
              </a:rPr>
              <a:t>Supply Analysis Working Group Report to WMS</a:t>
            </a:r>
          </a:p>
        </p:txBody>
      </p:sp>
      <p:sp>
        <p:nvSpPr>
          <p:cNvPr id="3" name="Content Placeholder 2">
            <a:extLst>
              <a:ext uri="{FF2B5EF4-FFF2-40B4-BE49-F238E27FC236}">
                <a16:creationId xmlns:a16="http://schemas.microsoft.com/office/drawing/2014/main" id="{C4FCF99A-BC66-4C43-9AA2-5CFBD25ED310}"/>
              </a:ext>
            </a:extLst>
          </p:cNvPr>
          <p:cNvSpPr>
            <a:spLocks noGrp="1"/>
          </p:cNvSpPr>
          <p:nvPr>
            <p:ph idx="1"/>
          </p:nvPr>
        </p:nvSpPr>
        <p:spPr>
          <a:xfrm>
            <a:off x="609600" y="3276601"/>
            <a:ext cx="8077200" cy="1066800"/>
          </a:xfrm>
        </p:spPr>
        <p:txBody>
          <a:bodyPr>
            <a:normAutofit/>
          </a:bodyPr>
          <a:lstStyle/>
          <a:p>
            <a:pPr marL="0" indent="0" algn="ctr">
              <a:buNone/>
            </a:pPr>
            <a:r>
              <a:rPr lang="en-US" sz="2800" dirty="0">
                <a:latin typeface="Arial" panose="020B0604020202020204" pitchFamily="34" charset="0"/>
                <a:cs typeface="Arial" panose="020B0604020202020204" pitchFamily="34" charset="0"/>
              </a:rPr>
              <a:t>March 4, 2020</a:t>
            </a:r>
          </a:p>
        </p:txBody>
      </p:sp>
      <p:sp>
        <p:nvSpPr>
          <p:cNvPr id="4" name="Slide Number Placeholder 3">
            <a:extLst>
              <a:ext uri="{FF2B5EF4-FFF2-40B4-BE49-F238E27FC236}">
                <a16:creationId xmlns:a16="http://schemas.microsoft.com/office/drawing/2014/main" id="{2265CB5B-DDF3-42C7-A2F0-155F47D0DBAC}"/>
              </a:ext>
            </a:extLst>
          </p:cNvPr>
          <p:cNvSpPr>
            <a:spLocks noGrp="1"/>
          </p:cNvSpPr>
          <p:nvPr>
            <p:ph type="sldNum" sz="quarter" idx="12"/>
          </p:nvPr>
        </p:nvSpPr>
        <p:spPr/>
        <p:txBody>
          <a:bodyPr/>
          <a:lstStyle/>
          <a:p>
            <a:fld id="{36EE6DEE-B277-412F-8503-2977301076E2}" type="slidenum">
              <a:rPr lang="en-US" smtClean="0"/>
              <a:t>1</a:t>
            </a:fld>
            <a:endParaRPr lang="en-US" dirty="0"/>
          </a:p>
        </p:txBody>
      </p:sp>
    </p:spTree>
    <p:extLst>
      <p:ext uri="{BB962C8B-B14F-4D97-AF65-F5344CB8AC3E}">
        <p14:creationId xmlns:p14="http://schemas.microsoft.com/office/powerpoint/2010/main" val="3717820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a:bodyPr>
          <a:lstStyle/>
          <a:p>
            <a:pPr algn="l"/>
            <a:r>
              <a:rPr lang="en-US" sz="3100" b="1" dirty="0">
                <a:latin typeface="Arial" panose="020B0604020202020204" pitchFamily="34" charset="0"/>
                <a:cs typeface="Arial" panose="020B0604020202020204" pitchFamily="34" charset="0"/>
              </a:rPr>
              <a:t>SAWG Open Action Items from WMS</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066800"/>
            <a:ext cx="8229600" cy="5638800"/>
          </a:xfrm>
        </p:spPr>
        <p:txBody>
          <a:bodyPr>
            <a:normAutofit fontScale="85000" lnSpcReduction="10000"/>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TAC Assignment:  Review Methodology used to determine </a:t>
            </a:r>
            <a:r>
              <a:rPr lang="en-US" sz="2400" strike="sngStrike" dirty="0">
                <a:solidFill>
                  <a:schemeClr val="tx1">
                    <a:lumMod val="50000"/>
                    <a:lumOff val="50000"/>
                  </a:schemeClr>
                </a:solidFill>
                <a:latin typeface="Arial" panose="020B0604020202020204" pitchFamily="34" charset="0"/>
                <a:cs typeface="Arial" panose="020B0604020202020204" pitchFamily="34" charset="0"/>
              </a:rPr>
              <a:t>Peaker Net Margin (PNM)</a:t>
            </a:r>
            <a:r>
              <a:rPr lang="en-US" sz="2400" dirty="0">
                <a:solidFill>
                  <a:schemeClr val="tx1">
                    <a:lumMod val="50000"/>
                    <a:lumOff val="50000"/>
                  </a:schemeClr>
                </a:solidFill>
                <a:latin typeface="Arial" panose="020B0604020202020204" pitchFamily="34" charset="0"/>
                <a:cs typeface="Arial" panose="020B0604020202020204" pitchFamily="34" charset="0"/>
              </a:rPr>
              <a:t> CONE</a:t>
            </a:r>
            <a:endParaRPr lang="en-US" sz="2400" strike="sngStrike" dirty="0">
              <a:solidFill>
                <a:schemeClr val="tx1">
                  <a:lumMod val="50000"/>
                  <a:lumOff val="50000"/>
                </a:schemeClr>
              </a:solidFill>
              <a:latin typeface="Arial" panose="020B0604020202020204" pitchFamily="34" charset="0"/>
              <a:cs typeface="Arial" panose="020B0604020202020204" pitchFamily="34" charset="0"/>
            </a:endParaRP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Assignment language changed by TAC 1/29/20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Status: in progress; update later in report</a:t>
            </a:r>
          </a:p>
          <a:p>
            <a:pPr marL="457200" lvl="1" indent="0">
              <a:buNone/>
            </a:pP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Review impacts on CDR from monthly generation interconnection report</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Status: Need to discuss at SAWG and come back to WMS if direction needed </a:t>
            </a:r>
          </a:p>
          <a:p>
            <a:pPr marL="457200" lvl="1" indent="0">
              <a:buNone/>
            </a:pP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Review of Resource Adequacy forecasts and development of a Net Load forecast</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Status: </a:t>
            </a: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In December ERCOT presented an update on IRR Contribution Comparisons and the difference in Peak Load versus Peak Net Load for both Summer and Winter Peaks.</a:t>
            </a: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 Expecting further presentations from ERCOT as they get more information on wind peak average capacity contribution methodology from the AWS </a:t>
            </a:r>
            <a:r>
              <a:rPr lang="en-US" sz="1900" dirty="0" err="1">
                <a:solidFill>
                  <a:schemeClr val="tx1">
                    <a:lumMod val="50000"/>
                    <a:lumOff val="50000"/>
                  </a:schemeClr>
                </a:solidFill>
                <a:latin typeface="Arial" panose="020B0604020202020204" pitchFamily="34" charset="0"/>
                <a:cs typeface="Arial" panose="020B0604020202020204" pitchFamily="34" charset="0"/>
              </a:rPr>
              <a:t>Truepower</a:t>
            </a:r>
            <a:r>
              <a:rPr lang="en-US" sz="1900" dirty="0">
                <a:solidFill>
                  <a:schemeClr val="tx1">
                    <a:lumMod val="50000"/>
                    <a:lumOff val="50000"/>
                  </a:schemeClr>
                </a:solidFill>
                <a:latin typeface="Arial" panose="020B0604020202020204" pitchFamily="34" charset="0"/>
                <a:cs typeface="Arial" panose="020B0604020202020204" pitchFamily="34" charset="0"/>
              </a:rPr>
              <a:t> project and the battery storage capacity contribution </a:t>
            </a:r>
          </a:p>
          <a:p>
            <a:pPr lvl="2"/>
            <a:r>
              <a:rPr lang="en-US" sz="1900" dirty="0">
                <a:solidFill>
                  <a:schemeClr val="tx1">
                    <a:lumMod val="50000"/>
                    <a:lumOff val="50000"/>
                  </a:schemeClr>
                </a:solidFill>
                <a:latin typeface="Arial" panose="020B0604020202020204" pitchFamily="34" charset="0"/>
                <a:cs typeface="Arial" panose="020B0604020202020204" pitchFamily="34" charset="0"/>
              </a:rPr>
              <a:t>In February ERCOT presented Probabilistic SARA modeling; update later in report </a:t>
            </a: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81153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533400" y="76200"/>
            <a:ext cx="8153400" cy="1143000"/>
          </a:xfrm>
        </p:spPr>
        <p:txBody>
          <a:bodyPr>
            <a:normAutofit/>
          </a:bodyPr>
          <a:lstStyle/>
          <a:p>
            <a:pPr algn="l"/>
            <a:r>
              <a:rPr lang="en-US" sz="3100" b="1" dirty="0">
                <a:latin typeface="Arial" panose="020B0604020202020204" pitchFamily="34" charset="0"/>
                <a:cs typeface="Arial" panose="020B0604020202020204" pitchFamily="34" charset="0"/>
              </a:rPr>
              <a:t>SAWG February Meeting  – Demand Response Analysis </a:t>
            </a:r>
            <a:r>
              <a:rPr lang="en-US" sz="2800" b="1" dirty="0">
                <a:latin typeface="Arial" panose="020B0604020202020204" pitchFamily="34" charset="0"/>
                <a:cs typeface="Arial" panose="020B0604020202020204" pitchFamily="34" charset="0"/>
              </a:rPr>
              <a:t>Summer 2019 </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143001"/>
            <a:ext cx="8229600" cy="5578474"/>
          </a:xfrm>
        </p:spPr>
        <p:txBody>
          <a:bodyPr>
            <a:normAutofit/>
          </a:bodyPr>
          <a:lstStyle/>
          <a:p>
            <a:pPr>
              <a:spcBef>
                <a:spcPts val="0"/>
              </a:spcBef>
            </a:pPr>
            <a:r>
              <a:rPr lang="en-US" sz="1600" dirty="0">
                <a:solidFill>
                  <a:schemeClr val="tx1">
                    <a:lumMod val="50000"/>
                    <a:lumOff val="50000"/>
                  </a:schemeClr>
                </a:solidFill>
                <a:latin typeface="Arial" panose="020B0604020202020204" pitchFamily="34" charset="0"/>
                <a:cs typeface="Arial" panose="020B0604020202020204" pitchFamily="34" charset="0"/>
              </a:rPr>
              <a:t>**ERCOT to present updated numbers at 3/4/20 WMS**</a:t>
            </a:r>
          </a:p>
          <a:p>
            <a:pPr>
              <a:spcBef>
                <a:spcPts val="0"/>
              </a:spcBef>
            </a:pPr>
            <a:r>
              <a:rPr lang="en-US" sz="1600" dirty="0">
                <a:solidFill>
                  <a:schemeClr val="tx1">
                    <a:lumMod val="50000"/>
                    <a:lumOff val="50000"/>
                  </a:schemeClr>
                </a:solidFill>
                <a:latin typeface="Arial" panose="020B0604020202020204" pitchFamily="34" charset="0"/>
                <a:cs typeface="Arial" panose="020B0604020202020204" pitchFamily="34" charset="0"/>
              </a:rPr>
              <a:t>ERCOT presented numbers are from updated February 6</a:t>
            </a:r>
            <a:r>
              <a:rPr lang="en-US" sz="1600" baseline="30000" dirty="0">
                <a:solidFill>
                  <a:schemeClr val="tx1">
                    <a:lumMod val="50000"/>
                    <a:lumOff val="50000"/>
                  </a:schemeClr>
                </a:solidFill>
                <a:latin typeface="Arial" panose="020B0604020202020204" pitchFamily="34" charset="0"/>
                <a:cs typeface="Arial" panose="020B0604020202020204" pitchFamily="34" charset="0"/>
              </a:rPr>
              <a:t>th</a:t>
            </a:r>
            <a:r>
              <a:rPr lang="en-US" sz="1600" dirty="0">
                <a:solidFill>
                  <a:schemeClr val="tx1">
                    <a:lumMod val="50000"/>
                    <a:lumOff val="50000"/>
                  </a:schemeClr>
                </a:solidFill>
                <a:latin typeface="Arial" panose="020B0604020202020204" pitchFamily="34" charset="0"/>
                <a:cs typeface="Arial" panose="020B0604020202020204" pitchFamily="34" charset="0"/>
              </a:rPr>
              <a:t> Commission memo</a:t>
            </a:r>
          </a:p>
          <a:p>
            <a:pPr>
              <a:spcBef>
                <a:spcPts val="0"/>
              </a:spcBef>
            </a:pPr>
            <a:r>
              <a:rPr lang="en-US" sz="1600" dirty="0">
                <a:solidFill>
                  <a:schemeClr val="tx1">
                    <a:lumMod val="50000"/>
                    <a:lumOff val="50000"/>
                  </a:schemeClr>
                </a:solidFill>
                <a:latin typeface="Arial" panose="020B0604020202020204" pitchFamily="34" charset="0"/>
                <a:cs typeface="Arial" panose="020B0604020202020204" pitchFamily="34" charset="0"/>
              </a:rPr>
              <a:t>ERCOT: a lot of overlap in different program numbers; total system DR numbers likely understated</a:t>
            </a: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endParaRPr lang="en-US"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8B81DC71-14AE-432E-85C0-F2934A7CEC47}"/>
              </a:ext>
            </a:extLst>
          </p:cNvPr>
          <p:cNvPicPr>
            <a:picLocks noChangeAspect="1"/>
          </p:cNvPicPr>
          <p:nvPr/>
        </p:nvPicPr>
        <p:blipFill>
          <a:blip r:embed="rId2"/>
          <a:stretch>
            <a:fillRect/>
          </a:stretch>
        </p:blipFill>
        <p:spPr>
          <a:xfrm>
            <a:off x="762000" y="2209800"/>
            <a:ext cx="7616787" cy="4586314"/>
          </a:xfrm>
          <a:prstGeom prst="rect">
            <a:avLst/>
          </a:prstGeom>
        </p:spPr>
      </p:pic>
    </p:spTree>
    <p:extLst>
      <p:ext uri="{BB962C8B-B14F-4D97-AF65-F5344CB8AC3E}">
        <p14:creationId xmlns:p14="http://schemas.microsoft.com/office/powerpoint/2010/main" val="251018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fontScale="90000"/>
          </a:bodyPr>
          <a:lstStyle/>
          <a:p>
            <a:pPr algn="l"/>
            <a:r>
              <a:rPr lang="en-US" sz="3100" b="1" dirty="0">
                <a:latin typeface="Arial" panose="020B0604020202020204" pitchFamily="34" charset="0"/>
                <a:cs typeface="Arial" panose="020B0604020202020204" pitchFamily="34" charset="0"/>
              </a:rPr>
              <a:t>SAWG February Meeting  – Battery Storage Capacity Contribution </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295400"/>
            <a:ext cx="8229600" cy="5181600"/>
          </a:xfrm>
        </p:spPr>
        <p:txBody>
          <a:bodyPr>
            <a:normAutofit fontScale="92500" lnSpcReduction="10000"/>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ERCOT presented a summary of research studies:</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Storage with sufficient duration is expected to contribute with 100% capacity over net peak load hours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For storage of a given duration there will be a max installed capacity after which it is no longer contributing 100% over the duration of net peak load </a:t>
            </a:r>
          </a:p>
          <a:p>
            <a:pPr lvl="1"/>
            <a:endParaRPr lang="en-US" sz="10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ERCOT current practices for storage capacity contribution:</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Uses 0% capacity contribution for battery storage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Currently has not collected data on storage duration (h) or max energy (MWh)</a:t>
            </a:r>
          </a:p>
          <a:p>
            <a:pPr lvl="1"/>
            <a:endParaRPr lang="en-US" sz="22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Storage duration and maximum energy data will be available when NPRR1002 BESTF-5 “Energy Storage Resource Single Model Registration and Charging Restrictions in Emergency Conditions” is approved, implemented and information is updated by Resource Entities ~ 2 years </a:t>
            </a:r>
          </a:p>
          <a:p>
            <a:pPr lvl="1"/>
            <a:endParaRPr lang="en-US" sz="20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pPr lvl="2"/>
            <a:endParaRPr lang="en-US" b="1"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400" b="1" dirty="0">
              <a:solidFill>
                <a:schemeClr val="tx1">
                  <a:lumMod val="50000"/>
                  <a:lumOff val="50000"/>
                </a:schemeClr>
              </a:solidFill>
              <a:latin typeface="Arial" panose="020B0604020202020204" pitchFamily="34" charset="0"/>
              <a:cs typeface="Arial" panose="020B0604020202020204" pitchFamily="34" charset="0"/>
            </a:endParaRPr>
          </a:p>
          <a:p>
            <a:endParaRPr lang="en-US" sz="180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6162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fontScale="90000"/>
          </a:bodyPr>
          <a:lstStyle/>
          <a:p>
            <a:pPr algn="l"/>
            <a:r>
              <a:rPr lang="en-US" sz="3100" b="1" dirty="0">
                <a:latin typeface="Arial" panose="020B0604020202020204" pitchFamily="34" charset="0"/>
                <a:cs typeface="Arial" panose="020B0604020202020204" pitchFamily="34" charset="0"/>
              </a:rPr>
              <a:t>SAWG February Meeting  – Battery Storage Capacity Contribution </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295400"/>
            <a:ext cx="8229600" cy="5181600"/>
          </a:xfrm>
        </p:spPr>
        <p:txBody>
          <a:bodyPr>
            <a:normAutofit fontScale="92500" lnSpcReduction="20000"/>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Interim Solution:</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ERCOT will collect storage duration and maximum energy information through EIA data and/or RFI (currently 124 MW installed; 402 MW with SGIA and Financial Security Posted 5.4 GW in the queue for 2022)</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Storage will be included in CDR Resource Scenario Analysis tab, where net peak load hours are considered, but continue to be excluded from Reserve Margin calculations</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Assign 100% capacity contribution to storage when duration is as long or longer than net peak load  </a:t>
            </a:r>
          </a:p>
          <a:p>
            <a:pPr marL="457200" lvl="1"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Long-term Solution (once NPRR1002 BESTF-5 in effect):</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ERCOT will start using data collected for CDR Reserve Margin calculation purposes </a:t>
            </a:r>
          </a:p>
          <a:p>
            <a:pPr lvl="1"/>
            <a:r>
              <a:rPr lang="en-US" sz="1900" dirty="0">
                <a:solidFill>
                  <a:schemeClr val="tx1">
                    <a:lumMod val="50000"/>
                    <a:lumOff val="50000"/>
                  </a:schemeClr>
                </a:solidFill>
                <a:latin typeface="Arial" panose="020B0604020202020204" pitchFamily="34" charset="0"/>
                <a:cs typeface="Arial" panose="020B0604020202020204" pitchFamily="34" charset="0"/>
              </a:rPr>
              <a:t>ERCOT will file an NPRR documenting methodology for calculating storage capacity contribution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For new storage resources, assign 100% capacity contribution to storage when duration is as long or longer than net peak load </a:t>
            </a:r>
          </a:p>
          <a:p>
            <a:pPr lvl="2"/>
            <a:r>
              <a:rPr lang="en-US" sz="1500" dirty="0">
                <a:solidFill>
                  <a:schemeClr val="tx1">
                    <a:lumMod val="50000"/>
                    <a:lumOff val="50000"/>
                  </a:schemeClr>
                </a:solidFill>
                <a:latin typeface="Arial" panose="020B0604020202020204" pitchFamily="34" charset="0"/>
                <a:cs typeface="Arial" panose="020B0604020202020204" pitchFamily="34" charset="0"/>
              </a:rPr>
              <a:t>ERCOT will calculate historic average capacity contributions across peak load and net peak load hours and may adjust the capacity contribution of storage in accordance with historic performance </a:t>
            </a:r>
          </a:p>
          <a:p>
            <a:pPr lvl="1"/>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lvl="1"/>
            <a:endParaRPr lang="en-US" sz="20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pPr lvl="2"/>
            <a:endParaRPr lang="en-US" b="1"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400" b="1" dirty="0">
              <a:solidFill>
                <a:schemeClr val="tx1">
                  <a:lumMod val="50000"/>
                  <a:lumOff val="50000"/>
                </a:schemeClr>
              </a:solidFill>
              <a:latin typeface="Arial" panose="020B0604020202020204" pitchFamily="34" charset="0"/>
              <a:cs typeface="Arial" panose="020B0604020202020204" pitchFamily="34" charset="0"/>
            </a:endParaRPr>
          </a:p>
          <a:p>
            <a:endParaRPr lang="en-US" sz="180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17528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fontScale="90000"/>
          </a:bodyPr>
          <a:lstStyle/>
          <a:p>
            <a:pPr algn="l"/>
            <a:r>
              <a:rPr lang="en-US" sz="3100" b="1" dirty="0">
                <a:latin typeface="Arial" panose="020B0604020202020204" pitchFamily="34" charset="0"/>
                <a:cs typeface="Arial" panose="020B0604020202020204" pitchFamily="34" charset="0"/>
              </a:rPr>
              <a:t>SAWG February Meeting  – Reporting Distributed Generation in the CDR </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295400"/>
            <a:ext cx="8229600" cy="5181600"/>
          </a:xfrm>
        </p:spPr>
        <p:txBody>
          <a:bodyPr>
            <a:normAutofit/>
          </a:bodyPr>
          <a:lstStyle/>
          <a:p>
            <a:r>
              <a:rPr lang="en-US" sz="2200" dirty="0">
                <a:solidFill>
                  <a:schemeClr val="tx1">
                    <a:lumMod val="50000"/>
                    <a:lumOff val="50000"/>
                  </a:schemeClr>
                </a:solidFill>
                <a:latin typeface="Arial" panose="020B0604020202020204" pitchFamily="34" charset="0"/>
                <a:cs typeface="Arial" panose="020B0604020202020204" pitchFamily="34" charset="0"/>
              </a:rPr>
              <a:t>Currently CDR lists only Distribution Generation Resources (DGRs) and non-fossil fuel Settlement Only Distribution Generators (SODGs)</a:t>
            </a:r>
          </a:p>
          <a:p>
            <a:pPr lvl="1"/>
            <a:endParaRPr lang="en-US" sz="2200" dirty="0">
              <a:solidFill>
                <a:schemeClr val="tx1">
                  <a:lumMod val="50000"/>
                  <a:lumOff val="50000"/>
                </a:schemeClr>
              </a:solidFill>
              <a:latin typeface="Arial" panose="020B0604020202020204" pitchFamily="34" charset="0"/>
              <a:cs typeface="Arial" panose="020B0604020202020204" pitchFamily="34" charset="0"/>
            </a:endParaRPr>
          </a:p>
          <a:p>
            <a:r>
              <a:rPr lang="en-US" sz="2200" dirty="0">
                <a:solidFill>
                  <a:schemeClr val="tx1">
                    <a:lumMod val="50000"/>
                    <a:lumOff val="50000"/>
                  </a:schemeClr>
                </a:solidFill>
                <a:latin typeface="Arial" panose="020B0604020202020204" pitchFamily="34" charset="0"/>
                <a:cs typeface="Arial" panose="020B0604020202020204" pitchFamily="34" charset="0"/>
              </a:rPr>
              <a:t>ERCOT presented proposals to include fossil fuel SODGs and unregistered DGs </a:t>
            </a:r>
          </a:p>
          <a:p>
            <a:pPr marL="0" indent="0">
              <a:buNone/>
            </a:pP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r>
              <a:rPr lang="en-US" sz="2200" dirty="0">
                <a:solidFill>
                  <a:schemeClr val="tx1">
                    <a:lumMod val="50000"/>
                    <a:lumOff val="50000"/>
                  </a:schemeClr>
                </a:solidFill>
                <a:latin typeface="Arial" panose="020B0604020202020204" pitchFamily="34" charset="0"/>
                <a:cs typeface="Arial" panose="020B0604020202020204" pitchFamily="34" charset="0"/>
              </a:rPr>
              <a:t>CDR Mock-ups found here: </a:t>
            </a:r>
            <a:r>
              <a:rPr lang="en-US" sz="2200" dirty="0">
                <a:solidFill>
                  <a:schemeClr val="tx1">
                    <a:lumMod val="50000"/>
                    <a:lumOff val="50000"/>
                  </a:schemeClr>
                </a:solidFill>
                <a:latin typeface="Arial" panose="020B0604020202020204" pitchFamily="34" charset="0"/>
                <a:cs typeface="Arial" panose="020B0604020202020204" pitchFamily="34" charset="0"/>
                <a:hlinkClick r:id="rId2"/>
              </a:rPr>
              <a:t>http://www.ercot.com/calendar/2020/2/20/199688-SAWG</a:t>
            </a:r>
            <a:endParaRPr lang="en-US" sz="2200" dirty="0">
              <a:solidFill>
                <a:schemeClr val="tx1">
                  <a:lumMod val="50000"/>
                  <a:lumOff val="50000"/>
                </a:schemeClr>
              </a:solidFill>
              <a:latin typeface="Arial" panose="020B0604020202020204" pitchFamily="34" charset="0"/>
              <a:cs typeface="Arial" panose="020B0604020202020204" pitchFamily="34" charset="0"/>
            </a:endParaRPr>
          </a:p>
          <a:p>
            <a:endParaRPr lang="en-US" sz="2400" dirty="0">
              <a:solidFill>
                <a:schemeClr val="tx1">
                  <a:lumMod val="50000"/>
                  <a:lumOff val="50000"/>
                </a:schemeClr>
              </a:solidFill>
              <a:latin typeface="Arial" panose="020B0604020202020204" pitchFamily="34" charset="0"/>
              <a:cs typeface="Arial" panose="020B0604020202020204" pitchFamily="34" charset="0"/>
            </a:endParaRPr>
          </a:p>
          <a:p>
            <a:pPr marL="457200" lvl="1" indent="0">
              <a:buNone/>
            </a:pPr>
            <a:endParaRPr lang="en-US" sz="1400" b="1" dirty="0">
              <a:solidFill>
                <a:schemeClr val="tx1">
                  <a:lumMod val="50000"/>
                  <a:lumOff val="50000"/>
                </a:schemeClr>
              </a:solidFill>
              <a:latin typeface="Arial" panose="020B0604020202020204" pitchFamily="34" charset="0"/>
              <a:cs typeface="Arial" panose="020B0604020202020204" pitchFamily="34" charset="0"/>
            </a:endParaRPr>
          </a:p>
          <a:p>
            <a:endParaRPr lang="en-US" sz="180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24845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fontScale="90000"/>
          </a:bodyPr>
          <a:lstStyle/>
          <a:p>
            <a:pPr algn="l"/>
            <a:r>
              <a:rPr lang="en-US" sz="3100" b="1" dirty="0">
                <a:latin typeface="Arial" panose="020B0604020202020204" pitchFamily="34" charset="0"/>
                <a:cs typeface="Arial" panose="020B0604020202020204" pitchFamily="34" charset="0"/>
              </a:rPr>
              <a:t>SAWG February Meeting  – Probabilistic SARA</a:t>
            </a:r>
            <a:br>
              <a:rPr lang="en-US" sz="2800" b="1" dirty="0">
                <a:latin typeface="Arial" panose="020B0604020202020204" pitchFamily="34" charset="0"/>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990600"/>
            <a:ext cx="8229600" cy="5486400"/>
          </a:xfrm>
        </p:spPr>
        <p:txBody>
          <a:bodyPr>
            <a:normAutofit/>
          </a:bodyPr>
          <a:lstStyle/>
          <a:p>
            <a:pPr marL="457200" lvl="1" indent="0">
              <a:buNone/>
            </a:pPr>
            <a:endParaRPr lang="en-US" sz="1400" b="1" dirty="0">
              <a:solidFill>
                <a:schemeClr val="tx1">
                  <a:lumMod val="50000"/>
                  <a:lumOff val="50000"/>
                </a:schemeClr>
              </a:solidFill>
              <a:latin typeface="Arial" panose="020B0604020202020204" pitchFamily="34" charset="0"/>
              <a:cs typeface="Arial" panose="020B0604020202020204" pitchFamily="34" charset="0"/>
            </a:endParaRPr>
          </a:p>
          <a:p>
            <a:r>
              <a:rPr lang="en-US" sz="2200" dirty="0">
                <a:solidFill>
                  <a:schemeClr val="tx1">
                    <a:lumMod val="50000"/>
                    <a:lumOff val="50000"/>
                  </a:schemeClr>
                </a:solidFill>
                <a:latin typeface="Arial" panose="020B0604020202020204" pitchFamily="34" charset="0"/>
                <a:cs typeface="Arial" panose="020B0604020202020204" pitchFamily="34" charset="0"/>
              </a:rPr>
              <a:t>Probabilistic SARA:</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Simulates a range of summer peak day hours, 1:00 pm – 8:00 pm, rather than just the single peak load hour</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Risk variables defined using probability distributions and random selection of summer renewable MW output shapes for the eight-hour period</a:t>
            </a:r>
          </a:p>
          <a:p>
            <a:pPr lvl="1"/>
            <a:r>
              <a:rPr lang="en-US" sz="1800" dirty="0">
                <a:solidFill>
                  <a:schemeClr val="tx1">
                    <a:lumMod val="50000"/>
                    <a:lumOff val="50000"/>
                  </a:schemeClr>
                </a:solidFill>
                <a:latin typeface="Arial" panose="020B0604020202020204" pitchFamily="34" charset="0"/>
                <a:cs typeface="Arial" panose="020B0604020202020204" pitchFamily="34" charset="0"/>
              </a:rPr>
              <a:t>Creates an EEA risk profile: For each of the eight hours, the probability of Capacity Available for Operating Reserves being equal to or less than the four EEA declaration thresholds (EEA1, EEA2, EEA3, and EEA3 Load Shed)</a:t>
            </a:r>
          </a:p>
          <a:p>
            <a:r>
              <a:rPr lang="en-US" sz="2200" dirty="0">
                <a:solidFill>
                  <a:schemeClr val="tx1">
                    <a:lumMod val="50000"/>
                    <a:lumOff val="50000"/>
                  </a:schemeClr>
                </a:solidFill>
                <a:latin typeface="Arial" panose="020B0604020202020204" pitchFamily="34" charset="0"/>
                <a:cs typeface="Arial" panose="020B0604020202020204" pitchFamily="34" charset="0"/>
              </a:rPr>
              <a:t>SAWG participants thought this was helpful but will continue discussion on if and how to present this data more broadly </a:t>
            </a:r>
          </a:p>
          <a:p>
            <a:r>
              <a:rPr lang="en-US" sz="2200" dirty="0">
                <a:solidFill>
                  <a:schemeClr val="tx1">
                    <a:lumMod val="50000"/>
                    <a:lumOff val="50000"/>
                  </a:schemeClr>
                </a:solidFill>
                <a:latin typeface="Arial" panose="020B0604020202020204" pitchFamily="34" charset="0"/>
                <a:cs typeface="Arial" panose="020B0604020202020204" pitchFamily="34" charset="0"/>
              </a:rPr>
              <a:t>ERCOT will continue work on model and present updates to SAWG</a:t>
            </a: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61892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a:bodyPr>
          <a:lstStyle/>
          <a:p>
            <a:pPr algn="l"/>
            <a:r>
              <a:rPr lang="en-US" sz="3100" b="1" dirty="0">
                <a:latin typeface="Arial" panose="020B0604020202020204" pitchFamily="34" charset="0"/>
                <a:cs typeface="Arial" panose="020B0604020202020204" pitchFamily="34" charset="0"/>
              </a:rPr>
              <a:t>SAWG February Meeting -- CONE Study Methodology Write-up</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600200"/>
            <a:ext cx="8229600" cy="5121275"/>
          </a:xfrm>
        </p:spPr>
        <p:txBody>
          <a:bodyPr>
            <a:normAutofit fontScale="70000" lnSpcReduction="20000"/>
          </a:bodyPr>
          <a:lstStyle/>
          <a:p>
            <a:r>
              <a:rPr lang="en-US" sz="3100" dirty="0">
                <a:solidFill>
                  <a:schemeClr val="tx1">
                    <a:lumMod val="50000"/>
                    <a:lumOff val="50000"/>
                  </a:schemeClr>
                </a:solidFill>
                <a:latin typeface="Arial" panose="020B0604020202020204" pitchFamily="34" charset="0"/>
                <a:cs typeface="Arial" panose="020B0604020202020204" pitchFamily="34" charset="0"/>
              </a:rPr>
              <a:t>Background:</a:t>
            </a: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ERCOT presented language for a “CONE Study Methodology Draft” to be part of the “ERCOT Study Process and Methodology Manual for EORM MERM </a:t>
            </a:r>
            <a:r>
              <a:rPr lang="en-US" sz="2600" dirty="0">
                <a:solidFill>
                  <a:schemeClr val="tx1">
                    <a:lumMod val="50000"/>
                    <a:lumOff val="50000"/>
                  </a:schemeClr>
                </a:solidFill>
                <a:latin typeface="Arial" panose="020B0604020202020204" pitchFamily="34" charset="0"/>
                <a:cs typeface="Arial" panose="020B0604020202020204" pitchFamily="34" charset="0"/>
                <a:hlinkClick r:id="rId2"/>
              </a:rPr>
              <a:t>http://www.ercot.com/calendar/2019/12/13/172748-SAWG</a:t>
            </a:r>
            <a:endParaRPr lang="en-US" sz="2600" dirty="0">
              <a:solidFill>
                <a:schemeClr val="tx1">
                  <a:lumMod val="50000"/>
                  <a:lumOff val="50000"/>
                </a:schemeClr>
              </a:solidFill>
              <a:latin typeface="Arial" panose="020B0604020202020204" pitchFamily="34" charset="0"/>
              <a:cs typeface="Arial" panose="020B0604020202020204" pitchFamily="34" charset="0"/>
            </a:endParaRP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We requested feed back for February SAWG</a:t>
            </a:r>
          </a:p>
          <a:p>
            <a:pPr lvl="1"/>
            <a:endParaRPr lang="en-US" sz="2200" dirty="0">
              <a:solidFill>
                <a:schemeClr val="tx1">
                  <a:lumMod val="50000"/>
                  <a:lumOff val="50000"/>
                </a:schemeClr>
              </a:solidFill>
              <a:latin typeface="Arial" panose="020B0604020202020204" pitchFamily="34" charset="0"/>
              <a:cs typeface="Arial" panose="020B0604020202020204" pitchFamily="34" charset="0"/>
            </a:endParaRPr>
          </a:p>
          <a:p>
            <a:r>
              <a:rPr lang="en-US" sz="3100" dirty="0">
                <a:solidFill>
                  <a:schemeClr val="tx1">
                    <a:lumMod val="50000"/>
                    <a:lumOff val="50000"/>
                  </a:schemeClr>
                </a:solidFill>
                <a:latin typeface="Arial" panose="020B0604020202020204" pitchFamily="34" charset="0"/>
                <a:cs typeface="Arial" panose="020B0604020202020204" pitchFamily="34" charset="0"/>
              </a:rPr>
              <a:t>Only comments received from TCPA:</a:t>
            </a: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For Peaker Net Margin purposes a CONE parameter for natural gas-fired Combustion Turbine or </a:t>
            </a:r>
            <a:r>
              <a:rPr lang="en-US" sz="2600" dirty="0" err="1">
                <a:solidFill>
                  <a:schemeClr val="tx1">
                    <a:lumMod val="50000"/>
                    <a:lumOff val="50000"/>
                  </a:schemeClr>
                </a:solidFill>
                <a:latin typeface="Arial" panose="020B0604020202020204" pitchFamily="34" charset="0"/>
                <a:cs typeface="Arial" panose="020B0604020202020204" pitchFamily="34" charset="0"/>
              </a:rPr>
              <a:t>peaker</a:t>
            </a:r>
            <a:r>
              <a:rPr lang="en-US" sz="2600" dirty="0">
                <a:solidFill>
                  <a:schemeClr val="tx1">
                    <a:lumMod val="50000"/>
                    <a:lumOff val="50000"/>
                  </a:schemeClr>
                </a:solidFill>
                <a:latin typeface="Arial" panose="020B0604020202020204" pitchFamily="34" charset="0"/>
                <a:cs typeface="Arial" panose="020B0604020202020204" pitchFamily="34" charset="0"/>
              </a:rPr>
              <a:t>, must be used</a:t>
            </a: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If different technologies are to be used, those should each be done as a separate CONE</a:t>
            </a:r>
          </a:p>
          <a:p>
            <a:pPr lvl="1"/>
            <a:endParaRPr lang="en-US" sz="2200" dirty="0">
              <a:solidFill>
                <a:schemeClr val="tx1">
                  <a:lumMod val="50000"/>
                  <a:lumOff val="50000"/>
                </a:schemeClr>
              </a:solidFill>
              <a:latin typeface="Arial" panose="020B0604020202020204" pitchFamily="34" charset="0"/>
              <a:cs typeface="Arial" panose="020B0604020202020204" pitchFamily="34" charset="0"/>
            </a:endParaRPr>
          </a:p>
          <a:p>
            <a:r>
              <a:rPr lang="en-US" sz="3100" dirty="0">
                <a:solidFill>
                  <a:schemeClr val="tx1">
                    <a:lumMod val="50000"/>
                    <a:lumOff val="50000"/>
                  </a:schemeClr>
                </a:solidFill>
                <a:latin typeface="Arial" panose="020B0604020202020204" pitchFamily="34" charset="0"/>
                <a:cs typeface="Arial" panose="020B0604020202020204" pitchFamily="34" charset="0"/>
              </a:rPr>
              <a:t>Next Steps:</a:t>
            </a: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No other feedback received</a:t>
            </a: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ERCOT to revise “CONE Study Methodology Draft” and bring back to SAWG</a:t>
            </a:r>
          </a:p>
          <a:p>
            <a:pPr lvl="1"/>
            <a:r>
              <a:rPr lang="en-US" sz="2600" dirty="0">
                <a:solidFill>
                  <a:schemeClr val="tx1">
                    <a:lumMod val="50000"/>
                    <a:lumOff val="50000"/>
                  </a:schemeClr>
                </a:solidFill>
                <a:latin typeface="Arial" panose="020B0604020202020204" pitchFamily="34" charset="0"/>
                <a:cs typeface="Arial" panose="020B0604020202020204" pitchFamily="34" charset="0"/>
              </a:rPr>
              <a:t>ERCOT to bring back draft NPRR language on Section 4.4.11 regarding updating the PNM threshold</a:t>
            </a:r>
          </a:p>
          <a:p>
            <a:pPr marL="914400" lvl="2" indent="0">
              <a:buNone/>
            </a:pPr>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marL="0" indent="0">
              <a:buNone/>
            </a:pPr>
            <a:endParaRPr lang="en-US" sz="24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48768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F2E1-0F47-4122-BDF0-FF9AC70A346F}"/>
              </a:ext>
            </a:extLst>
          </p:cNvPr>
          <p:cNvSpPr>
            <a:spLocks noGrp="1"/>
          </p:cNvSpPr>
          <p:nvPr>
            <p:ph type="title"/>
          </p:nvPr>
        </p:nvSpPr>
        <p:spPr>
          <a:xfrm>
            <a:off x="457200" y="381000"/>
            <a:ext cx="8229600" cy="1143000"/>
          </a:xfrm>
        </p:spPr>
        <p:txBody>
          <a:bodyPr>
            <a:normAutofit/>
          </a:bodyPr>
          <a:lstStyle/>
          <a:p>
            <a:pPr algn="l"/>
            <a:r>
              <a:rPr lang="en-US" sz="3100" b="1" dirty="0">
                <a:latin typeface="Arial" panose="020B0604020202020204" pitchFamily="34" charset="0"/>
                <a:cs typeface="Arial" panose="020B0604020202020204" pitchFamily="34" charset="0"/>
              </a:rPr>
              <a:t>Next Meetings </a:t>
            </a:r>
            <a:endParaRPr lang="en-US" sz="2800" dirty="0"/>
          </a:p>
        </p:txBody>
      </p:sp>
      <p:sp>
        <p:nvSpPr>
          <p:cNvPr id="3" name="Content Placeholder 2">
            <a:extLst>
              <a:ext uri="{FF2B5EF4-FFF2-40B4-BE49-F238E27FC236}">
                <a16:creationId xmlns:a16="http://schemas.microsoft.com/office/drawing/2014/main" id="{CFF39E91-3AC4-4F7B-A60D-26E1379718F6}"/>
              </a:ext>
            </a:extLst>
          </p:cNvPr>
          <p:cNvSpPr>
            <a:spLocks noGrp="1"/>
          </p:cNvSpPr>
          <p:nvPr>
            <p:ph idx="1"/>
          </p:nvPr>
        </p:nvSpPr>
        <p:spPr>
          <a:xfrm>
            <a:off x="457200" y="1752600"/>
            <a:ext cx="8229600" cy="4602163"/>
          </a:xfrm>
        </p:spPr>
        <p:txBody>
          <a:bodyPr>
            <a:normAutofit/>
          </a:bodyPr>
          <a:lstStyle/>
          <a:p>
            <a:r>
              <a:rPr lang="en-US" sz="2400" dirty="0">
                <a:solidFill>
                  <a:schemeClr val="tx1">
                    <a:lumMod val="50000"/>
                    <a:lumOff val="50000"/>
                  </a:schemeClr>
                </a:solidFill>
                <a:latin typeface="Arial" panose="020B0604020202020204" pitchFamily="34" charset="0"/>
                <a:cs typeface="Arial" panose="020B0604020202020204" pitchFamily="34" charset="0"/>
              </a:rPr>
              <a:t>March 26, 2020</a:t>
            </a:r>
          </a:p>
          <a:p>
            <a:endParaRPr lang="en-US" sz="2400" dirty="0">
              <a:solidFill>
                <a:schemeClr val="tx1">
                  <a:lumMod val="50000"/>
                  <a:lumOff val="50000"/>
                </a:schemeClr>
              </a:solidFill>
              <a:latin typeface="Arial" panose="020B0604020202020204" pitchFamily="34" charset="0"/>
              <a:cs typeface="Arial" panose="020B0604020202020204" pitchFamily="34" charset="0"/>
            </a:endParaRPr>
          </a:p>
          <a:p>
            <a:r>
              <a:rPr lang="en-US" sz="2400" dirty="0">
                <a:solidFill>
                  <a:schemeClr val="tx1">
                    <a:lumMod val="50000"/>
                    <a:lumOff val="50000"/>
                  </a:schemeClr>
                </a:solidFill>
                <a:latin typeface="Arial" panose="020B0604020202020204" pitchFamily="34" charset="0"/>
                <a:cs typeface="Arial" panose="020B0604020202020204" pitchFamily="34" charset="0"/>
              </a:rPr>
              <a:t>April 17, 2020</a:t>
            </a:r>
          </a:p>
          <a:p>
            <a:pPr marL="0" indent="0">
              <a:buNone/>
            </a:pPr>
            <a:endParaRPr lang="en-US" sz="2400" b="1"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DA37FA1F-DAAF-4808-A399-41063F91258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EE6DEE-B277-412F-8503-2977301076E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04290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D7FB2E800D0445AB60BE4CF6693240" ma:contentTypeVersion="9" ma:contentTypeDescription="Create a new document." ma:contentTypeScope="" ma:versionID="cba75499531ceb3f246cf6adc3a33ce8">
  <xsd:schema xmlns:xsd="http://www.w3.org/2001/XMLSchema" xmlns:xs="http://www.w3.org/2001/XMLSchema" xmlns:p="http://schemas.microsoft.com/office/2006/metadata/properties" xmlns:ns3="ace0c983-095b-4ab2-a133-4fa3e902b0fc" targetNamespace="http://schemas.microsoft.com/office/2006/metadata/properties" ma:root="true" ma:fieldsID="3a86683aa51a3373566f47fbb9006bc8" ns3:_="">
    <xsd:import namespace="ace0c983-095b-4ab2-a133-4fa3e902b0f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e0c983-095b-4ab2-a133-4fa3e902b0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CE2DDC-B89F-47CA-A5CF-08D365F4B8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e0c983-095b-4ab2-a133-4fa3e902b0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2F5E0E-2CBD-45B1-B655-24315E7D52AD}">
  <ds:schemaRefs>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http://purl.org/dc/dcmitype/"/>
    <ds:schemaRef ds:uri="http://purl.org/dc/elements/1.1/"/>
    <ds:schemaRef ds:uri="http://schemas.openxmlformats.org/package/2006/metadata/core-properties"/>
    <ds:schemaRef ds:uri="ace0c983-095b-4ab2-a133-4fa3e902b0fc"/>
    <ds:schemaRef ds:uri="http://purl.org/dc/terms/"/>
  </ds:schemaRefs>
</ds:datastoreItem>
</file>

<file path=customXml/itemProps3.xml><?xml version="1.0" encoding="utf-8"?>
<ds:datastoreItem xmlns:ds="http://schemas.openxmlformats.org/officeDocument/2006/customXml" ds:itemID="{AE2ECC2F-A9D3-446E-81C4-139727DC35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9621</TotalTime>
  <Words>853</Words>
  <Application>Microsoft Office PowerPoint</Application>
  <PresentationFormat>On-screen Show (4:3)</PresentationFormat>
  <Paragraphs>89</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Supply Analysis Working Group Report to WMS</vt:lpstr>
      <vt:lpstr>SAWG Open Action Items from WMS </vt:lpstr>
      <vt:lpstr>SAWG February Meeting  – Demand Response Analysis Summer 2019 </vt:lpstr>
      <vt:lpstr>SAWG February Meeting  – Battery Storage Capacity Contribution  </vt:lpstr>
      <vt:lpstr>SAWG February Meeting  – Battery Storage Capacity Contribution  </vt:lpstr>
      <vt:lpstr>SAWG February Meeting  – Reporting Distributed Generation in the CDR  </vt:lpstr>
      <vt:lpstr>SAWG February Meeting  – Probabilistic SARA </vt:lpstr>
      <vt:lpstr>SAWG February Meeting -- CONE Study Methodology Write-up</vt:lpstr>
      <vt:lpstr>Next Meetings </vt:lpstr>
    </vt:vector>
  </TitlesOfParts>
  <Company>NRG Energy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Reliant Energy</dc:creator>
  <cp:lastModifiedBy>Caitlin Smith</cp:lastModifiedBy>
  <cp:revision>115</cp:revision>
  <cp:lastPrinted>2020-03-02T15:57:53Z</cp:lastPrinted>
  <dcterms:created xsi:type="dcterms:W3CDTF">2018-10-08T15:17:08Z</dcterms:created>
  <dcterms:modified xsi:type="dcterms:W3CDTF">2020-03-03T20:13:44Z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0x0101008CD7FB2E800D0445AB60BE4CF6693240</vt:lpwstr>
  </property>
</Properties>
</file>