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8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7"/>
  </p:notesMasterIdLst>
  <p:handoutMasterIdLst>
    <p:handoutMasterId r:id="rId28"/>
  </p:handoutMasterIdLst>
  <p:sldIdLst>
    <p:sldId id="260" r:id="rId7"/>
    <p:sldId id="342" r:id="rId8"/>
    <p:sldId id="334" r:id="rId9"/>
    <p:sldId id="345" r:id="rId10"/>
    <p:sldId id="340" r:id="rId11"/>
    <p:sldId id="361" r:id="rId12"/>
    <p:sldId id="353" r:id="rId13"/>
    <p:sldId id="354" r:id="rId14"/>
    <p:sldId id="355" r:id="rId15"/>
    <p:sldId id="357" r:id="rId16"/>
    <p:sldId id="347" r:id="rId17"/>
    <p:sldId id="338" r:id="rId18"/>
    <p:sldId id="349" r:id="rId19"/>
    <p:sldId id="362" r:id="rId20"/>
    <p:sldId id="352" r:id="rId21"/>
    <p:sldId id="358" r:id="rId22"/>
    <p:sldId id="356" r:id="rId23"/>
    <p:sldId id="359" r:id="rId24"/>
    <p:sldId id="360" r:id="rId25"/>
    <p:sldId id="343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6600"/>
    <a:srgbClr val="FFC50D"/>
    <a:srgbClr val="FFDC6D"/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6" autoAdjust="0"/>
    <p:restoredTop sz="74047" autoAdjust="0"/>
  </p:normalViewPr>
  <p:slideViewPr>
    <p:cSldViewPr showGuides="1">
      <p:cViewPr varScale="1">
        <p:scale>
          <a:sx n="80" d="100"/>
          <a:sy n="80" d="100"/>
        </p:scale>
        <p:origin x="18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_v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_v1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_v1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_v1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Data%20for%20Review%20of%20Price%20Correc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Data%20for%20Review%20of%20Price%20Correc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Data%20for%20Review%20of%20Price%20Correc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_v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_v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_v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_v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WMS\summary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600" b="0" i="0" u="none" strike="noStrike" kern="1200" spc="0" baseline="0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latin typeface="+mn-lt"/>
                <a:ea typeface="+mn-ea"/>
                <a:cs typeface="+mn-cs"/>
              </a:rPr>
              <a:t>$/MW Range of SPP Changes for Recent DAM Price Corrections</a:t>
            </a:r>
            <a:endParaRPr lang="en-US" sz="1600" b="0" i="0" u="none" strike="noStrike" kern="1200" spc="0" baseline="0" dirty="0">
              <a:solidFill>
                <a:sysClr val="windowText" lastClr="000000">
                  <a:lumMod val="65000"/>
                  <a:lumOff val="35000"/>
                </a:sysClr>
              </a:solidFill>
              <a:effectLst/>
              <a:latin typeface="+mn-lt"/>
              <a:ea typeface="+mn-ea"/>
              <a:cs typeface="+mn-cs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effectLst/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DAM_PC_Price!$D$1</c:f>
              <c:strCache>
                <c:ptCount val="1"/>
                <c:pt idx="0">
                  <c:v>Max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DAM_PC_Price!$D$2:$D$21</c:f>
              <c:numCache>
                <c:formatCode>0.00</c:formatCode>
                <c:ptCount val="20"/>
                <c:pt idx="0">
                  <c:v>24.519999999999982</c:v>
                </c:pt>
                <c:pt idx="1">
                  <c:v>0.80999999999999872</c:v>
                </c:pt>
                <c:pt idx="2">
                  <c:v>174.89999999999998</c:v>
                </c:pt>
                <c:pt idx="3">
                  <c:v>-1.9999999999999574E-2</c:v>
                </c:pt>
                <c:pt idx="4">
                  <c:v>-1.9999999999999574E-2</c:v>
                </c:pt>
                <c:pt idx="5">
                  <c:v>-3.0000000000001137E-2</c:v>
                </c:pt>
                <c:pt idx="6">
                  <c:v>2.0000000000003126E-2</c:v>
                </c:pt>
                <c:pt idx="7">
                  <c:v>-2.0000000000010232E-2</c:v>
                </c:pt>
                <c:pt idx="8">
                  <c:v>5.259999999999998</c:v>
                </c:pt>
                <c:pt idx="9">
                  <c:v>5.4600000000000044</c:v>
                </c:pt>
                <c:pt idx="10">
                  <c:v>159.83000000000001</c:v>
                </c:pt>
                <c:pt idx="11">
                  <c:v>4.5599999999999952</c:v>
                </c:pt>
                <c:pt idx="12">
                  <c:v>16.370000000000005</c:v>
                </c:pt>
                <c:pt idx="13">
                  <c:v>11.380000000000003</c:v>
                </c:pt>
                <c:pt idx="14">
                  <c:v>12.960000000000008</c:v>
                </c:pt>
                <c:pt idx="15">
                  <c:v>4.3299999999999983</c:v>
                </c:pt>
                <c:pt idx="16">
                  <c:v>13.57</c:v>
                </c:pt>
                <c:pt idx="17">
                  <c:v>41.759999999999991</c:v>
                </c:pt>
                <c:pt idx="18">
                  <c:v>22.319999999999993</c:v>
                </c:pt>
                <c:pt idx="19">
                  <c:v>191.78999999999996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DAM_PC_Price!$E$1</c:f>
              <c:strCache>
                <c:ptCount val="1"/>
                <c:pt idx="0">
                  <c:v>Min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DAM_PC_Price!$E$2:$E$21</c:f>
              <c:numCache>
                <c:formatCode>0.00</c:formatCode>
                <c:ptCount val="20"/>
                <c:pt idx="0">
                  <c:v>-6.8400000000000318</c:v>
                </c:pt>
                <c:pt idx="1">
                  <c:v>-1.1799999999999997</c:v>
                </c:pt>
                <c:pt idx="2">
                  <c:v>-164.84</c:v>
                </c:pt>
                <c:pt idx="3">
                  <c:v>-2.0000000000003126E-2</c:v>
                </c:pt>
                <c:pt idx="4">
                  <c:v>-1.9999999999999574E-2</c:v>
                </c:pt>
                <c:pt idx="5">
                  <c:v>-3.0000000000001137E-2</c:v>
                </c:pt>
                <c:pt idx="6">
                  <c:v>1.9999999999999574E-2</c:v>
                </c:pt>
                <c:pt idx="7">
                  <c:v>-2.0000000000010232E-2</c:v>
                </c:pt>
                <c:pt idx="8">
                  <c:v>-11.479999999999997</c:v>
                </c:pt>
                <c:pt idx="9">
                  <c:v>-2.2999999999999972</c:v>
                </c:pt>
                <c:pt idx="10">
                  <c:v>-271.02999999999997</c:v>
                </c:pt>
                <c:pt idx="11">
                  <c:v>-10.379999999999995</c:v>
                </c:pt>
                <c:pt idx="12">
                  <c:v>-7.6300000000000026</c:v>
                </c:pt>
                <c:pt idx="13">
                  <c:v>-268.45</c:v>
                </c:pt>
                <c:pt idx="14">
                  <c:v>-9.6099999999999852</c:v>
                </c:pt>
                <c:pt idx="15">
                  <c:v>-4.9599999999999973</c:v>
                </c:pt>
                <c:pt idx="16">
                  <c:v>-11.95</c:v>
                </c:pt>
                <c:pt idx="17">
                  <c:v>-20.29</c:v>
                </c:pt>
                <c:pt idx="18">
                  <c:v>-9.9599999999999795</c:v>
                </c:pt>
                <c:pt idx="19">
                  <c:v>-80.44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DAM_PC_Price!$F$1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2">
                  <a:lumMod val="50000"/>
                </a:schemeClr>
              </a:solidFill>
              <a:ln w="44450">
                <a:solidFill>
                  <a:schemeClr val="accent2">
                    <a:lumMod val="50000"/>
                  </a:schemeClr>
                </a:solidFill>
                <a:headEnd type="diamond"/>
                <a:tailEnd type="diamond"/>
              </a:ln>
              <a:effectLst/>
            </c:spPr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DAM_PC_Price!$F$2:$F$21</c:f>
              <c:numCache>
                <c:formatCode>0.00</c:formatCode>
                <c:ptCount val="20"/>
                <c:pt idx="0">
                  <c:v>5.6007926023776869E-2</c:v>
                </c:pt>
                <c:pt idx="1">
                  <c:v>2.0307154680889956E-2</c:v>
                </c:pt>
                <c:pt idx="2">
                  <c:v>0.64623820136340504</c:v>
                </c:pt>
                <c:pt idx="3">
                  <c:v>-2.000000000000135E-2</c:v>
                </c:pt>
                <c:pt idx="4">
                  <c:v>-1.9999999999999574E-2</c:v>
                </c:pt>
                <c:pt idx="5">
                  <c:v>-3.0000000000001137E-2</c:v>
                </c:pt>
                <c:pt idx="6">
                  <c:v>2.000000000000135E-2</c:v>
                </c:pt>
                <c:pt idx="7">
                  <c:v>-2.0000000000010232E-2</c:v>
                </c:pt>
                <c:pt idx="8">
                  <c:v>0.15569598575146143</c:v>
                </c:pt>
                <c:pt idx="9">
                  <c:v>9.4634399170723443E-2</c:v>
                </c:pt>
                <c:pt idx="10">
                  <c:v>0.15199561111850096</c:v>
                </c:pt>
                <c:pt idx="11">
                  <c:v>0.132944091575351</c:v>
                </c:pt>
                <c:pt idx="12">
                  <c:v>1.2884290949318749</c:v>
                </c:pt>
                <c:pt idx="13">
                  <c:v>0.22025623316527179</c:v>
                </c:pt>
                <c:pt idx="14">
                  <c:v>-8.666541522751163E-2</c:v>
                </c:pt>
                <c:pt idx="15">
                  <c:v>7.4313875731402343E-2</c:v>
                </c:pt>
                <c:pt idx="16">
                  <c:v>4.9742593491985003E-2</c:v>
                </c:pt>
                <c:pt idx="17">
                  <c:v>1.0581758435521273</c:v>
                </c:pt>
                <c:pt idx="18">
                  <c:v>0.12694316718778922</c:v>
                </c:pt>
                <c:pt idx="19">
                  <c:v>-0.12155844155844253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7620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59891640"/>
        <c:axId val="159896344"/>
      </c:stockChart>
      <c:catAx>
        <c:axId val="159891640"/>
        <c:scaling>
          <c:orientation val="minMax"/>
        </c:scaling>
        <c:delete val="0"/>
        <c:axPos val="b"/>
        <c:numFmt formatCode="m/d/yyyy;@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96344"/>
        <c:crosses val="autoZero"/>
        <c:auto val="0"/>
        <c:lblAlgn val="ctr"/>
        <c:lblOffset val="100"/>
        <c:noMultiLvlLbl val="0"/>
      </c:catAx>
      <c:valAx>
        <c:axId val="159896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91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946912067513699E-2"/>
          <c:y val="2.6521038799559159E-2"/>
          <c:w val="0.91787186022069411"/>
          <c:h val="0.67338662087606116"/>
        </c:manualLayout>
      </c:layout>
      <c:stockChart>
        <c:ser>
          <c:idx val="0"/>
          <c:order val="0"/>
          <c:tx>
            <c:strRef>
              <c:f>SCED_PC_Price!$E$1</c:f>
              <c:strCache>
                <c:ptCount val="1"/>
                <c:pt idx="0">
                  <c:v>Max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SCED_PC_Price!$E$2:$E$27</c:f>
              <c:numCache>
                <c:formatCode>0.00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739.50000000000023</c:v>
                </c:pt>
                <c:pt idx="4">
                  <c:v>53.370000000000005</c:v>
                </c:pt>
                <c:pt idx="5">
                  <c:v>0</c:v>
                </c:pt>
                <c:pt idx="6">
                  <c:v>0.14999999999999858</c:v>
                </c:pt>
                <c:pt idx="7">
                  <c:v>11.810000000000002</c:v>
                </c:pt>
                <c:pt idx="8">
                  <c:v>11.230000000000018</c:v>
                </c:pt>
                <c:pt idx="9">
                  <c:v>17.739999999999998</c:v>
                </c:pt>
                <c:pt idx="10">
                  <c:v>22.909999999999968</c:v>
                </c:pt>
                <c:pt idx="11">
                  <c:v>14.46999999999997</c:v>
                </c:pt>
                <c:pt idx="12">
                  <c:v>14.639999999999986</c:v>
                </c:pt>
                <c:pt idx="13">
                  <c:v>23.58</c:v>
                </c:pt>
                <c:pt idx="14">
                  <c:v>0.77999999999999758</c:v>
                </c:pt>
                <c:pt idx="15">
                  <c:v>0.73000000000000043</c:v>
                </c:pt>
                <c:pt idx="16">
                  <c:v>8.0000000000001847E-2</c:v>
                </c:pt>
                <c:pt idx="17">
                  <c:v>5.0000000000004263E-2</c:v>
                </c:pt>
                <c:pt idx="18">
                  <c:v>8.0000000000000071E-2</c:v>
                </c:pt>
                <c:pt idx="19">
                  <c:v>2.0000000000003126E-2</c:v>
                </c:pt>
                <c:pt idx="20">
                  <c:v>0</c:v>
                </c:pt>
                <c:pt idx="21">
                  <c:v>1.0000000000001563E-2</c:v>
                </c:pt>
                <c:pt idx="22">
                  <c:v>97.14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SCED_PC_Price!$F$1</c:f>
              <c:strCache>
                <c:ptCount val="1"/>
                <c:pt idx="0">
                  <c:v>Min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SCED_PC_Price!$F$2:$F$27</c:f>
              <c:numCache>
                <c:formatCode>0.00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-161.92000000000007</c:v>
                </c:pt>
                <c:pt idx="4">
                  <c:v>-305.76</c:v>
                </c:pt>
                <c:pt idx="5">
                  <c:v>0</c:v>
                </c:pt>
                <c:pt idx="6">
                  <c:v>-2.09</c:v>
                </c:pt>
                <c:pt idx="7">
                  <c:v>-342.07999999999947</c:v>
                </c:pt>
                <c:pt idx="8">
                  <c:v>-0.37000000000000099</c:v>
                </c:pt>
                <c:pt idx="9">
                  <c:v>-4.1400000000000006</c:v>
                </c:pt>
                <c:pt idx="10">
                  <c:v>-18.670000000000002</c:v>
                </c:pt>
                <c:pt idx="11">
                  <c:v>-42.69</c:v>
                </c:pt>
                <c:pt idx="12">
                  <c:v>-1.5399999999999991</c:v>
                </c:pt>
                <c:pt idx="13">
                  <c:v>-0.53000000000000114</c:v>
                </c:pt>
                <c:pt idx="14">
                  <c:v>9.9999999999980105E-3</c:v>
                </c:pt>
                <c:pt idx="15">
                  <c:v>1.9999999999999574E-2</c:v>
                </c:pt>
                <c:pt idx="16">
                  <c:v>9.9999999999980105E-3</c:v>
                </c:pt>
                <c:pt idx="17">
                  <c:v>9.9999999999980105E-3</c:v>
                </c:pt>
                <c:pt idx="18">
                  <c:v>9.9999999999980105E-3</c:v>
                </c:pt>
                <c:pt idx="19">
                  <c:v>9.9999999999980105E-3</c:v>
                </c:pt>
                <c:pt idx="20">
                  <c:v>0</c:v>
                </c:pt>
                <c:pt idx="21">
                  <c:v>1.0000000000001563E-2</c:v>
                </c:pt>
                <c:pt idx="22">
                  <c:v>-1444.65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SCED_PC_Price!$G$1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tx1">
                  <a:lumMod val="65000"/>
                  <a:lumOff val="35000"/>
                </a:schemeClr>
              </a:solidFill>
              <a:ln w="349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SCED_PC_Price!$G$2:$G$27</c:f>
              <c:numCache>
                <c:formatCode>0.00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-8.7884421534935608</c:v>
                </c:pt>
                <c:pt idx="4">
                  <c:v>-21.882711864406765</c:v>
                </c:pt>
                <c:pt idx="5">
                  <c:v>0</c:v>
                </c:pt>
                <c:pt idx="6">
                  <c:v>7.7903225806448921E-3</c:v>
                </c:pt>
                <c:pt idx="7">
                  <c:v>-1.2272553897180749</c:v>
                </c:pt>
                <c:pt idx="8">
                  <c:v>1.3806593406593408</c:v>
                </c:pt>
                <c:pt idx="9">
                  <c:v>2.1702127659574487E-2</c:v>
                </c:pt>
                <c:pt idx="10">
                  <c:v>0.14041221374045837</c:v>
                </c:pt>
                <c:pt idx="11">
                  <c:v>-4.6394052044611347E-2</c:v>
                </c:pt>
                <c:pt idx="12">
                  <c:v>0.38531380753138039</c:v>
                </c:pt>
                <c:pt idx="13">
                  <c:v>0.7808264462809914</c:v>
                </c:pt>
                <c:pt idx="14">
                  <c:v>0.24157894736842067</c:v>
                </c:pt>
                <c:pt idx="15">
                  <c:v>0.14000000000000012</c:v>
                </c:pt>
                <c:pt idx="16">
                  <c:v>2.7499999999999681E-2</c:v>
                </c:pt>
                <c:pt idx="17">
                  <c:v>2.1428571428572241E-2</c:v>
                </c:pt>
                <c:pt idx="18">
                  <c:v>2.5555555555556591E-2</c:v>
                </c:pt>
                <c:pt idx="19">
                  <c:v>1.2400000000000517E-2</c:v>
                </c:pt>
                <c:pt idx="20">
                  <c:v>0</c:v>
                </c:pt>
                <c:pt idx="21">
                  <c:v>1.0000000000001563E-2</c:v>
                </c:pt>
                <c:pt idx="22">
                  <c:v>-2.1779286355475649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005608"/>
        <c:axId val="159999728"/>
      </c:stockChart>
      <c:catAx>
        <c:axId val="160005608"/>
        <c:scaling>
          <c:orientation val="minMax"/>
        </c:scaling>
        <c:delete val="0"/>
        <c:axPos val="b"/>
        <c:numFmt formatCode="m/d/yyyy;@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999728"/>
        <c:crosses val="autoZero"/>
        <c:auto val="0"/>
        <c:lblAlgn val="ctr"/>
        <c:lblOffset val="100"/>
        <c:noMultiLvlLbl val="0"/>
      </c:catAx>
      <c:valAx>
        <c:axId val="159999728"/>
        <c:scaling>
          <c:orientation val="minMax"/>
          <c:max val="10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05608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baseline="0" dirty="0" smtClean="0">
                <a:effectLst/>
              </a:rPr>
              <a:t>$/MW Range of RTRMPR Changes in RTM Price Corrections</a:t>
            </a:r>
            <a:endParaRPr lang="en-US" sz="16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SCED_PC_Price!$I$1</c:f>
              <c:strCache>
                <c:ptCount val="1"/>
                <c:pt idx="0">
                  <c:v>Max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SCED_PC_Price!$I$2:$I$27</c:f>
              <c:numCache>
                <c:formatCode>0.00</c:formatCode>
                <c:ptCount val="26"/>
                <c:pt idx="0">
                  <c:v>0.62999999999999989</c:v>
                </c:pt>
                <c:pt idx="1">
                  <c:v>13.210000000000036</c:v>
                </c:pt>
                <c:pt idx="2">
                  <c:v>66.820000000000164</c:v>
                </c:pt>
                <c:pt idx="3">
                  <c:v>752.09999999999991</c:v>
                </c:pt>
                <c:pt idx="4">
                  <c:v>53.370000000000005</c:v>
                </c:pt>
                <c:pt idx="5">
                  <c:v>0.25</c:v>
                </c:pt>
                <c:pt idx="6">
                  <c:v>0.10999999999999943</c:v>
                </c:pt>
                <c:pt idx="7">
                  <c:v>11.810000000000002</c:v>
                </c:pt>
                <c:pt idx="8">
                  <c:v>0</c:v>
                </c:pt>
                <c:pt idx="9">
                  <c:v>73.88</c:v>
                </c:pt>
                <c:pt idx="10">
                  <c:v>20.840000000000003</c:v>
                </c:pt>
                <c:pt idx="11">
                  <c:v>12.719999999999999</c:v>
                </c:pt>
                <c:pt idx="12">
                  <c:v>-4.9999999999997158E-2</c:v>
                </c:pt>
                <c:pt idx="13">
                  <c:v>108.85000000000002</c:v>
                </c:pt>
                <c:pt idx="14">
                  <c:v>0.77999999999999758</c:v>
                </c:pt>
                <c:pt idx="15">
                  <c:v>0.73000000000000043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-3.4200000000000159</c:v>
                </c:pt>
                <c:pt idx="21">
                  <c:v>0</c:v>
                </c:pt>
                <c:pt idx="22">
                  <c:v>97.14</c:v>
                </c:pt>
                <c:pt idx="23">
                  <c:v>1.0000000000001563E-2</c:v>
                </c:pt>
                <c:pt idx="24">
                  <c:v>2.0000000000000018E-2</c:v>
                </c:pt>
                <c:pt idx="25">
                  <c:v>1.9999999999999574E-2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SCED_PC_Price!$J$1</c:f>
              <c:strCache>
                <c:ptCount val="1"/>
                <c:pt idx="0">
                  <c:v>Min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SCED_PC_Price!$J$2:$J$27</c:f>
              <c:numCache>
                <c:formatCode>0.00</c:formatCode>
                <c:ptCount val="26"/>
                <c:pt idx="0">
                  <c:v>-1.1899999999999995</c:v>
                </c:pt>
                <c:pt idx="1">
                  <c:v>-7.6800000000000068</c:v>
                </c:pt>
                <c:pt idx="2">
                  <c:v>-0.20000000000000284</c:v>
                </c:pt>
                <c:pt idx="3">
                  <c:v>-184.05999999999995</c:v>
                </c:pt>
                <c:pt idx="4">
                  <c:v>-321.90000000000003</c:v>
                </c:pt>
                <c:pt idx="5">
                  <c:v>-0.19000000000000128</c:v>
                </c:pt>
                <c:pt idx="6">
                  <c:v>-2.1400000000000006</c:v>
                </c:pt>
                <c:pt idx="7">
                  <c:v>-342.07999999999947</c:v>
                </c:pt>
                <c:pt idx="8">
                  <c:v>0</c:v>
                </c:pt>
                <c:pt idx="9">
                  <c:v>-28.880000000000003</c:v>
                </c:pt>
                <c:pt idx="10">
                  <c:v>-18.670000000000002</c:v>
                </c:pt>
                <c:pt idx="11">
                  <c:v>-42.46</c:v>
                </c:pt>
                <c:pt idx="12">
                  <c:v>-1.5399999999999991</c:v>
                </c:pt>
                <c:pt idx="13">
                  <c:v>0.11000000000000298</c:v>
                </c:pt>
                <c:pt idx="14">
                  <c:v>3.9999999999999147E-2</c:v>
                </c:pt>
                <c:pt idx="15">
                  <c:v>1.9999999999999574E-2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-514.88</c:v>
                </c:pt>
                <c:pt idx="21">
                  <c:v>0</c:v>
                </c:pt>
                <c:pt idx="22">
                  <c:v>-1444.65</c:v>
                </c:pt>
                <c:pt idx="23">
                  <c:v>-0.13999999999999702</c:v>
                </c:pt>
                <c:pt idx="24">
                  <c:v>-5.0000000000000711E-2</c:v>
                </c:pt>
                <c:pt idx="25">
                  <c:v>-0.12999999999999901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SCED_PC_Price!$K$1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5">
                  <a:lumMod val="75000"/>
                </a:schemeClr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  <a:effectLst/>
            </c:spPr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SCED_PC_Price!$K$2:$K$27</c:f>
              <c:numCache>
                <c:formatCode>0.00</c:formatCode>
                <c:ptCount val="26"/>
                <c:pt idx="0">
                  <c:v>-6.0714285714285028E-3</c:v>
                </c:pt>
                <c:pt idx="1">
                  <c:v>-1.0695652173912515E-2</c:v>
                </c:pt>
                <c:pt idx="2">
                  <c:v>1.4563309352517975</c:v>
                </c:pt>
                <c:pt idx="3">
                  <c:v>-8.0424520355637004</c:v>
                </c:pt>
                <c:pt idx="4">
                  <c:v>-16.638660194174765</c:v>
                </c:pt>
                <c:pt idx="5">
                  <c:v>9.3495934959348902E-3</c:v>
                </c:pt>
                <c:pt idx="6">
                  <c:v>1.3821138211379544E-3</c:v>
                </c:pt>
                <c:pt idx="7">
                  <c:v>-1.8618091451292222</c:v>
                </c:pt>
                <c:pt idx="8">
                  <c:v>0</c:v>
                </c:pt>
                <c:pt idx="9">
                  <c:v>-1.6587179487179498</c:v>
                </c:pt>
                <c:pt idx="10">
                  <c:v>1.051630434782608</c:v>
                </c:pt>
                <c:pt idx="11">
                  <c:v>-13.215813953488368</c:v>
                </c:pt>
                <c:pt idx="12">
                  <c:v>-0.82166666666666666</c:v>
                </c:pt>
                <c:pt idx="13">
                  <c:v>7.6153333333333331</c:v>
                </c:pt>
                <c:pt idx="14">
                  <c:v>0.2849999999999997</c:v>
                </c:pt>
                <c:pt idx="15">
                  <c:v>0.14000000000000012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-288.14166666666671</c:v>
                </c:pt>
                <c:pt idx="21">
                  <c:v>0</c:v>
                </c:pt>
                <c:pt idx="22">
                  <c:v>-4.3860499999999938</c:v>
                </c:pt>
                <c:pt idx="23">
                  <c:v>-8.5365853658532255E-3</c:v>
                </c:pt>
                <c:pt idx="24">
                  <c:v>-2.5000000000003166E-3</c:v>
                </c:pt>
                <c:pt idx="25">
                  <c:v>-2.000000000000008E-2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002864"/>
        <c:axId val="159998552"/>
      </c:stockChart>
      <c:catAx>
        <c:axId val="160002864"/>
        <c:scaling>
          <c:orientation val="minMax"/>
        </c:scaling>
        <c:delete val="0"/>
        <c:axPos val="b"/>
        <c:numFmt formatCode="m/d/yyyy;@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998552"/>
        <c:crosses val="autoZero"/>
        <c:auto val="0"/>
        <c:lblAlgn val="ctr"/>
        <c:lblOffset val="100"/>
        <c:noMultiLvlLbl val="0"/>
      </c:catAx>
      <c:valAx>
        <c:axId val="159998552"/>
        <c:scaling>
          <c:orientation val="minMax"/>
          <c:min val="-1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02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SCED_PC_Price!$I$1</c:f>
              <c:strCache>
                <c:ptCount val="1"/>
                <c:pt idx="0">
                  <c:v>Max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SCED_PC_Price!$I$2:$I$27</c:f>
              <c:numCache>
                <c:formatCode>0.00</c:formatCode>
                <c:ptCount val="26"/>
                <c:pt idx="0">
                  <c:v>0.62999999999999989</c:v>
                </c:pt>
                <c:pt idx="1">
                  <c:v>13.210000000000036</c:v>
                </c:pt>
                <c:pt idx="2">
                  <c:v>66.820000000000164</c:v>
                </c:pt>
                <c:pt idx="3">
                  <c:v>752.09999999999991</c:v>
                </c:pt>
                <c:pt idx="4">
                  <c:v>53.370000000000005</c:v>
                </c:pt>
                <c:pt idx="5">
                  <c:v>0.25</c:v>
                </c:pt>
                <c:pt idx="6">
                  <c:v>0.10999999999999943</c:v>
                </c:pt>
                <c:pt idx="7">
                  <c:v>11.810000000000002</c:v>
                </c:pt>
                <c:pt idx="8">
                  <c:v>0</c:v>
                </c:pt>
                <c:pt idx="9">
                  <c:v>73.88</c:v>
                </c:pt>
                <c:pt idx="10">
                  <c:v>20.840000000000003</c:v>
                </c:pt>
                <c:pt idx="11">
                  <c:v>12.719999999999999</c:v>
                </c:pt>
                <c:pt idx="12">
                  <c:v>-4.9999999999997158E-2</c:v>
                </c:pt>
                <c:pt idx="13">
                  <c:v>108.85000000000002</c:v>
                </c:pt>
                <c:pt idx="14">
                  <c:v>0.77999999999999758</c:v>
                </c:pt>
                <c:pt idx="15">
                  <c:v>0.73000000000000043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-3.4200000000000159</c:v>
                </c:pt>
                <c:pt idx="21">
                  <c:v>0</c:v>
                </c:pt>
                <c:pt idx="22">
                  <c:v>97.14</c:v>
                </c:pt>
                <c:pt idx="23">
                  <c:v>1.0000000000001563E-2</c:v>
                </c:pt>
                <c:pt idx="24">
                  <c:v>2.0000000000000018E-2</c:v>
                </c:pt>
                <c:pt idx="25">
                  <c:v>1.9999999999999574E-2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SCED_PC_Price!$J$1</c:f>
              <c:strCache>
                <c:ptCount val="1"/>
                <c:pt idx="0">
                  <c:v>Min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SCED_PC_Price!$J$2:$J$27</c:f>
              <c:numCache>
                <c:formatCode>0.00</c:formatCode>
                <c:ptCount val="26"/>
                <c:pt idx="0">
                  <c:v>-1.1899999999999995</c:v>
                </c:pt>
                <c:pt idx="1">
                  <c:v>-7.6800000000000068</c:v>
                </c:pt>
                <c:pt idx="2">
                  <c:v>-0.20000000000000284</c:v>
                </c:pt>
                <c:pt idx="3">
                  <c:v>-184.05999999999995</c:v>
                </c:pt>
                <c:pt idx="4">
                  <c:v>-321.90000000000003</c:v>
                </c:pt>
                <c:pt idx="5">
                  <c:v>-0.19000000000000128</c:v>
                </c:pt>
                <c:pt idx="6">
                  <c:v>-2.1400000000000006</c:v>
                </c:pt>
                <c:pt idx="7">
                  <c:v>-342.07999999999947</c:v>
                </c:pt>
                <c:pt idx="8">
                  <c:v>0</c:v>
                </c:pt>
                <c:pt idx="9">
                  <c:v>-28.880000000000003</c:v>
                </c:pt>
                <c:pt idx="10">
                  <c:v>-18.670000000000002</c:v>
                </c:pt>
                <c:pt idx="11">
                  <c:v>-42.46</c:v>
                </c:pt>
                <c:pt idx="12">
                  <c:v>-1.5399999999999991</c:v>
                </c:pt>
                <c:pt idx="13">
                  <c:v>0.11000000000000298</c:v>
                </c:pt>
                <c:pt idx="14">
                  <c:v>3.9999999999999147E-2</c:v>
                </c:pt>
                <c:pt idx="15">
                  <c:v>1.9999999999999574E-2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-514.88</c:v>
                </c:pt>
                <c:pt idx="21">
                  <c:v>0</c:v>
                </c:pt>
                <c:pt idx="22">
                  <c:v>-1444.65</c:v>
                </c:pt>
                <c:pt idx="23">
                  <c:v>-0.13999999999999702</c:v>
                </c:pt>
                <c:pt idx="24">
                  <c:v>-5.0000000000000711E-2</c:v>
                </c:pt>
                <c:pt idx="25">
                  <c:v>-0.12999999999999901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SCED_PC_Price!$K$1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5">
                  <a:lumMod val="75000"/>
                </a:schemeClr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  <a:effectLst/>
            </c:spPr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SCED_PC_Price!$K$2:$K$27</c:f>
              <c:numCache>
                <c:formatCode>0.00</c:formatCode>
                <c:ptCount val="26"/>
                <c:pt idx="0">
                  <c:v>-6.0714285714285028E-3</c:v>
                </c:pt>
                <c:pt idx="1">
                  <c:v>-1.0695652173912515E-2</c:v>
                </c:pt>
                <c:pt idx="2">
                  <c:v>1.4563309352517975</c:v>
                </c:pt>
                <c:pt idx="3">
                  <c:v>-8.0424520355637004</c:v>
                </c:pt>
                <c:pt idx="4">
                  <c:v>-16.638660194174765</c:v>
                </c:pt>
                <c:pt idx="5">
                  <c:v>9.3495934959348902E-3</c:v>
                </c:pt>
                <c:pt idx="6">
                  <c:v>1.3821138211379544E-3</c:v>
                </c:pt>
                <c:pt idx="7">
                  <c:v>-1.8618091451292222</c:v>
                </c:pt>
                <c:pt idx="8">
                  <c:v>0</c:v>
                </c:pt>
                <c:pt idx="9">
                  <c:v>-1.6587179487179498</c:v>
                </c:pt>
                <c:pt idx="10">
                  <c:v>1.051630434782608</c:v>
                </c:pt>
                <c:pt idx="11">
                  <c:v>-13.215813953488368</c:v>
                </c:pt>
                <c:pt idx="12">
                  <c:v>-0.82166666666666666</c:v>
                </c:pt>
                <c:pt idx="13">
                  <c:v>7.6153333333333331</c:v>
                </c:pt>
                <c:pt idx="14">
                  <c:v>0.2849999999999997</c:v>
                </c:pt>
                <c:pt idx="15">
                  <c:v>0.14000000000000012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-288.14166666666671</c:v>
                </c:pt>
                <c:pt idx="21">
                  <c:v>0</c:v>
                </c:pt>
                <c:pt idx="22">
                  <c:v>-4.3860499999999938</c:v>
                </c:pt>
                <c:pt idx="23">
                  <c:v>-8.5365853658532255E-3</c:v>
                </c:pt>
                <c:pt idx="24">
                  <c:v>-2.5000000000003166E-3</c:v>
                </c:pt>
                <c:pt idx="25">
                  <c:v>-2.000000000000008E-2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002472"/>
        <c:axId val="160919800"/>
      </c:stockChart>
      <c:catAx>
        <c:axId val="160002472"/>
        <c:scaling>
          <c:orientation val="minMax"/>
        </c:scaling>
        <c:delete val="0"/>
        <c:axPos val="b"/>
        <c:numFmt formatCode="m/d/yyyy;@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19800"/>
        <c:crosses val="autoZero"/>
        <c:auto val="0"/>
        <c:lblAlgn val="ctr"/>
        <c:lblOffset val="100"/>
        <c:noMultiLvlLbl val="0"/>
      </c:catAx>
      <c:valAx>
        <c:axId val="160919800"/>
        <c:scaling>
          <c:orientation val="minMax"/>
          <c:max val="10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02472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SCED_PC_CP!$I$33</c:f>
              <c:strCache>
                <c:ptCount val="1"/>
                <c:pt idx="0">
                  <c:v>Max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SCED_PC_CP!$I$34:$I$59</c:f>
              <c:numCache>
                <c:formatCode>"$"#,##0</c:formatCode>
                <c:ptCount val="26"/>
                <c:pt idx="0">
                  <c:v>671.74000000004889</c:v>
                </c:pt>
                <c:pt idx="1">
                  <c:v>38.80999999998312</c:v>
                </c:pt>
                <c:pt idx="2">
                  <c:v>37.109999999869615</c:v>
                </c:pt>
                <c:pt idx="3">
                  <c:v>24616.229999999516</c:v>
                </c:pt>
                <c:pt idx="4">
                  <c:v>7914.3099999999977</c:v>
                </c:pt>
                <c:pt idx="5">
                  <c:v>9.2899999999208376</c:v>
                </c:pt>
                <c:pt idx="6">
                  <c:v>129.11000000000058</c:v>
                </c:pt>
                <c:pt idx="7">
                  <c:v>3978.9300000001676</c:v>
                </c:pt>
                <c:pt idx="8">
                  <c:v>11192.479999999981</c:v>
                </c:pt>
                <c:pt idx="9">
                  <c:v>1733.0200000000768</c:v>
                </c:pt>
                <c:pt idx="10">
                  <c:v>18724.379999999772</c:v>
                </c:pt>
                <c:pt idx="11">
                  <c:v>49562.729999999981</c:v>
                </c:pt>
                <c:pt idx="12">
                  <c:v>19350.059999999939</c:v>
                </c:pt>
                <c:pt idx="13">
                  <c:v>5756.5799999998417</c:v>
                </c:pt>
                <c:pt idx="14">
                  <c:v>6</c:v>
                </c:pt>
                <c:pt idx="15">
                  <c:v>0.96000000007916242</c:v>
                </c:pt>
                <c:pt idx="16">
                  <c:v>23.609999999995125</c:v>
                </c:pt>
                <c:pt idx="17">
                  <c:v>24.969999999855645</c:v>
                </c:pt>
                <c:pt idx="18">
                  <c:v>18</c:v>
                </c:pt>
                <c:pt idx="19">
                  <c:v>22.80000000000291</c:v>
                </c:pt>
                <c:pt idx="20">
                  <c:v>0.49000000004889444</c:v>
                </c:pt>
                <c:pt idx="21">
                  <c:v>0</c:v>
                </c:pt>
                <c:pt idx="22">
                  <c:v>15781.179999999935</c:v>
                </c:pt>
                <c:pt idx="23">
                  <c:v>0.60000000000582077</c:v>
                </c:pt>
                <c:pt idx="24">
                  <c:v>4.0899999999965075</c:v>
                </c:pt>
                <c:pt idx="25">
                  <c:v>2.5199999999967986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SCED_PC_CP!$J$33</c:f>
              <c:strCache>
                <c:ptCount val="1"/>
                <c:pt idx="0">
                  <c:v>Min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SCED_PC_CP!$J$34:$J$59</c:f>
              <c:numCache>
                <c:formatCode>"$"#,##0</c:formatCode>
                <c:ptCount val="26"/>
                <c:pt idx="0">
                  <c:v>-3955.859999999986</c:v>
                </c:pt>
                <c:pt idx="1">
                  <c:v>-19.170000000000073</c:v>
                </c:pt>
                <c:pt idx="2">
                  <c:v>-115.18000000002212</c:v>
                </c:pt>
                <c:pt idx="3">
                  <c:v>-66718.089999999851</c:v>
                </c:pt>
                <c:pt idx="4">
                  <c:v>-9321.410000000149</c:v>
                </c:pt>
                <c:pt idx="5">
                  <c:v>-13.650000000023283</c:v>
                </c:pt>
                <c:pt idx="6">
                  <c:v>-39.260000000067521</c:v>
                </c:pt>
                <c:pt idx="7">
                  <c:v>-4664.5400000005029</c:v>
                </c:pt>
                <c:pt idx="8">
                  <c:v>-5939.1300000000047</c:v>
                </c:pt>
                <c:pt idx="9">
                  <c:v>-2717.640000000014</c:v>
                </c:pt>
                <c:pt idx="10">
                  <c:v>-8768.4499999999825</c:v>
                </c:pt>
                <c:pt idx="11">
                  <c:v>-26576.550000000047</c:v>
                </c:pt>
                <c:pt idx="12">
                  <c:v>-5837.5599999999395</c:v>
                </c:pt>
                <c:pt idx="13">
                  <c:v>-4083.359999999986</c:v>
                </c:pt>
                <c:pt idx="14">
                  <c:v>-5.0899999999965075</c:v>
                </c:pt>
                <c:pt idx="15">
                  <c:v>-1.2900000000081491</c:v>
                </c:pt>
                <c:pt idx="16">
                  <c:v>-59.60999999998603</c:v>
                </c:pt>
                <c:pt idx="17">
                  <c:v>-22.749999999970896</c:v>
                </c:pt>
                <c:pt idx="18">
                  <c:v>-18.570000000006985</c:v>
                </c:pt>
                <c:pt idx="19">
                  <c:v>-17.519999999989523</c:v>
                </c:pt>
                <c:pt idx="20">
                  <c:v>-0.50000000000363798</c:v>
                </c:pt>
                <c:pt idx="21">
                  <c:v>0</c:v>
                </c:pt>
                <c:pt idx="22">
                  <c:v>-35473.10999999987</c:v>
                </c:pt>
                <c:pt idx="23">
                  <c:v>-0.92999999970197678</c:v>
                </c:pt>
                <c:pt idx="24">
                  <c:v>-1.0499999999301508</c:v>
                </c:pt>
                <c:pt idx="25">
                  <c:v>-1.4599999994970858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SCED_PC_CP!$K$33</c:f>
              <c:strCache>
                <c:ptCount val="1"/>
                <c:pt idx="0">
                  <c:v>Average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2857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SCED_PC_CP!$K$34:$K$59</c:f>
              <c:numCache>
                <c:formatCode>"$"#,##0</c:formatCode>
                <c:ptCount val="26"/>
                <c:pt idx="0">
                  <c:v>-2.1604938249872507E-3</c:v>
                </c:pt>
                <c:pt idx="1">
                  <c:v>-2.5786163586585058E-3</c:v>
                </c:pt>
                <c:pt idx="2">
                  <c:v>3.8461537930800936E-4</c:v>
                </c:pt>
                <c:pt idx="3">
                  <c:v>8.3333333081543224E-4</c:v>
                </c:pt>
                <c:pt idx="4">
                  <c:v>-2.0253164552914197E-3</c:v>
                </c:pt>
                <c:pt idx="5">
                  <c:v>2.6543209868172385E-3</c:v>
                </c:pt>
                <c:pt idx="6">
                  <c:v>-9.8159509259046832E-4</c:v>
                </c:pt>
                <c:pt idx="7">
                  <c:v>2.1764705817371149E-3</c:v>
                </c:pt>
                <c:pt idx="8">
                  <c:v>-2.3391812876392398E-3</c:v>
                </c:pt>
                <c:pt idx="9">
                  <c:v>-1.627906973998358E-3</c:v>
                </c:pt>
                <c:pt idx="10">
                  <c:v>4.6783625709145003E-4</c:v>
                </c:pt>
                <c:pt idx="11">
                  <c:v>-2.4705882355540191E-3</c:v>
                </c:pt>
                <c:pt idx="12">
                  <c:v>3.488372091777873E-4</c:v>
                </c:pt>
                <c:pt idx="13">
                  <c:v>-6.725146200265656E-3</c:v>
                </c:pt>
                <c:pt idx="14">
                  <c:v>-5.2631579184384198E-4</c:v>
                </c:pt>
                <c:pt idx="15">
                  <c:v>1.2280701769715871E-3</c:v>
                </c:pt>
                <c:pt idx="16">
                  <c:v>2.6785714285957225E-3</c:v>
                </c:pt>
                <c:pt idx="17">
                  <c:v>-1.3690476189253278E-3</c:v>
                </c:pt>
                <c:pt idx="18">
                  <c:v>-8.6206896530019103E-4</c:v>
                </c:pt>
                <c:pt idx="19">
                  <c:v>1.4942528802082925E-3</c:v>
                </c:pt>
                <c:pt idx="20">
                  <c:v>1.7964071493119926E-4</c:v>
                </c:pt>
                <c:pt idx="21">
                  <c:v>0</c:v>
                </c:pt>
                <c:pt idx="22">
                  <c:v>2.5000000047712516E-3</c:v>
                </c:pt>
                <c:pt idx="23">
                  <c:v>-1.1627907239640619E-4</c:v>
                </c:pt>
                <c:pt idx="24">
                  <c:v>6.8181817853822278E-4</c:v>
                </c:pt>
                <c:pt idx="25">
                  <c:v>1.6000000014210921E-3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923328"/>
        <c:axId val="160919408"/>
      </c:stockChart>
      <c:catAx>
        <c:axId val="16092332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19408"/>
        <c:crosses val="autoZero"/>
        <c:auto val="0"/>
        <c:lblAlgn val="ctr"/>
        <c:lblOffset val="100"/>
        <c:noMultiLvlLbl val="0"/>
      </c:catAx>
      <c:valAx>
        <c:axId val="160919408"/>
        <c:scaling>
          <c:orientation val="minMax"/>
          <c:max val="1000"/>
          <c:min val="-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23328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baseline="0" dirty="0">
                <a:effectLst/>
              </a:rPr>
              <a:t>Dollar Impact to Individual </a:t>
            </a:r>
            <a:r>
              <a:rPr lang="en-US" sz="1600" b="0" i="0" baseline="0" dirty="0" smtClean="0">
                <a:effectLst/>
              </a:rPr>
              <a:t>Counter-Parties</a:t>
            </a:r>
            <a:endParaRPr lang="en-US" sz="16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SCED_PC_CP!$I$33</c:f>
              <c:strCache>
                <c:ptCount val="1"/>
                <c:pt idx="0">
                  <c:v>Max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SCED_PC_CP!$I$34:$I$59</c:f>
              <c:numCache>
                <c:formatCode>"$"#,##0</c:formatCode>
                <c:ptCount val="26"/>
                <c:pt idx="0">
                  <c:v>671.74000000004889</c:v>
                </c:pt>
                <c:pt idx="1">
                  <c:v>38.80999999998312</c:v>
                </c:pt>
                <c:pt idx="2">
                  <c:v>37.109999999869615</c:v>
                </c:pt>
                <c:pt idx="3">
                  <c:v>24616.229999999516</c:v>
                </c:pt>
                <c:pt idx="4">
                  <c:v>7914.3099999999977</c:v>
                </c:pt>
                <c:pt idx="5">
                  <c:v>9.2899999999208376</c:v>
                </c:pt>
                <c:pt idx="6">
                  <c:v>129.11000000000058</c:v>
                </c:pt>
                <c:pt idx="7">
                  <c:v>3978.9300000001676</c:v>
                </c:pt>
                <c:pt idx="8">
                  <c:v>11192.479999999981</c:v>
                </c:pt>
                <c:pt idx="9">
                  <c:v>1733.0200000000768</c:v>
                </c:pt>
                <c:pt idx="10">
                  <c:v>18724.379999999772</c:v>
                </c:pt>
                <c:pt idx="11">
                  <c:v>49562.729999999981</c:v>
                </c:pt>
                <c:pt idx="12">
                  <c:v>19350.059999999939</c:v>
                </c:pt>
                <c:pt idx="13">
                  <c:v>5756.5799999998417</c:v>
                </c:pt>
                <c:pt idx="14">
                  <c:v>6</c:v>
                </c:pt>
                <c:pt idx="15">
                  <c:v>0.96000000007916242</c:v>
                </c:pt>
                <c:pt idx="16">
                  <c:v>23.609999999995125</c:v>
                </c:pt>
                <c:pt idx="17">
                  <c:v>24.969999999855645</c:v>
                </c:pt>
                <c:pt idx="18">
                  <c:v>18</c:v>
                </c:pt>
                <c:pt idx="19">
                  <c:v>22.80000000000291</c:v>
                </c:pt>
                <c:pt idx="20">
                  <c:v>0.49000000004889444</c:v>
                </c:pt>
                <c:pt idx="21">
                  <c:v>0</c:v>
                </c:pt>
                <c:pt idx="22">
                  <c:v>15781.179999999935</c:v>
                </c:pt>
                <c:pt idx="23">
                  <c:v>0.60000000000582077</c:v>
                </c:pt>
                <c:pt idx="24">
                  <c:v>4.0899999999965075</c:v>
                </c:pt>
                <c:pt idx="25">
                  <c:v>2.5199999999967986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SCED_PC_CP!$J$33</c:f>
              <c:strCache>
                <c:ptCount val="1"/>
                <c:pt idx="0">
                  <c:v>Min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SCED_PC_CP!$J$34:$J$59</c:f>
              <c:numCache>
                <c:formatCode>"$"#,##0</c:formatCode>
                <c:ptCount val="26"/>
                <c:pt idx="0">
                  <c:v>-3955.859999999986</c:v>
                </c:pt>
                <c:pt idx="1">
                  <c:v>-19.170000000000073</c:v>
                </c:pt>
                <c:pt idx="2">
                  <c:v>-115.18000000002212</c:v>
                </c:pt>
                <c:pt idx="3">
                  <c:v>-66718.089999999851</c:v>
                </c:pt>
                <c:pt idx="4">
                  <c:v>-9321.410000000149</c:v>
                </c:pt>
                <c:pt idx="5">
                  <c:v>-13.650000000023283</c:v>
                </c:pt>
                <c:pt idx="6">
                  <c:v>-39.260000000067521</c:v>
                </c:pt>
                <c:pt idx="7">
                  <c:v>-4664.5400000005029</c:v>
                </c:pt>
                <c:pt idx="8">
                  <c:v>-5939.1300000000047</c:v>
                </c:pt>
                <c:pt idx="9">
                  <c:v>-2717.640000000014</c:v>
                </c:pt>
                <c:pt idx="10">
                  <c:v>-8768.4499999999825</c:v>
                </c:pt>
                <c:pt idx="11">
                  <c:v>-26576.550000000047</c:v>
                </c:pt>
                <c:pt idx="12">
                  <c:v>-5837.5599999999395</c:v>
                </c:pt>
                <c:pt idx="13">
                  <c:v>-4083.359999999986</c:v>
                </c:pt>
                <c:pt idx="14">
                  <c:v>-5.0899999999965075</c:v>
                </c:pt>
                <c:pt idx="15">
                  <c:v>-1.2900000000081491</c:v>
                </c:pt>
                <c:pt idx="16">
                  <c:v>-59.60999999998603</c:v>
                </c:pt>
                <c:pt idx="17">
                  <c:v>-22.749999999970896</c:v>
                </c:pt>
                <c:pt idx="18">
                  <c:v>-18.570000000006985</c:v>
                </c:pt>
                <c:pt idx="19">
                  <c:v>-17.519999999989523</c:v>
                </c:pt>
                <c:pt idx="20">
                  <c:v>-0.50000000000363798</c:v>
                </c:pt>
                <c:pt idx="21">
                  <c:v>0</c:v>
                </c:pt>
                <c:pt idx="22">
                  <c:v>-35473.10999999987</c:v>
                </c:pt>
                <c:pt idx="23">
                  <c:v>-0.92999999970197678</c:v>
                </c:pt>
                <c:pt idx="24">
                  <c:v>-1.0499999999301508</c:v>
                </c:pt>
                <c:pt idx="25">
                  <c:v>-1.4599999994970858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SCED_PC_CP!$K$33</c:f>
              <c:strCache>
                <c:ptCount val="1"/>
                <c:pt idx="0">
                  <c:v>Average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2857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SCED_PC_CP!$K$34:$K$59</c:f>
              <c:numCache>
                <c:formatCode>"$"#,##0</c:formatCode>
                <c:ptCount val="26"/>
                <c:pt idx="0">
                  <c:v>-2.1604938249872507E-3</c:v>
                </c:pt>
                <c:pt idx="1">
                  <c:v>-2.5786163586585058E-3</c:v>
                </c:pt>
                <c:pt idx="2">
                  <c:v>3.8461537930800936E-4</c:v>
                </c:pt>
                <c:pt idx="3">
                  <c:v>8.3333333081543224E-4</c:v>
                </c:pt>
                <c:pt idx="4">
                  <c:v>-2.0253164552914197E-3</c:v>
                </c:pt>
                <c:pt idx="5">
                  <c:v>2.6543209868172385E-3</c:v>
                </c:pt>
                <c:pt idx="6">
                  <c:v>-9.8159509259046832E-4</c:v>
                </c:pt>
                <c:pt idx="7">
                  <c:v>2.1764705817371149E-3</c:v>
                </c:pt>
                <c:pt idx="8">
                  <c:v>-2.3391812876392398E-3</c:v>
                </c:pt>
                <c:pt idx="9">
                  <c:v>-1.627906973998358E-3</c:v>
                </c:pt>
                <c:pt idx="10">
                  <c:v>4.6783625709145003E-4</c:v>
                </c:pt>
                <c:pt idx="11">
                  <c:v>-2.4705882355540191E-3</c:v>
                </c:pt>
                <c:pt idx="12">
                  <c:v>3.488372091777873E-4</c:v>
                </c:pt>
                <c:pt idx="13">
                  <c:v>-6.725146200265656E-3</c:v>
                </c:pt>
                <c:pt idx="14">
                  <c:v>-5.2631579184384198E-4</c:v>
                </c:pt>
                <c:pt idx="15">
                  <c:v>1.2280701769715871E-3</c:v>
                </c:pt>
                <c:pt idx="16">
                  <c:v>2.6785714285957225E-3</c:v>
                </c:pt>
                <c:pt idx="17">
                  <c:v>-1.3690476189253278E-3</c:v>
                </c:pt>
                <c:pt idx="18">
                  <c:v>-8.6206896530019103E-4</c:v>
                </c:pt>
                <c:pt idx="19">
                  <c:v>1.4942528802082925E-3</c:v>
                </c:pt>
                <c:pt idx="20">
                  <c:v>1.7964071493119926E-4</c:v>
                </c:pt>
                <c:pt idx="21">
                  <c:v>0</c:v>
                </c:pt>
                <c:pt idx="22">
                  <c:v>2.5000000047712516E-3</c:v>
                </c:pt>
                <c:pt idx="23">
                  <c:v>-1.1627907239640619E-4</c:v>
                </c:pt>
                <c:pt idx="24">
                  <c:v>6.8181817853822278E-4</c:v>
                </c:pt>
                <c:pt idx="25">
                  <c:v>1.6000000014210921E-3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923720"/>
        <c:axId val="160921368"/>
      </c:stockChart>
      <c:catAx>
        <c:axId val="16092372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21368"/>
        <c:crosses val="autoZero"/>
        <c:auto val="0"/>
        <c:lblAlgn val="ctr"/>
        <c:lblOffset val="100"/>
        <c:noMultiLvlLbl val="0"/>
      </c:catAx>
      <c:valAx>
        <c:axId val="160921368"/>
        <c:scaling>
          <c:orientation val="minMax"/>
          <c:max val="60000"/>
          <c:min val="-8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2372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baseline="0" dirty="0">
                <a:effectLst/>
              </a:rPr>
              <a:t>Percentage Change of Payment/Charge to Individual </a:t>
            </a:r>
            <a:r>
              <a:rPr lang="en-US" sz="1600" b="0" i="0" baseline="0" dirty="0" smtClean="0">
                <a:effectLst/>
              </a:rPr>
              <a:t>Counter-Parties  </a:t>
            </a:r>
            <a:endParaRPr lang="en-US" sz="16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SCED_PC_CP!$L$33</c:f>
              <c:strCache>
                <c:ptCount val="1"/>
                <c:pt idx="0">
                  <c:v>Max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SCED_PC_CP!$L$34:$L$59</c:f>
              <c:numCache>
                <c:formatCode>0.00%</c:formatCode>
                <c:ptCount val="26"/>
                <c:pt idx="0">
                  <c:v>6.8821088222320937E-3</c:v>
                </c:pt>
                <c:pt idx="1">
                  <c:v>0</c:v>
                </c:pt>
                <c:pt idx="2">
                  <c:v>0</c:v>
                </c:pt>
                <c:pt idx="3">
                  <c:v>0.20175325852324225</c:v>
                </c:pt>
                <c:pt idx="4">
                  <c:v>0.89935584184806838</c:v>
                </c:pt>
                <c:pt idx="5">
                  <c:v>0</c:v>
                </c:pt>
                <c:pt idx="6">
                  <c:v>0</c:v>
                </c:pt>
                <c:pt idx="7">
                  <c:v>1.9730150694705895E-2</c:v>
                </c:pt>
                <c:pt idx="8">
                  <c:v>1.599169198720524E-2</c:v>
                </c:pt>
                <c:pt idx="9">
                  <c:v>3.5542266670438992E-2</c:v>
                </c:pt>
                <c:pt idx="10">
                  <c:v>0.1988592457685471</c:v>
                </c:pt>
                <c:pt idx="11">
                  <c:v>0.20142507168650425</c:v>
                </c:pt>
                <c:pt idx="12">
                  <c:v>1.6434619883040933</c:v>
                </c:pt>
                <c:pt idx="13">
                  <c:v>0.22333637829216463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0.47372250860275023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SCED_PC_CP!$M$33</c:f>
              <c:strCache>
                <c:ptCount val="1"/>
                <c:pt idx="0">
                  <c:v>Min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SCED_PC_CP!$M$34:$M$59</c:f>
              <c:numCache>
                <c:formatCode>0.00%</c:formatCode>
                <c:ptCount val="26"/>
                <c:pt idx="0">
                  <c:v>-9.5523669096424357E-3</c:v>
                </c:pt>
                <c:pt idx="1">
                  <c:v>0</c:v>
                </c:pt>
                <c:pt idx="2">
                  <c:v>0</c:v>
                </c:pt>
                <c:pt idx="3">
                  <c:v>-1.9748224836034474</c:v>
                </c:pt>
                <c:pt idx="4">
                  <c:v>-2.0887134735851105</c:v>
                </c:pt>
                <c:pt idx="5">
                  <c:v>0</c:v>
                </c:pt>
                <c:pt idx="6">
                  <c:v>0</c:v>
                </c:pt>
                <c:pt idx="7">
                  <c:v>-1.2406763064634268E-2</c:v>
                </c:pt>
                <c:pt idx="8">
                  <c:v>-7.8676916923097084E-2</c:v>
                </c:pt>
                <c:pt idx="9">
                  <c:v>-2.8678627175148876</c:v>
                </c:pt>
                <c:pt idx="10">
                  <c:v>-6.9477473906724846E-2</c:v>
                </c:pt>
                <c:pt idx="11">
                  <c:v>-1.0222475256196923</c:v>
                </c:pt>
                <c:pt idx="12">
                  <c:v>-0.25515271778455079</c:v>
                </c:pt>
                <c:pt idx="13">
                  <c:v>-0.16141969029049855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-0.22731482654460147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SCED_PC_CP!$N$33</c:f>
              <c:strCache>
                <c:ptCount val="1"/>
                <c:pt idx="0">
                  <c:v>Average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31750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SCED_PC_CP!$N$34:$N$59</c:f>
              <c:numCache>
                <c:formatCode>0.00%</c:formatCode>
                <c:ptCount val="26"/>
                <c:pt idx="0">
                  <c:v>-3.2585179107409384E-6</c:v>
                </c:pt>
                <c:pt idx="1">
                  <c:v>0</c:v>
                </c:pt>
                <c:pt idx="2">
                  <c:v>0</c:v>
                </c:pt>
                <c:pt idx="3">
                  <c:v>-2.3604628098323779E-2</c:v>
                </c:pt>
                <c:pt idx="4">
                  <c:v>-1.1668484355078794E-2</c:v>
                </c:pt>
                <c:pt idx="5">
                  <c:v>0</c:v>
                </c:pt>
                <c:pt idx="6">
                  <c:v>0</c:v>
                </c:pt>
                <c:pt idx="7">
                  <c:v>-2.820497763691372E-4</c:v>
                </c:pt>
                <c:pt idx="8">
                  <c:v>5.3361395894187963E-4</c:v>
                </c:pt>
                <c:pt idx="9">
                  <c:v>-1.7574794224259067E-2</c:v>
                </c:pt>
                <c:pt idx="10">
                  <c:v>7.7597657162310364E-3</c:v>
                </c:pt>
                <c:pt idx="11">
                  <c:v>-7.8047361404412138E-3</c:v>
                </c:pt>
                <c:pt idx="12">
                  <c:v>1.0777707116678022E-2</c:v>
                </c:pt>
                <c:pt idx="13">
                  <c:v>3.5314438553643698E-4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-3.8777898408449665E-3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924504"/>
        <c:axId val="160920192"/>
      </c:stockChart>
      <c:catAx>
        <c:axId val="16092450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20192"/>
        <c:crosses val="autoZero"/>
        <c:auto val="0"/>
        <c:lblAlgn val="ctr"/>
        <c:lblOffset val="100"/>
        <c:noMultiLvlLbl val="0"/>
      </c:catAx>
      <c:valAx>
        <c:axId val="160920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24504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SCED_PC_CP!$L$33</c:f>
              <c:strCache>
                <c:ptCount val="1"/>
                <c:pt idx="0">
                  <c:v>Max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SCED_PC_CP!$L$34:$L$59</c:f>
              <c:numCache>
                <c:formatCode>0.00%</c:formatCode>
                <c:ptCount val="26"/>
                <c:pt idx="0">
                  <c:v>6.8821088222320937E-3</c:v>
                </c:pt>
                <c:pt idx="1">
                  <c:v>0</c:v>
                </c:pt>
                <c:pt idx="2">
                  <c:v>0</c:v>
                </c:pt>
                <c:pt idx="3">
                  <c:v>0.20175325852324225</c:v>
                </c:pt>
                <c:pt idx="4">
                  <c:v>0.89935584184806838</c:v>
                </c:pt>
                <c:pt idx="5">
                  <c:v>0</c:v>
                </c:pt>
                <c:pt idx="6">
                  <c:v>0</c:v>
                </c:pt>
                <c:pt idx="7">
                  <c:v>1.9730150694705895E-2</c:v>
                </c:pt>
                <c:pt idx="8">
                  <c:v>1.599169198720524E-2</c:v>
                </c:pt>
                <c:pt idx="9">
                  <c:v>3.5542266670438992E-2</c:v>
                </c:pt>
                <c:pt idx="10">
                  <c:v>0.1988592457685471</c:v>
                </c:pt>
                <c:pt idx="11">
                  <c:v>0.20142507168650425</c:v>
                </c:pt>
                <c:pt idx="12">
                  <c:v>1.6434619883040933</c:v>
                </c:pt>
                <c:pt idx="13">
                  <c:v>0.22333637829216463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0.47372250860275023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SCED_PC_CP!$M$33</c:f>
              <c:strCache>
                <c:ptCount val="1"/>
                <c:pt idx="0">
                  <c:v>Min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SCED_PC_CP!$M$34:$M$59</c:f>
              <c:numCache>
                <c:formatCode>0.00%</c:formatCode>
                <c:ptCount val="26"/>
                <c:pt idx="0">
                  <c:v>-9.5523669096424357E-3</c:v>
                </c:pt>
                <c:pt idx="1">
                  <c:v>0</c:v>
                </c:pt>
                <c:pt idx="2">
                  <c:v>0</c:v>
                </c:pt>
                <c:pt idx="3">
                  <c:v>-1.9748224836034474</c:v>
                </c:pt>
                <c:pt idx="4">
                  <c:v>-2.0887134735851105</c:v>
                </c:pt>
                <c:pt idx="5">
                  <c:v>0</c:v>
                </c:pt>
                <c:pt idx="6">
                  <c:v>0</c:v>
                </c:pt>
                <c:pt idx="7">
                  <c:v>-1.2406763064634268E-2</c:v>
                </c:pt>
                <c:pt idx="8">
                  <c:v>-7.8676916923097084E-2</c:v>
                </c:pt>
                <c:pt idx="9">
                  <c:v>-2.8678627175148876</c:v>
                </c:pt>
                <c:pt idx="10">
                  <c:v>-6.9477473906724846E-2</c:v>
                </c:pt>
                <c:pt idx="11">
                  <c:v>-1.0222475256196923</c:v>
                </c:pt>
                <c:pt idx="12">
                  <c:v>-0.25515271778455079</c:v>
                </c:pt>
                <c:pt idx="13">
                  <c:v>-0.16141969029049855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-0.22731482654460147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SCED_PC_CP!$N$33</c:f>
              <c:strCache>
                <c:ptCount val="1"/>
                <c:pt idx="0">
                  <c:v>Average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31750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SCED_PC_CP!$H$34:$H$59</c:f>
              <c:numCache>
                <c:formatCode>m/d/yyyy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SCED_PC_CP!$N$34:$N$59</c:f>
              <c:numCache>
                <c:formatCode>0.00%</c:formatCode>
                <c:ptCount val="26"/>
                <c:pt idx="0">
                  <c:v>-3.2585179107409384E-6</c:v>
                </c:pt>
                <c:pt idx="1">
                  <c:v>0</c:v>
                </c:pt>
                <c:pt idx="2">
                  <c:v>0</c:v>
                </c:pt>
                <c:pt idx="3">
                  <c:v>-2.3604628098323779E-2</c:v>
                </c:pt>
                <c:pt idx="4">
                  <c:v>-1.1668484355078794E-2</c:v>
                </c:pt>
                <c:pt idx="5">
                  <c:v>0</c:v>
                </c:pt>
                <c:pt idx="6">
                  <c:v>0</c:v>
                </c:pt>
                <c:pt idx="7">
                  <c:v>-2.820497763691372E-4</c:v>
                </c:pt>
                <c:pt idx="8">
                  <c:v>5.3361395894187963E-4</c:v>
                </c:pt>
                <c:pt idx="9">
                  <c:v>-1.7574794224259067E-2</c:v>
                </c:pt>
                <c:pt idx="10">
                  <c:v>7.7597657162310364E-3</c:v>
                </c:pt>
                <c:pt idx="11">
                  <c:v>-7.8047361404412138E-3</c:v>
                </c:pt>
                <c:pt idx="12">
                  <c:v>1.0777707116678022E-2</c:v>
                </c:pt>
                <c:pt idx="13">
                  <c:v>3.5314438553643698E-4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-3.8777898408449665E-3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922152"/>
        <c:axId val="160924896"/>
      </c:stockChart>
      <c:catAx>
        <c:axId val="1609221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24896"/>
        <c:crosses val="autoZero"/>
        <c:auto val="0"/>
        <c:lblAlgn val="ctr"/>
        <c:lblOffset val="100"/>
        <c:noMultiLvlLbl val="0"/>
      </c:catAx>
      <c:valAx>
        <c:axId val="160924896"/>
        <c:scaling>
          <c:orientation val="minMax"/>
          <c:max val="1"/>
          <c:min val="-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22152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DAM_PC_Price!$D$1</c:f>
              <c:strCache>
                <c:ptCount val="1"/>
                <c:pt idx="0">
                  <c:v>Max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DAM_PC_Price!$D$2:$D$21</c:f>
              <c:numCache>
                <c:formatCode>0.00</c:formatCode>
                <c:ptCount val="20"/>
                <c:pt idx="0">
                  <c:v>24.519999999999982</c:v>
                </c:pt>
                <c:pt idx="1">
                  <c:v>0.80999999999999872</c:v>
                </c:pt>
                <c:pt idx="2">
                  <c:v>174.89999999999998</c:v>
                </c:pt>
                <c:pt idx="3">
                  <c:v>-1.9999999999999574E-2</c:v>
                </c:pt>
                <c:pt idx="4">
                  <c:v>-1.9999999999999574E-2</c:v>
                </c:pt>
                <c:pt idx="5">
                  <c:v>-3.0000000000001137E-2</c:v>
                </c:pt>
                <c:pt idx="6">
                  <c:v>2.0000000000003126E-2</c:v>
                </c:pt>
                <c:pt idx="7">
                  <c:v>-2.0000000000010232E-2</c:v>
                </c:pt>
                <c:pt idx="8">
                  <c:v>5.259999999999998</c:v>
                </c:pt>
                <c:pt idx="9">
                  <c:v>5.4600000000000044</c:v>
                </c:pt>
                <c:pt idx="10">
                  <c:v>159.83000000000001</c:v>
                </c:pt>
                <c:pt idx="11">
                  <c:v>4.5599999999999952</c:v>
                </c:pt>
                <c:pt idx="12">
                  <c:v>16.370000000000005</c:v>
                </c:pt>
                <c:pt idx="13">
                  <c:v>11.380000000000003</c:v>
                </c:pt>
                <c:pt idx="14">
                  <c:v>12.960000000000008</c:v>
                </c:pt>
                <c:pt idx="15">
                  <c:v>4.3299999999999983</c:v>
                </c:pt>
                <c:pt idx="16">
                  <c:v>13.57</c:v>
                </c:pt>
                <c:pt idx="17">
                  <c:v>41.759999999999991</c:v>
                </c:pt>
                <c:pt idx="18">
                  <c:v>22.319999999999993</c:v>
                </c:pt>
                <c:pt idx="19">
                  <c:v>191.78999999999996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DAM_PC_Price!$E$1</c:f>
              <c:strCache>
                <c:ptCount val="1"/>
                <c:pt idx="0">
                  <c:v>Min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DAM_PC_Price!$E$2:$E$21</c:f>
              <c:numCache>
                <c:formatCode>0.00</c:formatCode>
                <c:ptCount val="20"/>
                <c:pt idx="0">
                  <c:v>-6.8400000000000318</c:v>
                </c:pt>
                <c:pt idx="1">
                  <c:v>-1.1799999999999997</c:v>
                </c:pt>
                <c:pt idx="2">
                  <c:v>-164.84</c:v>
                </c:pt>
                <c:pt idx="3">
                  <c:v>-2.0000000000003126E-2</c:v>
                </c:pt>
                <c:pt idx="4">
                  <c:v>-1.9999999999999574E-2</c:v>
                </c:pt>
                <c:pt idx="5">
                  <c:v>-3.0000000000001137E-2</c:v>
                </c:pt>
                <c:pt idx="6">
                  <c:v>1.9999999999999574E-2</c:v>
                </c:pt>
                <c:pt idx="7">
                  <c:v>-2.0000000000010232E-2</c:v>
                </c:pt>
                <c:pt idx="8">
                  <c:v>-11.479999999999997</c:v>
                </c:pt>
                <c:pt idx="9">
                  <c:v>-2.2999999999999972</c:v>
                </c:pt>
                <c:pt idx="10">
                  <c:v>-271.02999999999997</c:v>
                </c:pt>
                <c:pt idx="11">
                  <c:v>-10.379999999999995</c:v>
                </c:pt>
                <c:pt idx="12">
                  <c:v>-7.6300000000000026</c:v>
                </c:pt>
                <c:pt idx="13">
                  <c:v>-268.45</c:v>
                </c:pt>
                <c:pt idx="14">
                  <c:v>-9.6099999999999852</c:v>
                </c:pt>
                <c:pt idx="15">
                  <c:v>-4.9599999999999973</c:v>
                </c:pt>
                <c:pt idx="16">
                  <c:v>-11.95</c:v>
                </c:pt>
                <c:pt idx="17">
                  <c:v>-20.29</c:v>
                </c:pt>
                <c:pt idx="18">
                  <c:v>-9.9599999999999795</c:v>
                </c:pt>
                <c:pt idx="19">
                  <c:v>-80.44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DAM_PC_Price!$F$1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2">
                  <a:lumMod val="50000"/>
                </a:schemeClr>
              </a:solidFill>
              <a:ln w="44450">
                <a:solidFill>
                  <a:schemeClr val="accent2">
                    <a:lumMod val="50000"/>
                  </a:schemeClr>
                </a:solidFill>
                <a:headEnd type="diamond"/>
                <a:tailEnd type="diamond"/>
              </a:ln>
              <a:effectLst/>
            </c:spPr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DAM_PC_Price!$F$2:$F$21</c:f>
              <c:numCache>
                <c:formatCode>0.00</c:formatCode>
                <c:ptCount val="20"/>
                <c:pt idx="0">
                  <c:v>5.6007926023776869E-2</c:v>
                </c:pt>
                <c:pt idx="1">
                  <c:v>2.0307154680889956E-2</c:v>
                </c:pt>
                <c:pt idx="2">
                  <c:v>0.64623820136340504</c:v>
                </c:pt>
                <c:pt idx="3">
                  <c:v>-2.000000000000135E-2</c:v>
                </c:pt>
                <c:pt idx="4">
                  <c:v>-1.9999999999999574E-2</c:v>
                </c:pt>
                <c:pt idx="5">
                  <c:v>-3.0000000000001137E-2</c:v>
                </c:pt>
                <c:pt idx="6">
                  <c:v>2.000000000000135E-2</c:v>
                </c:pt>
                <c:pt idx="7">
                  <c:v>-2.0000000000010232E-2</c:v>
                </c:pt>
                <c:pt idx="8">
                  <c:v>0.15569598575146143</c:v>
                </c:pt>
                <c:pt idx="9">
                  <c:v>9.4634399170723443E-2</c:v>
                </c:pt>
                <c:pt idx="10">
                  <c:v>0.15199561111850096</c:v>
                </c:pt>
                <c:pt idx="11">
                  <c:v>0.132944091575351</c:v>
                </c:pt>
                <c:pt idx="12">
                  <c:v>1.2884290949318749</c:v>
                </c:pt>
                <c:pt idx="13">
                  <c:v>0.22025623316527179</c:v>
                </c:pt>
                <c:pt idx="14">
                  <c:v>-8.666541522751163E-2</c:v>
                </c:pt>
                <c:pt idx="15">
                  <c:v>7.4313875731402343E-2</c:v>
                </c:pt>
                <c:pt idx="16">
                  <c:v>4.9742593491985003E-2</c:v>
                </c:pt>
                <c:pt idx="17">
                  <c:v>1.0581758435521273</c:v>
                </c:pt>
                <c:pt idx="18">
                  <c:v>0.12694316718778922</c:v>
                </c:pt>
                <c:pt idx="19">
                  <c:v>-0.12155844155844253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60325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59898304"/>
        <c:axId val="159892424"/>
      </c:stockChart>
      <c:catAx>
        <c:axId val="159898304"/>
        <c:scaling>
          <c:orientation val="minMax"/>
        </c:scaling>
        <c:delete val="0"/>
        <c:axPos val="b"/>
        <c:numFmt formatCode="m/d/yyyy;@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92424"/>
        <c:crosses val="autoZero"/>
        <c:auto val="0"/>
        <c:lblAlgn val="ctr"/>
        <c:lblOffset val="100"/>
        <c:noMultiLvlLbl val="0"/>
      </c:catAx>
      <c:valAx>
        <c:axId val="159892424"/>
        <c:scaling>
          <c:orientation val="minMax"/>
          <c:max val="10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9830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baseline="0" dirty="0" smtClean="0">
                <a:effectLst/>
              </a:rPr>
              <a:t>$/MW Range MCPC Changes for Recent DAM Price Corrections</a:t>
            </a:r>
            <a:endParaRPr lang="en-US" sz="1600" dirty="0">
              <a:effectLst/>
            </a:endParaRPr>
          </a:p>
        </c:rich>
      </c:tx>
      <c:layout>
        <c:manualLayout>
          <c:xMode val="edge"/>
          <c:yMode val="edge"/>
          <c:x val="0.15311182073854571"/>
          <c:y val="6.029788397941169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DAM_PC_Price!$H$1</c:f>
              <c:strCache>
                <c:ptCount val="1"/>
                <c:pt idx="0">
                  <c:v>Max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DAM_PC_Price!$H$2:$H$21</c:f>
              <c:numCache>
                <c:formatCode>0.00</c:formatCode>
                <c:ptCount val="20"/>
                <c:pt idx="0">
                  <c:v>0.81000000000000227</c:v>
                </c:pt>
                <c:pt idx="1">
                  <c:v>6.0000000000002274E-2</c:v>
                </c:pt>
                <c:pt idx="2">
                  <c:v>3.49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9.2199999999999989</c:v>
                </c:pt>
                <c:pt idx="9">
                  <c:v>3.0700000000000003</c:v>
                </c:pt>
                <c:pt idx="10">
                  <c:v>22.129999999999995</c:v>
                </c:pt>
                <c:pt idx="11">
                  <c:v>1.6400000000000006</c:v>
                </c:pt>
                <c:pt idx="12">
                  <c:v>9.5799999999999983</c:v>
                </c:pt>
                <c:pt idx="13">
                  <c:v>2.2100000000000009</c:v>
                </c:pt>
                <c:pt idx="14">
                  <c:v>0.5</c:v>
                </c:pt>
                <c:pt idx="15">
                  <c:v>2.6499999999999986</c:v>
                </c:pt>
                <c:pt idx="16">
                  <c:v>0.36999999999999922</c:v>
                </c:pt>
                <c:pt idx="17">
                  <c:v>10.389999999999986</c:v>
                </c:pt>
                <c:pt idx="18">
                  <c:v>2.1300000000000523</c:v>
                </c:pt>
                <c:pt idx="19">
                  <c:v>46.709999999999923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DAM_PC_Price!$I$1</c:f>
              <c:strCache>
                <c:ptCount val="1"/>
                <c:pt idx="0">
                  <c:v>Min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DAM_PC_Price!$I$2:$I$21</c:f>
              <c:numCache>
                <c:formatCode>0.00</c:formatCode>
                <c:ptCount val="20"/>
                <c:pt idx="0">
                  <c:v>-0.60000000000002274</c:v>
                </c:pt>
                <c:pt idx="1">
                  <c:v>-4.0000000000000036E-2</c:v>
                </c:pt>
                <c:pt idx="2">
                  <c:v>-2.1800000000000006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-19.07</c:v>
                </c:pt>
                <c:pt idx="9">
                  <c:v>-1.2299999999999969</c:v>
                </c:pt>
                <c:pt idx="10">
                  <c:v>-5.8000000000000043</c:v>
                </c:pt>
                <c:pt idx="11">
                  <c:v>-1.0999999999999979</c:v>
                </c:pt>
                <c:pt idx="12">
                  <c:v>-1.3600000000000003</c:v>
                </c:pt>
                <c:pt idx="13">
                  <c:v>-2.0599999999999987</c:v>
                </c:pt>
                <c:pt idx="14">
                  <c:v>-2.0400000000000009</c:v>
                </c:pt>
                <c:pt idx="15">
                  <c:v>-0.62000000000000099</c:v>
                </c:pt>
                <c:pt idx="16">
                  <c:v>-0.57000000000000028</c:v>
                </c:pt>
                <c:pt idx="17">
                  <c:v>-0.10999999999999943</c:v>
                </c:pt>
                <c:pt idx="18">
                  <c:v>-0.94999999999998863</c:v>
                </c:pt>
                <c:pt idx="19">
                  <c:v>-20.649999999999977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DAM_PC_Price!$J$1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44450" cap="sq">
                <a:solidFill>
                  <a:schemeClr val="accent3"/>
                </a:solidFill>
                <a:miter lim="800000"/>
              </a:ln>
              <a:effectLst/>
            </c:spPr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DAM_PC_Price!$J$2:$J$21</c:f>
              <c:numCache>
                <c:formatCode>0.00</c:formatCode>
                <c:ptCount val="20"/>
                <c:pt idx="0">
                  <c:v>2.272727272725892E-2</c:v>
                </c:pt>
                <c:pt idx="1">
                  <c:v>1.8181818181818198E-2</c:v>
                </c:pt>
                <c:pt idx="2">
                  <c:v>0.15824561403508752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0.68085714285714261</c:v>
                </c:pt>
                <c:pt idx="9">
                  <c:v>7.0645161290323166E-2</c:v>
                </c:pt>
                <c:pt idx="10">
                  <c:v>1.2549999999999994</c:v>
                </c:pt>
                <c:pt idx="11">
                  <c:v>0.2716666666666665</c:v>
                </c:pt>
                <c:pt idx="12">
                  <c:v>1.5032558139534884</c:v>
                </c:pt>
                <c:pt idx="13">
                  <c:v>0.30099999999999999</c:v>
                </c:pt>
                <c:pt idx="14">
                  <c:v>-0.10749999999999983</c:v>
                </c:pt>
                <c:pt idx="15">
                  <c:v>0.44149999999999956</c:v>
                </c:pt>
                <c:pt idx="16">
                  <c:v>6.0000000000000053E-2</c:v>
                </c:pt>
                <c:pt idx="17">
                  <c:v>1.6629032258064513</c:v>
                </c:pt>
                <c:pt idx="18">
                  <c:v>6.0000000000003009E-2</c:v>
                </c:pt>
                <c:pt idx="19">
                  <c:v>-0.4919512195122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ap="flat" cmpd="sng" algn="ctr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59894776"/>
        <c:axId val="159896736"/>
      </c:stockChart>
      <c:catAx>
        <c:axId val="159894776"/>
        <c:scaling>
          <c:orientation val="minMax"/>
        </c:scaling>
        <c:delete val="0"/>
        <c:axPos val="b"/>
        <c:numFmt formatCode="m/d/yyyy;@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96736"/>
        <c:crosses val="autoZero"/>
        <c:auto val="0"/>
        <c:lblAlgn val="ctr"/>
        <c:lblOffset val="100"/>
        <c:noMultiLvlLbl val="0"/>
      </c:catAx>
      <c:valAx>
        <c:axId val="15989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947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DAM_PC_Price!$H$1</c:f>
              <c:strCache>
                <c:ptCount val="1"/>
                <c:pt idx="0">
                  <c:v>Max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DAM_PC_Price!$H$2:$H$21</c:f>
              <c:numCache>
                <c:formatCode>0.00</c:formatCode>
                <c:ptCount val="20"/>
                <c:pt idx="0">
                  <c:v>0.81000000000000227</c:v>
                </c:pt>
                <c:pt idx="1">
                  <c:v>6.0000000000002274E-2</c:v>
                </c:pt>
                <c:pt idx="2">
                  <c:v>3.49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9.2199999999999989</c:v>
                </c:pt>
                <c:pt idx="9">
                  <c:v>3.0700000000000003</c:v>
                </c:pt>
                <c:pt idx="10">
                  <c:v>22.129999999999995</c:v>
                </c:pt>
                <c:pt idx="11">
                  <c:v>1.6400000000000006</c:v>
                </c:pt>
                <c:pt idx="12">
                  <c:v>9.5799999999999983</c:v>
                </c:pt>
                <c:pt idx="13">
                  <c:v>2.2100000000000009</c:v>
                </c:pt>
                <c:pt idx="14">
                  <c:v>0.5</c:v>
                </c:pt>
                <c:pt idx="15">
                  <c:v>2.6499999999999986</c:v>
                </c:pt>
                <c:pt idx="16">
                  <c:v>0.36999999999999922</c:v>
                </c:pt>
                <c:pt idx="17">
                  <c:v>10.389999999999986</c:v>
                </c:pt>
                <c:pt idx="18">
                  <c:v>2.1300000000000523</c:v>
                </c:pt>
                <c:pt idx="19">
                  <c:v>46.709999999999923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DAM_PC_Price!$I$1</c:f>
              <c:strCache>
                <c:ptCount val="1"/>
                <c:pt idx="0">
                  <c:v>Min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DAM_PC_Price!$I$2:$I$21</c:f>
              <c:numCache>
                <c:formatCode>0.00</c:formatCode>
                <c:ptCount val="20"/>
                <c:pt idx="0">
                  <c:v>-0.60000000000002274</c:v>
                </c:pt>
                <c:pt idx="1">
                  <c:v>-4.0000000000000036E-2</c:v>
                </c:pt>
                <c:pt idx="2">
                  <c:v>-2.1800000000000006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-19.07</c:v>
                </c:pt>
                <c:pt idx="9">
                  <c:v>-1.2299999999999969</c:v>
                </c:pt>
                <c:pt idx="10">
                  <c:v>-5.8000000000000043</c:v>
                </c:pt>
                <c:pt idx="11">
                  <c:v>-1.0999999999999979</c:v>
                </c:pt>
                <c:pt idx="12">
                  <c:v>-1.3600000000000003</c:v>
                </c:pt>
                <c:pt idx="13">
                  <c:v>-2.0599999999999987</c:v>
                </c:pt>
                <c:pt idx="14">
                  <c:v>-2.0400000000000009</c:v>
                </c:pt>
                <c:pt idx="15">
                  <c:v>-0.62000000000000099</c:v>
                </c:pt>
                <c:pt idx="16">
                  <c:v>-0.57000000000000028</c:v>
                </c:pt>
                <c:pt idx="17">
                  <c:v>-0.10999999999999943</c:v>
                </c:pt>
                <c:pt idx="18">
                  <c:v>-0.94999999999998863</c:v>
                </c:pt>
                <c:pt idx="19">
                  <c:v>-20.649999999999977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DAM_PC_Price!$J$1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44450" cap="sq">
                <a:solidFill>
                  <a:schemeClr val="accent3"/>
                </a:solidFill>
                <a:miter lim="800000"/>
              </a:ln>
              <a:effectLst/>
            </c:spPr>
          </c:marker>
          <c:cat>
            <c:numRef>
              <c:f>DAM_PC_Price!$B$2:$B$21</c:f>
              <c:numCache>
                <c:formatCode>m/d/yyyy;@</c:formatCode>
                <c:ptCount val="20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43559</c:v>
                </c:pt>
                <c:pt idx="6">
                  <c:v>43564</c:v>
                </c:pt>
                <c:pt idx="7">
                  <c:v>43565</c:v>
                </c:pt>
                <c:pt idx="8">
                  <c:v>43574</c:v>
                </c:pt>
                <c:pt idx="9">
                  <c:v>43575</c:v>
                </c:pt>
                <c:pt idx="10">
                  <c:v>43724</c:v>
                </c:pt>
                <c:pt idx="11">
                  <c:v>43725</c:v>
                </c:pt>
                <c:pt idx="12">
                  <c:v>43726</c:v>
                </c:pt>
                <c:pt idx="13">
                  <c:v>43727</c:v>
                </c:pt>
                <c:pt idx="14">
                  <c:v>43728</c:v>
                </c:pt>
                <c:pt idx="15">
                  <c:v>43729</c:v>
                </c:pt>
                <c:pt idx="16">
                  <c:v>43730</c:v>
                </c:pt>
                <c:pt idx="17">
                  <c:v>43731</c:v>
                </c:pt>
                <c:pt idx="18">
                  <c:v>43732</c:v>
                </c:pt>
                <c:pt idx="19">
                  <c:v>43733</c:v>
                </c:pt>
              </c:numCache>
            </c:numRef>
          </c:cat>
          <c:val>
            <c:numRef>
              <c:f>DAM_PC_Price!$J$2:$J$21</c:f>
              <c:numCache>
                <c:formatCode>0.00</c:formatCode>
                <c:ptCount val="20"/>
                <c:pt idx="0">
                  <c:v>2.272727272725892E-2</c:v>
                </c:pt>
                <c:pt idx="1">
                  <c:v>1.8181818181818198E-2</c:v>
                </c:pt>
                <c:pt idx="2">
                  <c:v>0.15824561403508752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0.68085714285714261</c:v>
                </c:pt>
                <c:pt idx="9">
                  <c:v>7.0645161290323166E-2</c:v>
                </c:pt>
                <c:pt idx="10">
                  <c:v>1.2549999999999994</c:v>
                </c:pt>
                <c:pt idx="11">
                  <c:v>0.2716666666666665</c:v>
                </c:pt>
                <c:pt idx="12">
                  <c:v>1.5032558139534884</c:v>
                </c:pt>
                <c:pt idx="13">
                  <c:v>0.30099999999999999</c:v>
                </c:pt>
                <c:pt idx="14">
                  <c:v>-0.10749999999999983</c:v>
                </c:pt>
                <c:pt idx="15">
                  <c:v>0.44149999999999956</c:v>
                </c:pt>
                <c:pt idx="16">
                  <c:v>6.0000000000000053E-2</c:v>
                </c:pt>
                <c:pt idx="17">
                  <c:v>1.6629032258064513</c:v>
                </c:pt>
                <c:pt idx="18">
                  <c:v>6.0000000000003009E-2</c:v>
                </c:pt>
                <c:pt idx="19">
                  <c:v>-0.4919512195122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ap="flat" cmpd="sng" algn="ctr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59892816"/>
        <c:axId val="159893992"/>
      </c:stockChart>
      <c:catAx>
        <c:axId val="159892816"/>
        <c:scaling>
          <c:orientation val="minMax"/>
        </c:scaling>
        <c:delete val="0"/>
        <c:axPos val="b"/>
        <c:numFmt formatCode="m/d/yyyy;@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93992"/>
        <c:crosses val="autoZero"/>
        <c:auto val="0"/>
        <c:lblAlgn val="ctr"/>
        <c:lblOffset val="100"/>
        <c:noMultiLvlLbl val="0"/>
      </c:catAx>
      <c:valAx>
        <c:axId val="159893992"/>
        <c:scaling>
          <c:orientation val="minMax"/>
          <c:max val="10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892816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baseline="0" dirty="0" smtClean="0">
                <a:effectLst/>
              </a:rPr>
              <a:t>Dollar Impact to </a:t>
            </a:r>
            <a:r>
              <a:rPr lang="en-US" sz="1600" b="0" i="0" baseline="0" dirty="0">
                <a:effectLst/>
              </a:rPr>
              <a:t>Individual Counter-Party</a:t>
            </a:r>
            <a:endParaRPr lang="en-US" sz="1200" b="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DAM_PC_CP!$K$30</c:f>
              <c:strCache>
                <c:ptCount val="1"/>
                <c:pt idx="0">
                  <c:v>Max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DAM_PC_CP!$J$31:$J$51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DAM_PC_CP!$K$31:$K$51</c:f>
              <c:numCache>
                <c:formatCode>"$"#,##0</c:formatCode>
                <c:ptCount val="21"/>
                <c:pt idx="0">
                  <c:v>3391.2699999999932</c:v>
                </c:pt>
                <c:pt idx="1">
                  <c:v>121.86999999999534</c:v>
                </c:pt>
                <c:pt idx="2">
                  <c:v>316881.21000000002</c:v>
                </c:pt>
                <c:pt idx="3">
                  <c:v>1.5500000000029104</c:v>
                </c:pt>
                <c:pt idx="4">
                  <c:v>1.25</c:v>
                </c:pt>
                <c:pt idx="5">
                  <c:v>1.7200000000011642</c:v>
                </c:pt>
                <c:pt idx="6">
                  <c:v>4.6199999998789281</c:v>
                </c:pt>
                <c:pt idx="7">
                  <c:v>2.3299999999999272</c:v>
                </c:pt>
                <c:pt idx="8">
                  <c:v>2.6300000001210719</c:v>
                </c:pt>
                <c:pt idx="9">
                  <c:v>10453.640000000014</c:v>
                </c:pt>
                <c:pt idx="10">
                  <c:v>6436.020000000135</c:v>
                </c:pt>
                <c:pt idx="11">
                  <c:v>86150.849999999991</c:v>
                </c:pt>
                <c:pt idx="12">
                  <c:v>6550.1800000000512</c:v>
                </c:pt>
                <c:pt idx="13">
                  <c:v>26262.689999999944</c:v>
                </c:pt>
                <c:pt idx="14">
                  <c:v>203070.59</c:v>
                </c:pt>
                <c:pt idx="15">
                  <c:v>5370.4100000000908</c:v>
                </c:pt>
                <c:pt idx="16">
                  <c:v>13511.530000000002</c:v>
                </c:pt>
                <c:pt idx="17">
                  <c:v>2019.9999999999418</c:v>
                </c:pt>
                <c:pt idx="18">
                  <c:v>18421.510000000009</c:v>
                </c:pt>
                <c:pt idx="19">
                  <c:v>27051.719999998808</c:v>
                </c:pt>
                <c:pt idx="20">
                  <c:v>153847.62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DAM_PC_CP!$L$30</c:f>
              <c:strCache>
                <c:ptCount val="1"/>
                <c:pt idx="0">
                  <c:v>Min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DAM_PC_CP!$J$31:$J$51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DAM_PC_CP!$L$31:$L$51</c:f>
              <c:numCache>
                <c:formatCode>"$"#,##0</c:formatCode>
                <c:ptCount val="21"/>
                <c:pt idx="0">
                  <c:v>-7893.3000000005122</c:v>
                </c:pt>
                <c:pt idx="1">
                  <c:v>-371.77000000001863</c:v>
                </c:pt>
                <c:pt idx="2">
                  <c:v>-492165.44999999966</c:v>
                </c:pt>
                <c:pt idx="3">
                  <c:v>-1.3899999998975545</c:v>
                </c:pt>
                <c:pt idx="4">
                  <c:v>-1.250000000007276</c:v>
                </c:pt>
                <c:pt idx="5">
                  <c:v>-0.95999999999185093</c:v>
                </c:pt>
                <c:pt idx="6">
                  <c:v>-0.73000000009778887</c:v>
                </c:pt>
                <c:pt idx="7">
                  <c:v>-5.4200000000419095</c:v>
                </c:pt>
                <c:pt idx="8">
                  <c:v>-1.5900000000110595</c:v>
                </c:pt>
                <c:pt idx="9">
                  <c:v>-11418.470000000321</c:v>
                </c:pt>
                <c:pt idx="10">
                  <c:v>-5592.5700000000361</c:v>
                </c:pt>
                <c:pt idx="11">
                  <c:v>-23042.749999999884</c:v>
                </c:pt>
                <c:pt idx="12">
                  <c:v>-22194.700000000419</c:v>
                </c:pt>
                <c:pt idx="13">
                  <c:v>-46727.289999999994</c:v>
                </c:pt>
                <c:pt idx="14">
                  <c:v>-26482.840000000026</c:v>
                </c:pt>
                <c:pt idx="15">
                  <c:v>-11808.870000000112</c:v>
                </c:pt>
                <c:pt idx="16">
                  <c:v>-22782.780000000144</c:v>
                </c:pt>
                <c:pt idx="17">
                  <c:v>-4366.730000000156</c:v>
                </c:pt>
                <c:pt idx="18">
                  <c:v>-42657.169999999925</c:v>
                </c:pt>
                <c:pt idx="19">
                  <c:v>-36589.899999999849</c:v>
                </c:pt>
                <c:pt idx="20">
                  <c:v>-68492.360000000219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DAM_PC_CP!$M$30</c:f>
              <c:strCache>
                <c:ptCount val="1"/>
                <c:pt idx="0">
                  <c:v>Average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349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DAM_PC_CP!$J$31:$J$51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DAM_PC_CP!$M$31:$M$51</c:f>
              <c:numCache>
                <c:formatCode>"$"#,##0</c:formatCode>
                <c:ptCount val="21"/>
                <c:pt idx="0">
                  <c:v>-33.599593023269101</c:v>
                </c:pt>
                <c:pt idx="1">
                  <c:v>-1.7585964912328906</c:v>
                </c:pt>
                <c:pt idx="2">
                  <c:v>90.971783783780722</c:v>
                </c:pt>
                <c:pt idx="3">
                  <c:v>2.702702708946405E-3</c:v>
                </c:pt>
                <c:pt idx="4">
                  <c:v>1.866310160076599E-2</c:v>
                </c:pt>
                <c:pt idx="5">
                  <c:v>4.0898876405141983E-2</c:v>
                </c:pt>
                <c:pt idx="6">
                  <c:v>6.4468085105215525E-2</c:v>
                </c:pt>
                <c:pt idx="7">
                  <c:v>1.7631578949013994E-2</c:v>
                </c:pt>
                <c:pt idx="8">
                  <c:v>7.7343750000691464E-2</c:v>
                </c:pt>
                <c:pt idx="9">
                  <c:v>-11.369204545456517</c:v>
                </c:pt>
                <c:pt idx="10">
                  <c:v>-9.163222222220579</c:v>
                </c:pt>
                <c:pt idx="11">
                  <c:v>632.43119791667038</c:v>
                </c:pt>
                <c:pt idx="12">
                  <c:v>-55.248125000001529</c:v>
                </c:pt>
                <c:pt idx="13">
                  <c:v>137.51752631578583</c:v>
                </c:pt>
                <c:pt idx="14">
                  <c:v>1261.8697916666649</c:v>
                </c:pt>
                <c:pt idx="15">
                  <c:v>41.899226804122939</c:v>
                </c:pt>
                <c:pt idx="16">
                  <c:v>43.718526315790143</c:v>
                </c:pt>
                <c:pt idx="17">
                  <c:v>4.7148677248687285</c:v>
                </c:pt>
                <c:pt idx="18">
                  <c:v>-345.2982446808449</c:v>
                </c:pt>
                <c:pt idx="19">
                  <c:v>-87.023782383428909</c:v>
                </c:pt>
                <c:pt idx="20">
                  <c:v>1100.3121243523387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58454736"/>
        <c:axId val="158453560"/>
      </c:stockChart>
      <c:catAx>
        <c:axId val="15845473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53560"/>
        <c:crosses val="autoZero"/>
        <c:auto val="0"/>
        <c:lblAlgn val="ctr"/>
        <c:lblOffset val="100"/>
        <c:noMultiLvlLbl val="0"/>
      </c:catAx>
      <c:valAx>
        <c:axId val="158453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54736"/>
        <c:crosses val="autoZero"/>
        <c:crossBetween val="between"/>
        <c:majorUnit val="20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DAM_PC_CP!$K$30</c:f>
              <c:strCache>
                <c:ptCount val="1"/>
                <c:pt idx="0">
                  <c:v>Max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DAM_PC_CP!$J$31:$J$51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DAM_PC_CP!$K$31:$K$51</c:f>
              <c:numCache>
                <c:formatCode>"$"#,##0</c:formatCode>
                <c:ptCount val="21"/>
                <c:pt idx="0">
                  <c:v>3391.2699999999932</c:v>
                </c:pt>
                <c:pt idx="1">
                  <c:v>121.86999999999534</c:v>
                </c:pt>
                <c:pt idx="2">
                  <c:v>316881.21000000002</c:v>
                </c:pt>
                <c:pt idx="3">
                  <c:v>1.5500000000029104</c:v>
                </c:pt>
                <c:pt idx="4">
                  <c:v>1.25</c:v>
                </c:pt>
                <c:pt idx="5">
                  <c:v>1.7200000000011642</c:v>
                </c:pt>
                <c:pt idx="6">
                  <c:v>4.6199999998789281</c:v>
                </c:pt>
                <c:pt idx="7">
                  <c:v>2.3299999999999272</c:v>
                </c:pt>
                <c:pt idx="8">
                  <c:v>2.6300000001210719</c:v>
                </c:pt>
                <c:pt idx="9">
                  <c:v>10453.640000000014</c:v>
                </c:pt>
                <c:pt idx="10">
                  <c:v>6436.020000000135</c:v>
                </c:pt>
                <c:pt idx="11">
                  <c:v>86150.849999999991</c:v>
                </c:pt>
                <c:pt idx="12">
                  <c:v>6550.1800000000512</c:v>
                </c:pt>
                <c:pt idx="13">
                  <c:v>26262.689999999944</c:v>
                </c:pt>
                <c:pt idx="14">
                  <c:v>203070.59</c:v>
                </c:pt>
                <c:pt idx="15">
                  <c:v>5370.4100000000908</c:v>
                </c:pt>
                <c:pt idx="16">
                  <c:v>13511.530000000002</c:v>
                </c:pt>
                <c:pt idx="17">
                  <c:v>2019.9999999999418</c:v>
                </c:pt>
                <c:pt idx="18">
                  <c:v>18421.510000000009</c:v>
                </c:pt>
                <c:pt idx="19">
                  <c:v>27051.719999998808</c:v>
                </c:pt>
                <c:pt idx="20">
                  <c:v>153847.62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DAM_PC_CP!$L$30</c:f>
              <c:strCache>
                <c:ptCount val="1"/>
                <c:pt idx="0">
                  <c:v>Min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DAM_PC_CP!$J$31:$J$51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DAM_PC_CP!$L$31:$L$51</c:f>
              <c:numCache>
                <c:formatCode>"$"#,##0</c:formatCode>
                <c:ptCount val="21"/>
                <c:pt idx="0">
                  <c:v>-7893.3000000005122</c:v>
                </c:pt>
                <c:pt idx="1">
                  <c:v>-371.77000000001863</c:v>
                </c:pt>
                <c:pt idx="2">
                  <c:v>-492165.44999999966</c:v>
                </c:pt>
                <c:pt idx="3">
                  <c:v>-1.3899999998975545</c:v>
                </c:pt>
                <c:pt idx="4">
                  <c:v>-1.250000000007276</c:v>
                </c:pt>
                <c:pt idx="5">
                  <c:v>-0.95999999999185093</c:v>
                </c:pt>
                <c:pt idx="6">
                  <c:v>-0.73000000009778887</c:v>
                </c:pt>
                <c:pt idx="7">
                  <c:v>-5.4200000000419095</c:v>
                </c:pt>
                <c:pt idx="8">
                  <c:v>-1.5900000000110595</c:v>
                </c:pt>
                <c:pt idx="9">
                  <c:v>-11418.470000000321</c:v>
                </c:pt>
                <c:pt idx="10">
                  <c:v>-5592.5700000000361</c:v>
                </c:pt>
                <c:pt idx="11">
                  <c:v>-23042.749999999884</c:v>
                </c:pt>
                <c:pt idx="12">
                  <c:v>-22194.700000000419</c:v>
                </c:pt>
                <c:pt idx="13">
                  <c:v>-46727.289999999994</c:v>
                </c:pt>
                <c:pt idx="14">
                  <c:v>-26482.840000000026</c:v>
                </c:pt>
                <c:pt idx="15">
                  <c:v>-11808.870000000112</c:v>
                </c:pt>
                <c:pt idx="16">
                  <c:v>-22782.780000000144</c:v>
                </c:pt>
                <c:pt idx="17">
                  <c:v>-4366.730000000156</c:v>
                </c:pt>
                <c:pt idx="18">
                  <c:v>-42657.169999999925</c:v>
                </c:pt>
                <c:pt idx="19">
                  <c:v>-36589.899999999849</c:v>
                </c:pt>
                <c:pt idx="20">
                  <c:v>-68492.360000000219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DAM_PC_CP!$M$30</c:f>
              <c:strCache>
                <c:ptCount val="1"/>
                <c:pt idx="0">
                  <c:v>Average of Change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349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DAM_PC_CP!$J$31:$J$51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DAM_PC_CP!$M$31:$M$51</c:f>
              <c:numCache>
                <c:formatCode>"$"#,##0</c:formatCode>
                <c:ptCount val="21"/>
                <c:pt idx="0">
                  <c:v>-33.599593023269101</c:v>
                </c:pt>
                <c:pt idx="1">
                  <c:v>-1.7585964912328906</c:v>
                </c:pt>
                <c:pt idx="2">
                  <c:v>90.971783783780722</c:v>
                </c:pt>
                <c:pt idx="3">
                  <c:v>2.702702708946405E-3</c:v>
                </c:pt>
                <c:pt idx="4">
                  <c:v>1.866310160076599E-2</c:v>
                </c:pt>
                <c:pt idx="5">
                  <c:v>4.0898876405141983E-2</c:v>
                </c:pt>
                <c:pt idx="6">
                  <c:v>6.4468085105215525E-2</c:v>
                </c:pt>
                <c:pt idx="7">
                  <c:v>1.7631578949013994E-2</c:v>
                </c:pt>
                <c:pt idx="8">
                  <c:v>7.7343750000691464E-2</c:v>
                </c:pt>
                <c:pt idx="9">
                  <c:v>-11.369204545456517</c:v>
                </c:pt>
                <c:pt idx="10">
                  <c:v>-9.163222222220579</c:v>
                </c:pt>
                <c:pt idx="11">
                  <c:v>632.43119791667038</c:v>
                </c:pt>
                <c:pt idx="12">
                  <c:v>-55.248125000001529</c:v>
                </c:pt>
                <c:pt idx="13">
                  <c:v>137.51752631578583</c:v>
                </c:pt>
                <c:pt idx="14">
                  <c:v>1261.8697916666649</c:v>
                </c:pt>
                <c:pt idx="15">
                  <c:v>41.899226804122939</c:v>
                </c:pt>
                <c:pt idx="16">
                  <c:v>43.718526315790143</c:v>
                </c:pt>
                <c:pt idx="17">
                  <c:v>4.7148677248687285</c:v>
                </c:pt>
                <c:pt idx="18">
                  <c:v>-345.2982446808449</c:v>
                </c:pt>
                <c:pt idx="19">
                  <c:v>-87.023782383428909</c:v>
                </c:pt>
                <c:pt idx="20">
                  <c:v>1100.3121243523387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58453952"/>
        <c:axId val="160002080"/>
      </c:stockChart>
      <c:catAx>
        <c:axId val="1584539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02080"/>
        <c:crosses val="autoZero"/>
        <c:auto val="0"/>
        <c:lblAlgn val="ctr"/>
        <c:lblOffset val="100"/>
        <c:noMultiLvlLbl val="0"/>
      </c:catAx>
      <c:valAx>
        <c:axId val="160002080"/>
        <c:scaling>
          <c:orientation val="minMax"/>
          <c:max val="1000"/>
          <c:min val="-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53952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Percentage </a:t>
            </a:r>
            <a:r>
              <a:rPr lang="en-US" sz="1600" dirty="0" smtClean="0"/>
              <a:t>Change of </a:t>
            </a:r>
            <a:r>
              <a:rPr lang="en-US" sz="1600" baseline="0" dirty="0" smtClean="0"/>
              <a:t>Payment/Charge </a:t>
            </a:r>
            <a:r>
              <a:rPr lang="en-US" sz="1600" baseline="0" dirty="0"/>
              <a:t>to Individual </a:t>
            </a:r>
            <a:r>
              <a:rPr lang="en-US" sz="1600" baseline="0" dirty="0" smtClean="0"/>
              <a:t>Counter-Parties  </a:t>
            </a:r>
            <a:endParaRPr lang="en-US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DAM_PC_CP!$U$30</c:f>
              <c:strCache>
                <c:ptCount val="1"/>
                <c:pt idx="0">
                  <c:v>Max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DAM_PC_CP!$T$31:$T$51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DAM_PC_CP!$U$31:$U$51</c:f>
              <c:numCache>
                <c:formatCode>0.00%</c:formatCode>
                <c:ptCount val="21"/>
                <c:pt idx="0">
                  <c:v>0.13998582503536489</c:v>
                </c:pt>
                <c:pt idx="1">
                  <c:v>4.9418871976796973E-4</c:v>
                </c:pt>
                <c:pt idx="2">
                  <c:v>108.57142857142858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28.000000000000004</c:v>
                </c:pt>
                <c:pt idx="10">
                  <c:v>0.51333815061197019</c:v>
                </c:pt>
                <c:pt idx="11">
                  <c:v>6.0567969386585743</c:v>
                </c:pt>
                <c:pt idx="12">
                  <c:v>2.4085776206227281</c:v>
                </c:pt>
                <c:pt idx="13">
                  <c:v>7.1415020128638487</c:v>
                </c:pt>
                <c:pt idx="14">
                  <c:v>7.0161858622209863</c:v>
                </c:pt>
                <c:pt idx="15">
                  <c:v>2.0953450211592841</c:v>
                </c:pt>
                <c:pt idx="16">
                  <c:v>0.50747397096045199</c:v>
                </c:pt>
                <c:pt idx="17">
                  <c:v>8.5898370633360893E-2</c:v>
                </c:pt>
                <c:pt idx="18">
                  <c:v>1.9949527294906937</c:v>
                </c:pt>
                <c:pt idx="19">
                  <c:v>0.17831225948323259</c:v>
                </c:pt>
                <c:pt idx="20">
                  <c:v>11.799559471365638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DAM_PC_CP!$V$30</c:f>
              <c:strCache>
                <c:ptCount val="1"/>
                <c:pt idx="0">
                  <c:v>Min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DAM_PC_CP!$T$31:$T$51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DAM_PC_CP!$V$31:$V$51</c:f>
              <c:numCache>
                <c:formatCode>0.00%</c:formatCode>
                <c:ptCount val="21"/>
                <c:pt idx="0">
                  <c:v>-0.87807899024602443</c:v>
                </c:pt>
                <c:pt idx="1">
                  <c:v>0</c:v>
                </c:pt>
                <c:pt idx="2">
                  <c:v>-16.455233069481118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-1.0655294478356565</c:v>
                </c:pt>
                <c:pt idx="10">
                  <c:v>-0.58199504530256529</c:v>
                </c:pt>
                <c:pt idx="11">
                  <c:v>-13.977181658948592</c:v>
                </c:pt>
                <c:pt idx="12">
                  <c:v>-0.26778836036926235</c:v>
                </c:pt>
                <c:pt idx="13">
                  <c:v>-7.8388696412561023</c:v>
                </c:pt>
                <c:pt idx="14">
                  <c:v>-5.4271650174430093</c:v>
                </c:pt>
                <c:pt idx="15">
                  <c:v>-0.54896680104867845</c:v>
                </c:pt>
                <c:pt idx="16">
                  <c:v>-0.37855727883268092</c:v>
                </c:pt>
                <c:pt idx="17">
                  <c:v>-0.38037923243439486</c:v>
                </c:pt>
                <c:pt idx="18">
                  <c:v>-0.3101099983293622</c:v>
                </c:pt>
                <c:pt idx="19">
                  <c:v>-1.1511089854725907</c:v>
                </c:pt>
                <c:pt idx="20">
                  <c:v>-5.1507641287826447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DAM_PC_CP!$W$30</c:f>
              <c:strCache>
                <c:ptCount val="1"/>
                <c:pt idx="0">
                  <c:v>Average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44450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DAM_PC_CP!$T$31:$T$51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DAM_PC_CP!$W$31:$W$51</c:f>
              <c:numCache>
                <c:formatCode>0.00%</c:formatCode>
                <c:ptCount val="21"/>
                <c:pt idx="0">
                  <c:v>-5.5459631365536071E-3</c:v>
                </c:pt>
                <c:pt idx="1">
                  <c:v>2.889992513262981E-6</c:v>
                </c:pt>
                <c:pt idx="2">
                  <c:v>1.0654481944138778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0.16431284914988842</c:v>
                </c:pt>
                <c:pt idx="10">
                  <c:v>-1.4550630627691585E-2</c:v>
                </c:pt>
                <c:pt idx="11">
                  <c:v>-3.2520916637998665E-2</c:v>
                </c:pt>
                <c:pt idx="12">
                  <c:v>2.3272645778972881E-2</c:v>
                </c:pt>
                <c:pt idx="13">
                  <c:v>1.162820343959557E-2</c:v>
                </c:pt>
                <c:pt idx="14">
                  <c:v>5.3842658596968233E-2</c:v>
                </c:pt>
                <c:pt idx="15">
                  <c:v>1.4537642650850398E-3</c:v>
                </c:pt>
                <c:pt idx="16">
                  <c:v>3.4271358231915063E-3</c:v>
                </c:pt>
                <c:pt idx="17">
                  <c:v>-3.4053192659717823E-3</c:v>
                </c:pt>
                <c:pt idx="18">
                  <c:v>2.6877355081194081E-2</c:v>
                </c:pt>
                <c:pt idx="19">
                  <c:v>-9.8928263112837006E-3</c:v>
                </c:pt>
                <c:pt idx="20">
                  <c:v>9.6181447306385587E-3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004824"/>
        <c:axId val="159998944"/>
      </c:stockChart>
      <c:catAx>
        <c:axId val="16000482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998944"/>
        <c:crosses val="autoZero"/>
        <c:auto val="0"/>
        <c:lblAlgn val="ctr"/>
        <c:lblOffset val="100"/>
        <c:noMultiLvlLbl val="0"/>
      </c:catAx>
      <c:valAx>
        <c:axId val="159998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04824"/>
        <c:crosses val="autoZero"/>
        <c:crossBetween val="between"/>
        <c:majorUnit val="4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DAM_PC_CP!$U$30</c:f>
              <c:strCache>
                <c:ptCount val="1"/>
                <c:pt idx="0">
                  <c:v>Max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DAM_PC_CP!$T$31:$T$51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DAM_PC_CP!$U$31:$U$51</c:f>
              <c:numCache>
                <c:formatCode>0.00%</c:formatCode>
                <c:ptCount val="21"/>
                <c:pt idx="0">
                  <c:v>0.13998582503536489</c:v>
                </c:pt>
                <c:pt idx="1">
                  <c:v>4.9418871976796973E-4</c:v>
                </c:pt>
                <c:pt idx="2">
                  <c:v>108.57142857142858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28.000000000000004</c:v>
                </c:pt>
                <c:pt idx="10">
                  <c:v>0.51333815061197019</c:v>
                </c:pt>
                <c:pt idx="11">
                  <c:v>6.0567969386585743</c:v>
                </c:pt>
                <c:pt idx="12">
                  <c:v>2.4085776206227281</c:v>
                </c:pt>
                <c:pt idx="13">
                  <c:v>7.1415020128638487</c:v>
                </c:pt>
                <c:pt idx="14">
                  <c:v>7.0161858622209863</c:v>
                </c:pt>
                <c:pt idx="15">
                  <c:v>2.0953450211592841</c:v>
                </c:pt>
                <c:pt idx="16">
                  <c:v>0.50747397096045199</c:v>
                </c:pt>
                <c:pt idx="17">
                  <c:v>8.5898370633360893E-2</c:v>
                </c:pt>
                <c:pt idx="18">
                  <c:v>1.9949527294906937</c:v>
                </c:pt>
                <c:pt idx="19">
                  <c:v>0.17831225948323259</c:v>
                </c:pt>
                <c:pt idx="20">
                  <c:v>11.799559471365638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DAM_PC_CP!$V$30</c:f>
              <c:strCache>
                <c:ptCount val="1"/>
                <c:pt idx="0">
                  <c:v>Min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DAM_PC_CP!$T$31:$T$51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DAM_PC_CP!$V$31:$V$51</c:f>
              <c:numCache>
                <c:formatCode>0.00%</c:formatCode>
                <c:ptCount val="21"/>
                <c:pt idx="0">
                  <c:v>-0.87807899024602443</c:v>
                </c:pt>
                <c:pt idx="1">
                  <c:v>0</c:v>
                </c:pt>
                <c:pt idx="2">
                  <c:v>-16.455233069481118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-1.0655294478356565</c:v>
                </c:pt>
                <c:pt idx="10">
                  <c:v>-0.58199504530256529</c:v>
                </c:pt>
                <c:pt idx="11">
                  <c:v>-13.977181658948592</c:v>
                </c:pt>
                <c:pt idx="12">
                  <c:v>-0.26778836036926235</c:v>
                </c:pt>
                <c:pt idx="13">
                  <c:v>-7.8388696412561023</c:v>
                </c:pt>
                <c:pt idx="14">
                  <c:v>-5.4271650174430093</c:v>
                </c:pt>
                <c:pt idx="15">
                  <c:v>-0.54896680104867845</c:v>
                </c:pt>
                <c:pt idx="16">
                  <c:v>-0.37855727883268092</c:v>
                </c:pt>
                <c:pt idx="17">
                  <c:v>-0.38037923243439486</c:v>
                </c:pt>
                <c:pt idx="18">
                  <c:v>-0.3101099983293622</c:v>
                </c:pt>
                <c:pt idx="19">
                  <c:v>-1.1511089854725907</c:v>
                </c:pt>
                <c:pt idx="20">
                  <c:v>-5.1507641287826447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DAM_PC_CP!$W$30</c:f>
              <c:strCache>
                <c:ptCount val="1"/>
                <c:pt idx="0">
                  <c:v>Average of Percentage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44450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DAM_PC_CP!$T$31:$T$51</c:f>
              <c:numCache>
                <c:formatCode>m/d/yyyy</c:formatCode>
                <c:ptCount val="21"/>
                <c:pt idx="0">
                  <c:v>43301</c:v>
                </c:pt>
                <c:pt idx="1">
                  <c:v>43396</c:v>
                </c:pt>
                <c:pt idx="2">
                  <c:v>43494</c:v>
                </c:pt>
                <c:pt idx="3">
                  <c:v>43556</c:v>
                </c:pt>
                <c:pt idx="4">
                  <c:v>43557</c:v>
                </c:pt>
                <c:pt idx="5">
                  <c:v>43558</c:v>
                </c:pt>
                <c:pt idx="6">
                  <c:v>43559</c:v>
                </c:pt>
                <c:pt idx="7">
                  <c:v>43564</c:v>
                </c:pt>
                <c:pt idx="8">
                  <c:v>43565</c:v>
                </c:pt>
                <c:pt idx="9">
                  <c:v>43574</c:v>
                </c:pt>
                <c:pt idx="10">
                  <c:v>43575</c:v>
                </c:pt>
                <c:pt idx="11">
                  <c:v>43724</c:v>
                </c:pt>
                <c:pt idx="12">
                  <c:v>43725</c:v>
                </c:pt>
                <c:pt idx="13">
                  <c:v>43726</c:v>
                </c:pt>
                <c:pt idx="14">
                  <c:v>43727</c:v>
                </c:pt>
                <c:pt idx="15">
                  <c:v>43728</c:v>
                </c:pt>
                <c:pt idx="16">
                  <c:v>43729</c:v>
                </c:pt>
                <c:pt idx="17">
                  <c:v>43730</c:v>
                </c:pt>
                <c:pt idx="18">
                  <c:v>43731</c:v>
                </c:pt>
                <c:pt idx="19">
                  <c:v>43732</c:v>
                </c:pt>
                <c:pt idx="20">
                  <c:v>43733</c:v>
                </c:pt>
              </c:numCache>
            </c:numRef>
          </c:cat>
          <c:val>
            <c:numRef>
              <c:f>DAM_PC_CP!$W$31:$W$51</c:f>
              <c:numCache>
                <c:formatCode>0.00%</c:formatCode>
                <c:ptCount val="21"/>
                <c:pt idx="0">
                  <c:v>-5.5459631365536071E-3</c:v>
                </c:pt>
                <c:pt idx="1">
                  <c:v>2.889992513262981E-6</c:v>
                </c:pt>
                <c:pt idx="2">
                  <c:v>1.0654481944138778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0.16431284914988842</c:v>
                </c:pt>
                <c:pt idx="10">
                  <c:v>-1.4550630627691585E-2</c:v>
                </c:pt>
                <c:pt idx="11">
                  <c:v>-3.2520916637998665E-2</c:v>
                </c:pt>
                <c:pt idx="12">
                  <c:v>2.3272645778972881E-2</c:v>
                </c:pt>
                <c:pt idx="13">
                  <c:v>1.162820343959557E-2</c:v>
                </c:pt>
                <c:pt idx="14">
                  <c:v>5.3842658596968233E-2</c:v>
                </c:pt>
                <c:pt idx="15">
                  <c:v>1.4537642650850398E-3</c:v>
                </c:pt>
                <c:pt idx="16">
                  <c:v>3.4271358231915063E-3</c:v>
                </c:pt>
                <c:pt idx="17">
                  <c:v>-3.4053192659717823E-3</c:v>
                </c:pt>
                <c:pt idx="18">
                  <c:v>2.6877355081194081E-2</c:v>
                </c:pt>
                <c:pt idx="19">
                  <c:v>-9.8928263112837006E-3</c:v>
                </c:pt>
                <c:pt idx="20">
                  <c:v>9.6181447306385587E-3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4445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004040"/>
        <c:axId val="160003256"/>
      </c:stockChart>
      <c:catAx>
        <c:axId val="16000404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03256"/>
        <c:crosses val="autoZero"/>
        <c:auto val="0"/>
        <c:lblAlgn val="ctr"/>
        <c:lblOffset val="100"/>
        <c:noMultiLvlLbl val="0"/>
      </c:catAx>
      <c:valAx>
        <c:axId val="160003256"/>
        <c:scaling>
          <c:orientation val="minMax"/>
          <c:max val="1"/>
          <c:min val="-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04040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u="none" strike="noStrike" baseline="0" dirty="0" smtClean="0">
                <a:effectLst/>
              </a:rPr>
              <a:t>$/MW Range of RT</a:t>
            </a:r>
            <a:r>
              <a:rPr lang="en-US" sz="1600" dirty="0" smtClean="0"/>
              <a:t>SPP Changes in RTM Price Corrections</a:t>
            </a:r>
            <a:endParaRPr lang="en-US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SCED_PC_Price!$E$1</c:f>
              <c:strCache>
                <c:ptCount val="1"/>
                <c:pt idx="0">
                  <c:v>Max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SCED_PC_Price!$E$2:$E$27</c:f>
              <c:numCache>
                <c:formatCode>0.00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739.50000000000023</c:v>
                </c:pt>
                <c:pt idx="4">
                  <c:v>53.370000000000005</c:v>
                </c:pt>
                <c:pt idx="5">
                  <c:v>0</c:v>
                </c:pt>
                <c:pt idx="6">
                  <c:v>0.14999999999999858</c:v>
                </c:pt>
                <c:pt idx="7">
                  <c:v>11.810000000000002</c:v>
                </c:pt>
                <c:pt idx="8">
                  <c:v>11.230000000000018</c:v>
                </c:pt>
                <c:pt idx="9">
                  <c:v>17.739999999999998</c:v>
                </c:pt>
                <c:pt idx="10">
                  <c:v>22.909999999999968</c:v>
                </c:pt>
                <c:pt idx="11">
                  <c:v>14.46999999999997</c:v>
                </c:pt>
                <c:pt idx="12">
                  <c:v>14.639999999999986</c:v>
                </c:pt>
                <c:pt idx="13">
                  <c:v>23.58</c:v>
                </c:pt>
                <c:pt idx="14">
                  <c:v>0.77999999999999758</c:v>
                </c:pt>
                <c:pt idx="15">
                  <c:v>0.73000000000000043</c:v>
                </c:pt>
                <c:pt idx="16">
                  <c:v>8.0000000000001847E-2</c:v>
                </c:pt>
                <c:pt idx="17">
                  <c:v>5.0000000000004263E-2</c:v>
                </c:pt>
                <c:pt idx="18">
                  <c:v>8.0000000000000071E-2</c:v>
                </c:pt>
                <c:pt idx="19">
                  <c:v>2.0000000000003126E-2</c:v>
                </c:pt>
                <c:pt idx="20">
                  <c:v>0</c:v>
                </c:pt>
                <c:pt idx="21">
                  <c:v>1.0000000000001563E-2</c:v>
                </c:pt>
                <c:pt idx="22">
                  <c:v>97.14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SCED_PC_Price!$F$1</c:f>
              <c:strCache>
                <c:ptCount val="1"/>
                <c:pt idx="0">
                  <c:v>Min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SCED_PC_Price!$F$2:$F$27</c:f>
              <c:numCache>
                <c:formatCode>0.00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-161.92000000000007</c:v>
                </c:pt>
                <c:pt idx="4">
                  <c:v>-305.76</c:v>
                </c:pt>
                <c:pt idx="5">
                  <c:v>0</c:v>
                </c:pt>
                <c:pt idx="6">
                  <c:v>-2.09</c:v>
                </c:pt>
                <c:pt idx="7">
                  <c:v>-342.07999999999947</c:v>
                </c:pt>
                <c:pt idx="8">
                  <c:v>-0.37000000000000099</c:v>
                </c:pt>
                <c:pt idx="9">
                  <c:v>-4.1400000000000006</c:v>
                </c:pt>
                <c:pt idx="10">
                  <c:v>-18.670000000000002</c:v>
                </c:pt>
                <c:pt idx="11">
                  <c:v>-42.69</c:v>
                </c:pt>
                <c:pt idx="12">
                  <c:v>-1.5399999999999991</c:v>
                </c:pt>
                <c:pt idx="13">
                  <c:v>-0.53000000000000114</c:v>
                </c:pt>
                <c:pt idx="14">
                  <c:v>9.9999999999980105E-3</c:v>
                </c:pt>
                <c:pt idx="15">
                  <c:v>1.9999999999999574E-2</c:v>
                </c:pt>
                <c:pt idx="16">
                  <c:v>9.9999999999980105E-3</c:v>
                </c:pt>
                <c:pt idx="17">
                  <c:v>9.9999999999980105E-3</c:v>
                </c:pt>
                <c:pt idx="18">
                  <c:v>9.9999999999980105E-3</c:v>
                </c:pt>
                <c:pt idx="19">
                  <c:v>9.9999999999980105E-3</c:v>
                </c:pt>
                <c:pt idx="20">
                  <c:v>0</c:v>
                </c:pt>
                <c:pt idx="21">
                  <c:v>1.0000000000001563E-2</c:v>
                </c:pt>
                <c:pt idx="22">
                  <c:v>-1444.65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SCED_PC_Price!$G$1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tx1">
                  <a:lumMod val="65000"/>
                  <a:lumOff val="35000"/>
                </a:schemeClr>
              </a:solidFill>
              <a:ln w="349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SCED_PC_Price!$B$2:$B$27</c:f>
              <c:numCache>
                <c:formatCode>m/d/yyyy;@</c:formatCode>
                <c:ptCount val="26"/>
                <c:pt idx="0">
                  <c:v>43207</c:v>
                </c:pt>
                <c:pt idx="1">
                  <c:v>43222</c:v>
                </c:pt>
                <c:pt idx="2">
                  <c:v>43241</c:v>
                </c:pt>
                <c:pt idx="3">
                  <c:v>43299</c:v>
                </c:pt>
                <c:pt idx="4">
                  <c:v>43341</c:v>
                </c:pt>
                <c:pt idx="5">
                  <c:v>43363</c:v>
                </c:pt>
                <c:pt idx="6">
                  <c:v>43469</c:v>
                </c:pt>
                <c:pt idx="7">
                  <c:v>43744</c:v>
                </c:pt>
                <c:pt idx="8">
                  <c:v>43754</c:v>
                </c:pt>
                <c:pt idx="9">
                  <c:v>43755</c:v>
                </c:pt>
                <c:pt idx="10">
                  <c:v>43756</c:v>
                </c:pt>
                <c:pt idx="11">
                  <c:v>43757</c:v>
                </c:pt>
                <c:pt idx="12">
                  <c:v>43758</c:v>
                </c:pt>
                <c:pt idx="13">
                  <c:v>43759</c:v>
                </c:pt>
                <c:pt idx="14">
                  <c:v>43761</c:v>
                </c:pt>
                <c:pt idx="15">
                  <c:v>43762</c:v>
                </c:pt>
                <c:pt idx="16">
                  <c:v>43764</c:v>
                </c:pt>
                <c:pt idx="17">
                  <c:v>43767</c:v>
                </c:pt>
                <c:pt idx="18">
                  <c:v>43768</c:v>
                </c:pt>
                <c:pt idx="19">
                  <c:v>43769</c:v>
                </c:pt>
                <c:pt idx="20">
                  <c:v>43773</c:v>
                </c:pt>
                <c:pt idx="21">
                  <c:v>43775</c:v>
                </c:pt>
                <c:pt idx="22">
                  <c:v>43777</c:v>
                </c:pt>
                <c:pt idx="23">
                  <c:v>43803</c:v>
                </c:pt>
                <c:pt idx="24">
                  <c:v>43809</c:v>
                </c:pt>
                <c:pt idx="25">
                  <c:v>43816</c:v>
                </c:pt>
              </c:numCache>
            </c:numRef>
          </c:cat>
          <c:val>
            <c:numRef>
              <c:f>SCED_PC_Price!$G$2:$G$27</c:f>
              <c:numCache>
                <c:formatCode>0.00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-8.7884421534935608</c:v>
                </c:pt>
                <c:pt idx="4">
                  <c:v>-21.882711864406765</c:v>
                </c:pt>
                <c:pt idx="5">
                  <c:v>0</c:v>
                </c:pt>
                <c:pt idx="6">
                  <c:v>7.7903225806448921E-3</c:v>
                </c:pt>
                <c:pt idx="7">
                  <c:v>-1.2272553897180749</c:v>
                </c:pt>
                <c:pt idx="8">
                  <c:v>1.3806593406593408</c:v>
                </c:pt>
                <c:pt idx="9">
                  <c:v>2.1702127659574487E-2</c:v>
                </c:pt>
                <c:pt idx="10">
                  <c:v>0.14041221374045837</c:v>
                </c:pt>
                <c:pt idx="11">
                  <c:v>-4.6394052044611347E-2</c:v>
                </c:pt>
                <c:pt idx="12">
                  <c:v>0.38531380753138039</c:v>
                </c:pt>
                <c:pt idx="13">
                  <c:v>0.7808264462809914</c:v>
                </c:pt>
                <c:pt idx="14">
                  <c:v>0.24157894736842067</c:v>
                </c:pt>
                <c:pt idx="15">
                  <c:v>0.14000000000000012</c:v>
                </c:pt>
                <c:pt idx="16">
                  <c:v>2.7499999999999681E-2</c:v>
                </c:pt>
                <c:pt idx="17">
                  <c:v>2.1428571428572241E-2</c:v>
                </c:pt>
                <c:pt idx="18">
                  <c:v>2.5555555555556591E-2</c:v>
                </c:pt>
                <c:pt idx="19">
                  <c:v>1.2400000000000517E-2</c:v>
                </c:pt>
                <c:pt idx="20">
                  <c:v>0</c:v>
                </c:pt>
                <c:pt idx="21">
                  <c:v>1.0000000000001563E-2</c:v>
                </c:pt>
                <c:pt idx="22">
                  <c:v>-2.1779286355475649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hiLowLines>
        <c:axId val="160004432"/>
        <c:axId val="160005216"/>
      </c:stockChart>
      <c:catAx>
        <c:axId val="160004432"/>
        <c:scaling>
          <c:orientation val="minMax"/>
        </c:scaling>
        <c:delete val="0"/>
        <c:axPos val="b"/>
        <c:numFmt formatCode="m/d/yyyy;@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05216"/>
        <c:crosses val="autoZero"/>
        <c:auto val="0"/>
        <c:lblAlgn val="ctr"/>
        <c:lblOffset val="100"/>
        <c:noMultiLvlLbl val="0"/>
      </c:catAx>
      <c:valAx>
        <c:axId val="160005216"/>
        <c:scaling>
          <c:orientation val="minMax"/>
          <c:min val="-1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04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69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0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3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05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031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797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483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580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486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817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05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539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89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8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23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38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29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5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2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32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345235" y="6540542"/>
            <a:ext cx="707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0FCC7E3-021B-47DF-A1B2-17EE18AFD701}" type="slidenum">
              <a:rPr lang="en-US" sz="1200" b="0" smtClean="0">
                <a:solidFill>
                  <a:schemeClr val="tx2"/>
                </a:solidFill>
              </a:rPr>
              <a:pPr algn="r"/>
              <a:t>‹#›</a:t>
            </a:fld>
            <a:endParaRPr lang="en-US" sz="12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209800"/>
            <a:ext cx="564603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Review of Price Corrections in 2018/2019 </a:t>
            </a:r>
          </a:p>
          <a:p>
            <a:endParaRPr lang="en-US" sz="2800" b="1" dirty="0" smtClean="0">
              <a:solidFill>
                <a:schemeClr val="tx2"/>
              </a:solidFill>
            </a:endParaRPr>
          </a:p>
          <a:p>
            <a:r>
              <a:rPr lang="en-US" i="1" dirty="0">
                <a:solidFill>
                  <a:schemeClr val="tx2"/>
                </a:solidFill>
              </a:rPr>
              <a:t>Jian Chen</a:t>
            </a:r>
          </a:p>
          <a:p>
            <a:r>
              <a:rPr lang="en-US" dirty="0">
                <a:solidFill>
                  <a:schemeClr val="tx2"/>
                </a:solidFill>
              </a:rPr>
              <a:t>Market Analysis and Validation</a:t>
            </a:r>
          </a:p>
          <a:p>
            <a:endParaRPr lang="en-US" sz="2800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WMS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March. </a:t>
            </a:r>
            <a:r>
              <a:rPr lang="en-US" dirty="0">
                <a:solidFill>
                  <a:schemeClr val="tx2"/>
                </a:solidFill>
              </a:rPr>
              <a:t>4</a:t>
            </a:r>
            <a:r>
              <a:rPr 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smtClean="0">
                <a:solidFill>
                  <a:schemeClr val="tx2"/>
                </a:solidFill>
              </a:rPr>
              <a:t>2020</a:t>
            </a:r>
            <a:endParaRPr lang="en-US" dirty="0">
              <a:solidFill>
                <a:schemeClr val="tx2"/>
              </a:solidFill>
            </a:endParaRPr>
          </a:p>
          <a:p>
            <a:endParaRPr lang="en-US" sz="28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973" y="228600"/>
            <a:ext cx="8458200" cy="1143000"/>
          </a:xfrm>
        </p:spPr>
        <p:txBody>
          <a:bodyPr/>
          <a:lstStyle/>
          <a:p>
            <a:r>
              <a:rPr lang="en-US" sz="2400" dirty="0"/>
              <a:t>Range of Change of Payments/Charges to Individual Counter-Parties for DAM Price </a:t>
            </a:r>
            <a:r>
              <a:rPr lang="en-US" sz="2400" dirty="0" smtClean="0"/>
              <a:t>Corrections (Cont.)</a:t>
            </a:r>
            <a:endParaRPr lang="en-US" sz="2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0564309"/>
              </p:ext>
            </p:extLst>
          </p:nvPr>
        </p:nvGraphicFramePr>
        <p:xfrm>
          <a:off x="545631" y="914400"/>
          <a:ext cx="7788442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3913874"/>
              </p:ext>
            </p:extLst>
          </p:nvPr>
        </p:nvGraphicFramePr>
        <p:xfrm>
          <a:off x="705852" y="3657600"/>
          <a:ext cx="7788442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5943600"/>
            <a:ext cx="811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Note: A positive value indicates an increased charge or decreased payment to QSEs following the price correction.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8916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RTM Price Correction in 2018 and 2019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4319832"/>
          </a:xfrm>
        </p:spPr>
        <p:txBody>
          <a:bodyPr/>
          <a:lstStyle/>
          <a:p>
            <a:r>
              <a:rPr lang="en-US" sz="2000" dirty="0" smtClean="0"/>
              <a:t>Price Corrections in RTM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785372"/>
              </p:ext>
            </p:extLst>
          </p:nvPr>
        </p:nvGraphicFramePr>
        <p:xfrm>
          <a:off x="561474" y="1447800"/>
          <a:ext cx="8173452" cy="4304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559"/>
                <a:gridCol w="2057943"/>
                <a:gridCol w="1583033"/>
                <a:gridCol w="1503882"/>
                <a:gridCol w="1583035"/>
              </a:tblGrid>
              <a:tr h="4805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Settlement Point Prices*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RT Meter Prices*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Price Adders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4/17/2018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63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5/2/2018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5/21/2018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7/18/2018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8/29/2018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9/20/2018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10/6/2019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10/16/2019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10/17/2019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10/18/2019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10/19/2019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10/20/2019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717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5563" y="5755965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*The number of 15-minute Settlement Interval Settlement Point Prices, RTRMPRs or Price Adders changed with the Price Correction 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96603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RTM Price Correction in 2018 and 2019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990600"/>
            <a:ext cx="8534400" cy="4319832"/>
          </a:xfrm>
        </p:spPr>
        <p:txBody>
          <a:bodyPr/>
          <a:lstStyle/>
          <a:p>
            <a:r>
              <a:rPr lang="en-US" sz="2000" dirty="0" smtClean="0"/>
              <a:t>Price Corrections in </a:t>
            </a:r>
            <a:r>
              <a:rPr lang="en-US" sz="2000" dirty="0"/>
              <a:t>RTM </a:t>
            </a:r>
            <a:r>
              <a:rPr lang="en-US" sz="2000" dirty="0" smtClean="0"/>
              <a:t>(Cont.)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124752"/>
              </p:ext>
            </p:extLst>
          </p:nvPr>
        </p:nvGraphicFramePr>
        <p:xfrm>
          <a:off x="523374" y="1394703"/>
          <a:ext cx="8173451" cy="4352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559"/>
                <a:gridCol w="2057943"/>
                <a:gridCol w="1583033"/>
                <a:gridCol w="1503882"/>
                <a:gridCol w="1583034"/>
              </a:tblGrid>
              <a:tr h="4805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Settlement Point Prices*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RT Meter Prices*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Price Adders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10/21/2019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10/23/2019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10/29/2019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10/30/2019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10/31/2019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11/6/2019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11/8/2019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12/10/2019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8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12/17/2019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5563" y="5755965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*The number of 15-minute Settlement Interval Settlement Point Prices, RTRMPRs or Price Adders changed with the  Price Correction 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22289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Price Impact of RTM Price Correction </a:t>
            </a:r>
            <a:endParaRPr lang="en-US" sz="24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3531734"/>
              </p:ext>
            </p:extLst>
          </p:nvPr>
        </p:nvGraphicFramePr>
        <p:xfrm>
          <a:off x="609600" y="914400"/>
          <a:ext cx="7733623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2555320"/>
              </p:ext>
            </p:extLst>
          </p:nvPr>
        </p:nvGraphicFramePr>
        <p:xfrm>
          <a:off x="743289" y="3429000"/>
          <a:ext cx="7599934" cy="2406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6417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Price Impact of RTM </a:t>
            </a:r>
            <a:r>
              <a:rPr lang="en-US" sz="2400" smtClean="0"/>
              <a:t>Price Correction (Cont.) </a:t>
            </a:r>
            <a:endParaRPr lang="en-US" sz="24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437749"/>
              </p:ext>
            </p:extLst>
          </p:nvPr>
        </p:nvGraphicFramePr>
        <p:xfrm>
          <a:off x="533400" y="990600"/>
          <a:ext cx="7811503" cy="2594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2272938"/>
              </p:ext>
            </p:extLst>
          </p:nvPr>
        </p:nvGraphicFramePr>
        <p:xfrm>
          <a:off x="704349" y="3657600"/>
          <a:ext cx="7640554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7958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Impact on Payments/Charges of </a:t>
            </a:r>
            <a:r>
              <a:rPr lang="en-US" sz="2400" dirty="0" smtClean="0"/>
              <a:t>RTM </a:t>
            </a:r>
            <a:r>
              <a:rPr lang="en-US" sz="2400" dirty="0"/>
              <a:t>Price Correction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705978"/>
              </p:ext>
            </p:extLst>
          </p:nvPr>
        </p:nvGraphicFramePr>
        <p:xfrm>
          <a:off x="1066800" y="1015996"/>
          <a:ext cx="7239000" cy="4775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Imbalance($k)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PTP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Obligation ($k)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 ($k)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4/17/2018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5/2/2018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5/21/2018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7/18/2018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8/29/2018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9/20/2018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10/6/2019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10/16/2019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10/17/2019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10/18/2019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10/19/2019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-101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10/20/2019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-56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5943600"/>
            <a:ext cx="811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Note: A positive value indicates an increased charge or decreased payment to QSEs following the price correction.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4119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Impact on Payments/Charges of </a:t>
            </a:r>
            <a:r>
              <a:rPr lang="en-US" sz="2400" dirty="0" smtClean="0"/>
              <a:t>RTM </a:t>
            </a:r>
            <a:r>
              <a:rPr lang="en-US" sz="2400" dirty="0"/>
              <a:t>Price </a:t>
            </a:r>
            <a:r>
              <a:rPr lang="en-US" sz="2400" dirty="0" smtClean="0"/>
              <a:t>Correction</a:t>
            </a:r>
            <a:br>
              <a:rPr lang="en-US" sz="2400" dirty="0" smtClean="0"/>
            </a:br>
            <a:r>
              <a:rPr lang="en-US" sz="2400" dirty="0" smtClean="0"/>
              <a:t>(Cont.)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568655"/>
              </p:ext>
            </p:extLst>
          </p:nvPr>
        </p:nvGraphicFramePr>
        <p:xfrm>
          <a:off x="1066800" y="1066800"/>
          <a:ext cx="7239000" cy="4775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Imbalance($k)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PTP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Obligation ($k)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 ($k)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10/21/2019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10/23/2019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10/29/2019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10/30/2019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10/31/2019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11/6/2019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11/8/2019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12/10/2019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41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12/17/2019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5943600"/>
            <a:ext cx="811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Note: A positive value indicates an increased charge or decreased payment to QSEs following the price correction.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18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763000" cy="1143000"/>
          </a:xfrm>
        </p:spPr>
        <p:txBody>
          <a:bodyPr/>
          <a:lstStyle/>
          <a:p>
            <a:r>
              <a:rPr lang="en-US" sz="2400" dirty="0"/>
              <a:t>Range of Change of Payments/Charges to Individual Counter-Parties for </a:t>
            </a:r>
            <a:r>
              <a:rPr lang="en-US" sz="2400" dirty="0" smtClean="0"/>
              <a:t>RTM </a:t>
            </a:r>
            <a:r>
              <a:rPr lang="en-US" sz="2400" dirty="0"/>
              <a:t>Price Corrections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4520035"/>
              </p:ext>
            </p:extLst>
          </p:nvPr>
        </p:nvGraphicFramePr>
        <p:xfrm>
          <a:off x="597568" y="3827002"/>
          <a:ext cx="7912768" cy="228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0587036"/>
              </p:ext>
            </p:extLst>
          </p:nvPr>
        </p:nvGraphicFramePr>
        <p:xfrm>
          <a:off x="565484" y="838200"/>
          <a:ext cx="7848600" cy="2988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5943600"/>
            <a:ext cx="811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Note: A positive value indicates an increased charge or decreased payment to QSEs following the price correction.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11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763000" cy="1143000"/>
          </a:xfrm>
        </p:spPr>
        <p:txBody>
          <a:bodyPr/>
          <a:lstStyle/>
          <a:p>
            <a:r>
              <a:rPr lang="en-US" sz="2400" dirty="0"/>
              <a:t>Range of Change of Payments/Charges to Individual Counter-Parties for RTM Price </a:t>
            </a:r>
            <a:r>
              <a:rPr lang="en-US" sz="2400" dirty="0" smtClean="0"/>
              <a:t>Corrections (Cont.)</a:t>
            </a:r>
            <a:endParaRPr lang="en-US" sz="24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5207474"/>
              </p:ext>
            </p:extLst>
          </p:nvPr>
        </p:nvGraphicFramePr>
        <p:xfrm>
          <a:off x="685800" y="990600"/>
          <a:ext cx="7696200" cy="2682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2489400"/>
              </p:ext>
            </p:extLst>
          </p:nvPr>
        </p:nvGraphicFramePr>
        <p:xfrm>
          <a:off x="685800" y="3657600"/>
          <a:ext cx="76962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943600"/>
            <a:ext cx="811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Note: A positive value indicates an increased charge or decreased payment to QSEs following the price correction.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7345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sz="2400" dirty="0" smtClean="0"/>
              <a:t>Next Steps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4953000"/>
          </a:xfrm>
        </p:spPr>
        <p:txBody>
          <a:bodyPr/>
          <a:lstStyle/>
          <a:p>
            <a:r>
              <a:rPr lang="en-US" sz="2000" dirty="0" smtClean="0"/>
              <a:t>ERCOT is looking for feedback from WMS.</a:t>
            </a:r>
          </a:p>
          <a:p>
            <a:endParaRPr lang="en-US" sz="2000" dirty="0"/>
          </a:p>
          <a:p>
            <a:r>
              <a:rPr lang="en-US" sz="2000" dirty="0" smtClean="0"/>
              <a:t>Can we define more specific indices of “significance” and use those values to determine when to bring potential price correction cases to the ERCOT Board for their review? </a:t>
            </a:r>
            <a:endParaRPr lang="en-US" sz="1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System-wide impact on payment/charges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Dollar impact on individual Counter-Parties (or QSEs/CRR Account Holders)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Percentage impact on individual Counter-Parties </a:t>
            </a:r>
            <a:r>
              <a:rPr lang="en-US" sz="1600" dirty="0"/>
              <a:t>(or </a:t>
            </a:r>
            <a:r>
              <a:rPr lang="en-US" sz="1600" dirty="0" smtClean="0"/>
              <a:t>QSEs/CRR </a:t>
            </a:r>
            <a:r>
              <a:rPr lang="en-US" sz="1600" dirty="0"/>
              <a:t>Account </a:t>
            </a:r>
            <a:r>
              <a:rPr lang="en-US" sz="1600" dirty="0" smtClean="0"/>
              <a:t>Holders)</a:t>
            </a:r>
          </a:p>
          <a:p>
            <a:pPr marL="400050"/>
            <a:endParaRPr lang="en-US" sz="2000" dirty="0"/>
          </a:p>
          <a:p>
            <a:pPr marL="400050"/>
            <a:r>
              <a:rPr lang="en-US" sz="2000" dirty="0" smtClean="0"/>
              <a:t>Should we also consider introducing similar “significance” indices for determining whether or not to perform price corrections before the prices become final in the RTM and DAM?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Less information is available in this timeframe, so may have to make assumptions or use other approaches, such as: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400" dirty="0" smtClean="0"/>
              <a:t>Numbers of corrected prices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400" dirty="0" smtClean="0"/>
              <a:t>Changes of corrected prices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400" dirty="0" smtClean="0"/>
              <a:t>System-wide impact on payment/charges (when only RTRMPR corrected)</a:t>
            </a:r>
            <a:endParaRPr lang="en-US" sz="1400" dirty="0"/>
          </a:p>
          <a:p>
            <a:pPr marL="400050"/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494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Current </a:t>
            </a:r>
            <a:r>
              <a:rPr lang="en-US" sz="2400" dirty="0" smtClean="0"/>
              <a:t>Rules for Price Corrections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043634"/>
              </p:ext>
            </p:extLst>
          </p:nvPr>
        </p:nvGraphicFramePr>
        <p:xfrm>
          <a:off x="552450" y="2133600"/>
          <a:ext cx="8115300" cy="4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2764"/>
                <a:gridCol w="905725"/>
                <a:gridCol w="2574167"/>
                <a:gridCol w="2932644"/>
              </a:tblGrid>
              <a:tr h="826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 of Correction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Market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Deadline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Finding of “Significant” Impact on Prices Required to Correct Price</a:t>
                      </a:r>
                      <a:endParaRPr lang="en-US" sz="1600" dirty="0"/>
                    </a:p>
                  </a:txBody>
                  <a:tcPr/>
                </a:tc>
              </a:tr>
              <a:tr h="5814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Price correction before prices become final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RTM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Correct the prices before 4PM</a:t>
                      </a:r>
                      <a:r>
                        <a:rPr lang="en-US" sz="1600" baseline="0" dirty="0" smtClean="0"/>
                        <a:t> of 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baseline="0" dirty="0" smtClean="0"/>
                        <a:t> Business Day after the OD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</a:tr>
              <a:tr h="826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Correct the prices before 10AM</a:t>
                      </a:r>
                      <a:r>
                        <a:rPr lang="en-US" sz="1600" baseline="0" dirty="0" smtClean="0"/>
                        <a:t> of 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baseline="0" dirty="0" smtClean="0"/>
                        <a:t> Business Day after the OD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</a:tr>
              <a:tr h="826200"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Price correction with Board review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RTM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Notify Market Participants no late than 30 days</a:t>
                      </a:r>
                      <a:r>
                        <a:rPr lang="en-US" sz="1600" baseline="0" dirty="0" smtClean="0"/>
                        <a:t> after the OD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ERCOT Board Review</a:t>
                      </a:r>
                      <a:endParaRPr lang="en-US" sz="1600" dirty="0"/>
                    </a:p>
                  </a:txBody>
                  <a:tcPr/>
                </a:tc>
              </a:tr>
              <a:tr h="826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Notify Market Participants no late than 30 days</a:t>
                      </a:r>
                      <a:r>
                        <a:rPr lang="en-US" sz="1600" baseline="0" dirty="0" smtClean="0"/>
                        <a:t> after the OD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ERCOT Board Review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990600"/>
            <a:ext cx="8534400" cy="1219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When an issue has been identified that necessitates the need for a price correction </a:t>
            </a:r>
            <a:r>
              <a:rPr lang="en-US" sz="2000" u="sng" dirty="0" smtClean="0"/>
              <a:t>and</a:t>
            </a:r>
            <a:r>
              <a:rPr lang="en-US" sz="2000" dirty="0" smtClean="0"/>
              <a:t> accurate prices can be determined, there is a set timeline for correcting prices.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885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Current Approaches Defined in Protocol for Resettlement may Provide some Guidance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883579"/>
              </p:ext>
            </p:extLst>
          </p:nvPr>
        </p:nvGraphicFramePr>
        <p:xfrm>
          <a:off x="481263" y="1401764"/>
          <a:ext cx="8357937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5979"/>
                <a:gridCol w="929946"/>
                <a:gridCol w="46420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 of</a:t>
                      </a:r>
                      <a:r>
                        <a:rPr lang="en-US" baseline="0" dirty="0" smtClean="0"/>
                        <a:t> Resettlement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Market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</a:t>
                      </a:r>
                      <a:r>
                        <a:rPr lang="en-US" baseline="0" dirty="0" smtClean="0"/>
                        <a:t> of impacts</a:t>
                      </a:r>
                      <a:endParaRPr lang="en-US" dirty="0"/>
                    </a:p>
                  </a:txBody>
                  <a:tcPr/>
                </a:tc>
              </a:tr>
              <a:tr h="40666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Resettlement due to errors other than errors in prices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DAM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absolute value impact greater than 2% of the total DAM Statement amount for any single Statement Recipient for the Operating Day, and 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41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impact to the Statement Recipient is greater than $200.00.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214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Resettlement due to errors other than errors in prices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RTM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absolute value impact greater than 4% of the total RTM Statement amount for any single Statement Recipient for the Operating Day, and </a:t>
                      </a:r>
                      <a:endParaRPr lang="en-US" dirty="0"/>
                    </a:p>
                  </a:txBody>
                  <a:tcPr/>
                </a:tc>
              </a:tr>
              <a:tr h="1236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impact to the Statement Recipient is greater than $400.00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1053" y="5638800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 Single Statement Recipient can be a individual QSE or CRR Account Holder, not Counter-Party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8743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DAM Price Correction in 2018 and 2019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319832"/>
          </a:xfrm>
        </p:spPr>
        <p:txBody>
          <a:bodyPr/>
          <a:lstStyle/>
          <a:p>
            <a:r>
              <a:rPr lang="en-US" sz="2000" dirty="0" smtClean="0"/>
              <a:t>Price Corrections in DAM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419281"/>
              </p:ext>
            </p:extLst>
          </p:nvPr>
        </p:nvGraphicFramePr>
        <p:xfrm>
          <a:off x="609600" y="1600200"/>
          <a:ext cx="7716252" cy="4116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896"/>
                <a:gridCol w="2466556"/>
                <a:gridCol w="1864575"/>
                <a:gridCol w="1869225"/>
              </a:tblGrid>
              <a:tr h="4951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Settlement Point Prices*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MCPC*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7/20/2018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10/23/2018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5437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1/29/2019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15256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4/2/2019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4/4/2019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4/9/2019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4/10/2019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4/19/2019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14598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4/20/2019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12541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7912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*The number of hourly Settlement Point Prices or MCPCs changed with the Price Correction 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03205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DAM Price Correction in 2018 and 2019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319832"/>
          </a:xfrm>
        </p:spPr>
        <p:txBody>
          <a:bodyPr/>
          <a:lstStyle/>
          <a:p>
            <a:r>
              <a:rPr lang="en-US" sz="2000" dirty="0" smtClean="0"/>
              <a:t>Price Corrections in DAM (Cont.)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012785"/>
              </p:ext>
            </p:extLst>
          </p:nvPr>
        </p:nvGraphicFramePr>
        <p:xfrm>
          <a:off x="609600" y="1600200"/>
          <a:ext cx="7716252" cy="4116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896"/>
                <a:gridCol w="2237956"/>
                <a:gridCol w="2093175"/>
                <a:gridCol w="1869225"/>
              </a:tblGrid>
              <a:tr h="4951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Settlement Point Prices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Impacted MCPC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9/16/2019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15038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9/17/2019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14327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9/18/2019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14463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9/19/2019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14479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9/20/2019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13318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9/21/2019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14356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9/22/2019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12354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9/23/2019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12477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Reviewed</a:t>
                      </a:r>
                    </a:p>
                  </a:txBody>
                  <a:tcPr marL="9525" marR="9525" marT="9525" marB="0" anchor="ctr"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9/24/2019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10874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1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9/25/2019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15015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7912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*The number of hourly Settlement Point Prices or MCPCs changed with the Price Correction 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07316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Price Impact of DAM Price Correction</a:t>
            </a:r>
            <a:endParaRPr lang="en-US" sz="24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9643987"/>
              </p:ext>
            </p:extLst>
          </p:nvPr>
        </p:nvGraphicFramePr>
        <p:xfrm>
          <a:off x="551248" y="812398"/>
          <a:ext cx="8117704" cy="2811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21496" y="5951102"/>
            <a:ext cx="8117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a positive value indicates that the corrected price is higher than the original price.</a:t>
            </a:r>
            <a:endParaRPr lang="en-US" sz="16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8520163"/>
              </p:ext>
            </p:extLst>
          </p:nvPr>
        </p:nvGraphicFramePr>
        <p:xfrm>
          <a:off x="628350" y="3624296"/>
          <a:ext cx="8040602" cy="2141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236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Price Impact of DAM Price Correction (Cont.)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21496" y="5951102"/>
            <a:ext cx="8117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a positive value indicates that the corrected price is higher than the original price.</a:t>
            </a:r>
            <a:endParaRPr lang="en-US" sz="16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7232170"/>
              </p:ext>
            </p:extLst>
          </p:nvPr>
        </p:nvGraphicFramePr>
        <p:xfrm>
          <a:off x="583332" y="914400"/>
          <a:ext cx="8085620" cy="257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6988007"/>
              </p:ext>
            </p:extLst>
          </p:nvPr>
        </p:nvGraphicFramePr>
        <p:xfrm>
          <a:off x="668456" y="3488288"/>
          <a:ext cx="8000496" cy="1998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639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Impact on Payments/Charges of DAM Price Correction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360439"/>
              </p:ext>
            </p:extLst>
          </p:nvPr>
        </p:nvGraphicFramePr>
        <p:xfrm>
          <a:off x="647701" y="1219200"/>
          <a:ext cx="7924798" cy="4660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826"/>
                <a:gridCol w="991356"/>
                <a:gridCol w="1290944"/>
                <a:gridCol w="1187207"/>
                <a:gridCol w="1164155"/>
                <a:gridCol w="1164155"/>
                <a:gridCol w="1164155"/>
              </a:tblGrid>
              <a:tr h="660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Payments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Settlements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Make Whole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Purchases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Sales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PTP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7/20/2018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10/23/2018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1/29/2019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5,085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-629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-330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-1,869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4/2/2019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4/9/2019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4/10/2019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4/19/2019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-40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4/20/2019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-18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5943600"/>
            <a:ext cx="811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Note: A positive value indicates an increased charge or decreased payment to QSEs following the price correction.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2361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Impact on Payments/Charges of DAM Price Correction (Cont.)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906694"/>
              </p:ext>
            </p:extLst>
          </p:nvPr>
        </p:nvGraphicFramePr>
        <p:xfrm>
          <a:off x="762001" y="1207130"/>
          <a:ext cx="7696199" cy="4660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599"/>
                <a:gridCol w="1066800"/>
                <a:gridCol w="1295400"/>
                <a:gridCol w="1045029"/>
                <a:gridCol w="1099457"/>
                <a:gridCol w="1055914"/>
                <a:gridCol w="1143000"/>
              </a:tblGrid>
              <a:tr h="660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Payments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Settlements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Make Whole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Purchases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Sales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PTP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 ($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K)</a:t>
                      </a:r>
                    </a:p>
                  </a:txBody>
                  <a:tcPr marL="9525" marR="9525" marT="9525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9/16/2019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225</a:t>
                      </a:r>
                    </a:p>
                  </a:txBody>
                  <a:tcPr marL="0" marR="0" marT="0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9/17/2019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-25</a:t>
                      </a:r>
                    </a:p>
                  </a:txBody>
                  <a:tcPr marL="0" marR="0" marT="0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9/18/2019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-958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125</a:t>
                      </a:r>
                    </a:p>
                  </a:txBody>
                  <a:tcPr marL="0" marR="0" marT="0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9/19/2019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418</a:t>
                      </a:r>
                    </a:p>
                  </a:txBody>
                  <a:tcPr marL="0" marR="0" marT="0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9/20/2019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-7</a:t>
                      </a:r>
                    </a:p>
                  </a:txBody>
                  <a:tcPr marL="0" marR="0" marT="0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9/21/2019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-25</a:t>
                      </a:r>
                    </a:p>
                  </a:txBody>
                  <a:tcPr marL="0" marR="0" marT="0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9/22/2019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9/23/2019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-513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-64</a:t>
                      </a:r>
                    </a:p>
                  </a:txBody>
                  <a:tcPr marL="0" marR="0" marT="0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9/24/2019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-41</a:t>
                      </a:r>
                    </a:p>
                  </a:txBody>
                  <a:tcPr marL="0" marR="0" marT="0" marB="0" anchor="b"/>
                </a:tc>
              </a:tr>
              <a:tr h="3999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9/25/2019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2,382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-329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-553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-1,258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5943600"/>
            <a:ext cx="811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Note: A positive value indicates an increased charge or decreased payment to QSEs following the price correction.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5541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763000" cy="1143000"/>
          </a:xfrm>
        </p:spPr>
        <p:txBody>
          <a:bodyPr/>
          <a:lstStyle/>
          <a:p>
            <a:r>
              <a:rPr lang="en-US" sz="2400" dirty="0" smtClean="0"/>
              <a:t>Range of Change of Payments/Charges to Individual Counter-Parties for DAM Price Corrections</a:t>
            </a:r>
            <a:endParaRPr lang="en-US" sz="2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622256"/>
              </p:ext>
            </p:extLst>
          </p:nvPr>
        </p:nvGraphicFramePr>
        <p:xfrm>
          <a:off x="381000" y="1173164"/>
          <a:ext cx="8077200" cy="2575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1875391"/>
              </p:ext>
            </p:extLst>
          </p:nvPr>
        </p:nvGraphicFramePr>
        <p:xfrm>
          <a:off x="381000" y="3832058"/>
          <a:ext cx="8077200" cy="2263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5943600"/>
            <a:ext cx="811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Note: A positive value indicates an increased charge or decreased payment to QSEs following the price correction.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6358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35740</TotalTime>
  <Words>1564</Words>
  <Application>Microsoft Office PowerPoint</Application>
  <PresentationFormat>On-screen Show (4:3)</PresentationFormat>
  <Paragraphs>591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Wingdings</vt:lpstr>
      <vt:lpstr>1_Custom Design</vt:lpstr>
      <vt:lpstr>Office Theme</vt:lpstr>
      <vt:lpstr>Custom Design</vt:lpstr>
      <vt:lpstr>PowerPoint Presentation</vt:lpstr>
      <vt:lpstr>Current Rules for Price Corrections</vt:lpstr>
      <vt:lpstr>DAM Price Correction in 2018 and 2019</vt:lpstr>
      <vt:lpstr>DAM Price Correction in 2018 and 2019</vt:lpstr>
      <vt:lpstr>Price Impact of DAM Price Correction</vt:lpstr>
      <vt:lpstr>Price Impact of DAM Price Correction (Cont.)</vt:lpstr>
      <vt:lpstr>Impact on Payments/Charges of DAM Price Correction</vt:lpstr>
      <vt:lpstr>Impact on Payments/Charges of DAM Price Correction (Cont.)</vt:lpstr>
      <vt:lpstr>Range of Change of Payments/Charges to Individual Counter-Parties for DAM Price Corrections</vt:lpstr>
      <vt:lpstr>Range of Change of Payments/Charges to Individual Counter-Parties for DAM Price Corrections (Cont.)</vt:lpstr>
      <vt:lpstr>RTM Price Correction in 2018 and 2019</vt:lpstr>
      <vt:lpstr>RTM Price Correction in 2018 and 2019</vt:lpstr>
      <vt:lpstr>Price Impact of RTM Price Correction </vt:lpstr>
      <vt:lpstr>Price Impact of RTM Price Correction (Cont.) </vt:lpstr>
      <vt:lpstr>Impact on Payments/Charges of RTM Price Correction</vt:lpstr>
      <vt:lpstr>Impact on Payments/Charges of RTM Price Correction (Cont.)</vt:lpstr>
      <vt:lpstr>Range of Change of Payments/Charges to Individual Counter-Parties for RTM Price Corrections</vt:lpstr>
      <vt:lpstr>Range of Change of Payments/Charges to Individual Counter-Parties for RTM Price Corrections (Cont.)</vt:lpstr>
      <vt:lpstr>Next Steps</vt:lpstr>
      <vt:lpstr>Current Approaches Defined in Protocol for Resettlement may Provide some Guidance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Chen, Jian</cp:lastModifiedBy>
  <cp:revision>388</cp:revision>
  <cp:lastPrinted>2020-02-28T22:27:43Z</cp:lastPrinted>
  <dcterms:created xsi:type="dcterms:W3CDTF">2016-01-21T15:20:31Z</dcterms:created>
  <dcterms:modified xsi:type="dcterms:W3CDTF">2020-03-02T20:47:03Z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