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41"/>
  </p:notesMasterIdLst>
  <p:handoutMasterIdLst>
    <p:handoutMasterId r:id="rId42"/>
  </p:handoutMasterIdLst>
  <p:sldIdLst>
    <p:sldId id="260" r:id="rId6"/>
    <p:sldId id="297" r:id="rId7"/>
    <p:sldId id="350" r:id="rId8"/>
    <p:sldId id="336" r:id="rId9"/>
    <p:sldId id="404" r:id="rId10"/>
    <p:sldId id="413" r:id="rId11"/>
    <p:sldId id="414" r:id="rId12"/>
    <p:sldId id="406" r:id="rId13"/>
    <p:sldId id="412" r:id="rId14"/>
    <p:sldId id="407" r:id="rId15"/>
    <p:sldId id="408" r:id="rId16"/>
    <p:sldId id="409" r:id="rId17"/>
    <p:sldId id="410" r:id="rId18"/>
    <p:sldId id="411" r:id="rId19"/>
    <p:sldId id="405" r:id="rId20"/>
    <p:sldId id="300" r:id="rId21"/>
    <p:sldId id="346" r:id="rId22"/>
    <p:sldId id="347" r:id="rId23"/>
    <p:sldId id="348" r:id="rId24"/>
    <p:sldId id="349" r:id="rId25"/>
    <p:sldId id="303" r:id="rId26"/>
    <p:sldId id="380" r:id="rId27"/>
    <p:sldId id="385" r:id="rId28"/>
    <p:sldId id="386" r:id="rId29"/>
    <p:sldId id="359" r:id="rId30"/>
    <p:sldId id="360" r:id="rId31"/>
    <p:sldId id="402" r:id="rId32"/>
    <p:sldId id="391" r:id="rId33"/>
    <p:sldId id="365" r:id="rId34"/>
    <p:sldId id="369" r:id="rId35"/>
    <p:sldId id="370" r:id="rId36"/>
    <p:sldId id="371" r:id="rId37"/>
    <p:sldId id="403" r:id="rId38"/>
    <p:sldId id="415" r:id="rId39"/>
    <p:sldId id="296" r:id="rId40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60"/>
  </p:normalViewPr>
  <p:slideViewPr>
    <p:cSldViewPr showGuides="1">
      <p:cViewPr varScale="1">
        <p:scale>
          <a:sx n="99" d="100"/>
          <a:sy n="99" d="100"/>
        </p:scale>
        <p:origin x="270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Analysis of Load Reductions Associated with 4-CP Transmission Charges </a:t>
            </a:r>
            <a:r>
              <a:rPr lang="en-US" sz="2000" dirty="0" smtClean="0"/>
              <a:t>and Price Responsive Load/Retail DR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1600" dirty="0" smtClean="0"/>
              <a:t>Carl L Raish</a:t>
            </a:r>
            <a:endParaRPr lang="en-US" sz="1600" dirty="0"/>
          </a:p>
          <a:p>
            <a:pPr algn="ctr"/>
            <a:r>
              <a:rPr lang="en-US" sz="1600" dirty="0" smtClean="0"/>
              <a:t>Principal Load Profiling and Modeling</a:t>
            </a:r>
            <a:endParaRPr lang="en-US" sz="1600" dirty="0"/>
          </a:p>
          <a:p>
            <a:pPr algn="ctr"/>
            <a:endParaRPr lang="en-US" dirty="0"/>
          </a:p>
          <a:p>
            <a:pPr algn="ctr"/>
            <a:r>
              <a:rPr lang="en-US" sz="1600" dirty="0" smtClean="0"/>
              <a:t>Retail Market Subcommittee – March 3, 2020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System Demand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14400"/>
            <a:ext cx="76962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27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System Demand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686" y="914400"/>
            <a:ext cx="776151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6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System Demand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14400"/>
            <a:ext cx="78486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06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System Demand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686" y="914400"/>
            <a:ext cx="783771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33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System Demand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684" y="908559"/>
            <a:ext cx="7685315" cy="5035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30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95400" y="2169855"/>
            <a:ext cx="6477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Actual ERCOT Total Load</a:t>
            </a:r>
          </a:p>
          <a:p>
            <a:pPr algn="ctr"/>
            <a:r>
              <a:rPr lang="en-US" sz="3200" b="1" dirty="0" smtClean="0"/>
              <a:t>+</a:t>
            </a:r>
          </a:p>
          <a:p>
            <a:pPr algn="ctr"/>
            <a:r>
              <a:rPr lang="en-US" sz="3200" b="1" dirty="0" smtClean="0"/>
              <a:t>Total System DR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August 12 – 16, 2019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43984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Re-Constituted ERCOT 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686" y="914400"/>
            <a:ext cx="776151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60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Re-Constituted ERCOT Load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686" y="914400"/>
            <a:ext cx="776151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31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Re-Constituted ERCOT Load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14400"/>
            <a:ext cx="78486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4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Re-Constituted ERCOT Load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14400"/>
            <a:ext cx="78486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44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Summer 2019 Analysis Update</a:t>
            </a:r>
          </a:p>
          <a:p>
            <a:pPr lvl="2">
              <a:defRPr/>
            </a:pPr>
            <a:r>
              <a:rPr lang="en-US" altLang="en-US" sz="1800" dirty="0" smtClean="0"/>
              <a:t>Updates to Commission </a:t>
            </a:r>
            <a:r>
              <a:rPr lang="en-US" altLang="en-US" sz="1800" dirty="0" smtClean="0"/>
              <a:t>Filing</a:t>
            </a:r>
          </a:p>
          <a:p>
            <a:pPr lvl="2">
              <a:defRPr/>
            </a:pPr>
            <a:r>
              <a:rPr lang="en-US" altLang="en-US" sz="1800" dirty="0" smtClean="0"/>
              <a:t>Total System-level DR</a:t>
            </a:r>
          </a:p>
          <a:p>
            <a:pPr lvl="2">
              <a:defRPr/>
            </a:pPr>
            <a:r>
              <a:rPr lang="en-US" altLang="en-US" sz="1800" dirty="0" smtClean="0"/>
              <a:t>Re-constituted ERCOT Load</a:t>
            </a:r>
          </a:p>
          <a:p>
            <a:pPr lvl="2">
              <a:defRPr/>
            </a:pPr>
            <a:endParaRPr lang="en-US" altLang="en-US" sz="1800" dirty="0" smtClean="0"/>
          </a:p>
          <a:p>
            <a:pPr lvl="1">
              <a:defRPr/>
            </a:pPr>
            <a:r>
              <a:rPr lang="en-US" altLang="en-US" sz="2200" dirty="0"/>
              <a:t>Price Response and Retail DR</a:t>
            </a:r>
          </a:p>
          <a:p>
            <a:pPr lvl="2">
              <a:defRPr/>
            </a:pPr>
            <a:r>
              <a:rPr lang="en-US" altLang="en-US" sz="1800" dirty="0" smtClean="0"/>
              <a:t>4CP Response</a:t>
            </a:r>
          </a:p>
          <a:p>
            <a:pPr lvl="2">
              <a:defRPr/>
            </a:pPr>
            <a:r>
              <a:rPr lang="en-US" altLang="en-US" sz="1800" dirty="0" smtClean="0"/>
              <a:t>Block </a:t>
            </a:r>
            <a:r>
              <a:rPr lang="en-US" altLang="en-US" sz="1800" dirty="0" smtClean="0"/>
              <a:t>and Index Pricing (BI</a:t>
            </a:r>
            <a:r>
              <a:rPr lang="en-US" altLang="en-US" sz="1800" dirty="0" smtClean="0"/>
              <a:t>)</a:t>
            </a:r>
          </a:p>
          <a:p>
            <a:pPr lvl="2">
              <a:defRPr/>
            </a:pPr>
            <a:r>
              <a:rPr lang="en-US" altLang="en-US" sz="1800" dirty="0"/>
              <a:t>Real Time Pricing (RTP)</a:t>
            </a:r>
          </a:p>
          <a:p>
            <a:pPr lvl="2">
              <a:defRPr/>
            </a:pPr>
            <a:r>
              <a:rPr lang="en-US" altLang="en-US" sz="1800" dirty="0" smtClean="0"/>
              <a:t>NOIE Price Response</a:t>
            </a:r>
          </a:p>
          <a:p>
            <a:pPr lvl="2">
              <a:defRPr/>
            </a:pPr>
            <a:r>
              <a:rPr lang="en-US" altLang="en-US" sz="1800" dirty="0"/>
              <a:t>Peak Rebate (PR</a:t>
            </a:r>
            <a:r>
              <a:rPr lang="en-US" altLang="en-US" sz="1800" dirty="0" smtClean="0"/>
              <a:t>)</a:t>
            </a:r>
            <a:endParaRPr lang="en-US" altLang="en-US" sz="1800" dirty="0" smtClean="0"/>
          </a:p>
          <a:p>
            <a:pPr lvl="2">
              <a:defRPr/>
            </a:pPr>
            <a:r>
              <a:rPr lang="en-US" altLang="en-US" sz="1800" dirty="0" smtClean="0"/>
              <a:t>Other Load Control (OLC</a:t>
            </a:r>
            <a:r>
              <a:rPr lang="en-US" altLang="en-US" sz="1800" dirty="0" smtClean="0"/>
              <a:t>)</a:t>
            </a:r>
          </a:p>
          <a:p>
            <a:pPr lvl="2">
              <a:defRPr/>
            </a:pPr>
            <a:r>
              <a:rPr lang="en-US" altLang="en-US" sz="1800" dirty="0" smtClean="0"/>
              <a:t>Time of Use (TOU)</a:t>
            </a:r>
            <a:endParaRPr lang="en-US" altLang="en-US" sz="1800" dirty="0" smtClean="0"/>
          </a:p>
          <a:p>
            <a:pPr lvl="2">
              <a:defRPr/>
            </a:pPr>
            <a:r>
              <a:rPr lang="en-US" altLang="en-US" sz="1800" dirty="0" smtClean="0"/>
              <a:t>Other Voluntary DR (OTH)</a:t>
            </a:r>
          </a:p>
          <a:p>
            <a:pPr lvl="2"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5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Re-Constituted ERCOT Load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914" y="914400"/>
            <a:ext cx="7783286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84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057400"/>
            <a:ext cx="49455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/>
              <a:t>DR/PR Category </a:t>
            </a:r>
            <a:r>
              <a:rPr lang="en-US" altLang="en-US" sz="3200" b="1" dirty="0"/>
              <a:t>Results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887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4CP/</a:t>
            </a:r>
            <a:r>
              <a:rPr lang="en-US" altLang="en-US" dirty="0" err="1" smtClean="0"/>
              <a:t>NearCP</a:t>
            </a:r>
            <a:r>
              <a:rPr lang="en-US" altLang="en-US" dirty="0" smtClean="0"/>
              <a:t>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1094405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4CP Days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50662" y="1094405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NearCP</a:t>
            </a:r>
            <a:r>
              <a:rPr lang="en-US" dirty="0" smtClean="0"/>
              <a:t> Days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25" y="4419600"/>
            <a:ext cx="3405150" cy="89947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529592"/>
            <a:ext cx="3429000" cy="16708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1529592"/>
            <a:ext cx="3500325" cy="456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3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BI Pricing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0" y="94959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1752600"/>
            <a:ext cx="8229600" cy="230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1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BI High Price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066800"/>
            <a:ext cx="41148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98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Real-Time Pricing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18924"/>
            <a:ext cx="8229600" cy="19576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114800"/>
            <a:ext cx="8229600" cy="19576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0000" y="94959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362613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18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RTP High Price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4000" y="1034143"/>
            <a:ext cx="4464000" cy="5061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99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NOIE Price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1295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NOIEs did not report participation in BI or RTP, but did use other categories to respond to price.</a:t>
            </a:r>
            <a:endParaRPr lang="en-US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752130"/>
            <a:ext cx="4971924" cy="162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97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NOIE High Price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000" y="914400"/>
            <a:ext cx="3900000" cy="502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28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Peak Rebate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0" y="94959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362613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18924"/>
            <a:ext cx="8229600" cy="19576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114800"/>
            <a:ext cx="8229600" cy="195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08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2019 Analysis Update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1800" dirty="0" smtClean="0"/>
              <a:t>Includes ERS-10 reductions for Aug 13; WS-ERS for both Aug 13 &amp; 15.</a:t>
            </a:r>
          </a:p>
          <a:p>
            <a:pPr lvl="1">
              <a:defRPr/>
            </a:pPr>
            <a:r>
              <a:rPr lang="en-US" altLang="en-US" sz="1800" dirty="0" smtClean="0"/>
              <a:t>Corrections to properly include ERCOT-read SOG</a:t>
            </a:r>
          </a:p>
          <a:p>
            <a:pPr lvl="1">
              <a:defRPr/>
            </a:pPr>
            <a:r>
              <a:rPr lang="en-US" altLang="en-US" sz="1800" dirty="0" smtClean="0"/>
              <a:t>For ESIIDs known to be associated with SOG exclude day with export from baseline calculations for the ESIID</a:t>
            </a:r>
          </a:p>
          <a:p>
            <a:pPr lvl="1">
              <a:defRPr/>
            </a:pPr>
            <a:r>
              <a:rPr lang="en-US" altLang="en-US" sz="1800" dirty="0" smtClean="0"/>
              <a:t>ERCOT has modified and posted the TDSP Read Generator form to include ESIID associated with the Resource Id and will do a mass update for previous submissions</a:t>
            </a:r>
          </a:p>
          <a:p>
            <a:pPr lvl="1">
              <a:defRPr/>
            </a:pPr>
            <a:r>
              <a:rPr lang="en-US" altLang="en-US" sz="1800" dirty="0" smtClean="0"/>
              <a:t>This will allow allocation of response to SOGs rather than treating the it as load response</a:t>
            </a:r>
          </a:p>
          <a:p>
            <a:pPr lvl="1">
              <a:defRPr/>
            </a:pPr>
            <a:r>
              <a:rPr lang="en-US" altLang="en-US" sz="1800" dirty="0" smtClean="0"/>
              <a:t>NOIE 4CP baselines failed to exclude high price days from baseline calculations</a:t>
            </a:r>
          </a:p>
          <a:p>
            <a:pPr lvl="1">
              <a:defRPr/>
            </a:pPr>
            <a:r>
              <a:rPr lang="en-US" altLang="en-US" sz="1800" dirty="0" smtClean="0"/>
              <a:t>Day-of-adjustment window for NOIE 4CP baselines moved to exclude high price intervals</a:t>
            </a:r>
          </a:p>
          <a:p>
            <a:pPr lvl="1">
              <a:defRPr/>
            </a:pP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9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Peak Rebate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981200"/>
            <a:ext cx="4114800" cy="15704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19200" y="3962400"/>
            <a:ext cx="6781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Many summer events … most had relatively small aggregate reductions:</a:t>
            </a:r>
          </a:p>
          <a:p>
            <a:r>
              <a:rPr lang="en-US" b="1" dirty="0" smtClean="0"/>
              <a:t>	June – 17 events</a:t>
            </a:r>
          </a:p>
          <a:p>
            <a:r>
              <a:rPr lang="en-US" b="1" dirty="0"/>
              <a:t>	</a:t>
            </a:r>
            <a:r>
              <a:rPr lang="en-US" b="1" dirty="0" smtClean="0"/>
              <a:t>July – 14</a:t>
            </a:r>
          </a:p>
          <a:p>
            <a:r>
              <a:rPr lang="en-US" b="1" dirty="0"/>
              <a:t>	</a:t>
            </a:r>
            <a:r>
              <a:rPr lang="en-US" b="1" dirty="0" smtClean="0"/>
              <a:t>August – 18</a:t>
            </a:r>
          </a:p>
          <a:p>
            <a:r>
              <a:rPr lang="en-US" b="1" dirty="0"/>
              <a:t>	</a:t>
            </a:r>
            <a:r>
              <a:rPr lang="en-US" b="1" dirty="0" smtClean="0"/>
              <a:t>September – 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37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Direct Load Control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0" y="94959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362613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31396"/>
            <a:ext cx="8153400" cy="19576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114800"/>
            <a:ext cx="8077200" cy="195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84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Direct Load Control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992086"/>
            <a:ext cx="4081950" cy="1559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4114800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Many summer events … most had relatively small aggregate reductions:</a:t>
            </a:r>
          </a:p>
          <a:p>
            <a:r>
              <a:rPr lang="en-US" b="1" dirty="0" smtClean="0"/>
              <a:t>	June – 5 events</a:t>
            </a:r>
          </a:p>
          <a:p>
            <a:r>
              <a:rPr lang="en-US" b="1" dirty="0"/>
              <a:t>	</a:t>
            </a:r>
            <a:r>
              <a:rPr lang="en-US" b="1" dirty="0" smtClean="0"/>
              <a:t>July – 11</a:t>
            </a:r>
          </a:p>
          <a:p>
            <a:r>
              <a:rPr lang="en-US" b="1" dirty="0"/>
              <a:t>	</a:t>
            </a:r>
            <a:r>
              <a:rPr lang="en-US" b="1" dirty="0" smtClean="0"/>
              <a:t>August – 12</a:t>
            </a:r>
          </a:p>
          <a:p>
            <a:r>
              <a:rPr lang="en-US" b="1" dirty="0"/>
              <a:t>	</a:t>
            </a:r>
            <a:r>
              <a:rPr lang="en-US" b="1" dirty="0" smtClean="0"/>
              <a:t>September – 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85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TOU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0" y="685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3048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687" y="1014124"/>
            <a:ext cx="6926626" cy="19576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687" y="3429000"/>
            <a:ext cx="6926626" cy="195767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2401" y="5562600"/>
            <a:ext cx="861059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1" dirty="0" smtClean="0"/>
              <a:t>NOIEs reported 3,053 Residential and 1,650 Non-residential customers on TOU</a:t>
            </a:r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208456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Other </a:t>
            </a:r>
            <a:r>
              <a:rPr lang="en-US" altLang="en-US" dirty="0" smtClean="0"/>
              <a:t>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0" y="685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3048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1" y="5562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1" dirty="0" smtClean="0"/>
              <a:t>2018 programs discontinued … 2019 REP 4CP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1" dirty="0" smtClean="0"/>
              <a:t>NOIEs </a:t>
            </a:r>
            <a:r>
              <a:rPr lang="en-US" sz="1700" b="1" dirty="0" smtClean="0"/>
              <a:t>reported </a:t>
            </a:r>
            <a:r>
              <a:rPr lang="en-US" sz="1700" b="1" dirty="0" smtClean="0"/>
              <a:t>440,643 </a:t>
            </a:r>
            <a:r>
              <a:rPr lang="en-US" sz="1700" b="1" dirty="0" smtClean="0"/>
              <a:t>Residential and </a:t>
            </a:r>
            <a:r>
              <a:rPr lang="en-US" sz="1700" b="1" dirty="0" smtClean="0"/>
              <a:t>3,309 </a:t>
            </a:r>
            <a:r>
              <a:rPr lang="en-US" sz="1700" b="1" dirty="0" smtClean="0"/>
              <a:t>Non-residential </a:t>
            </a:r>
            <a:r>
              <a:rPr lang="en-US" sz="1700" b="1" dirty="0" smtClean="0"/>
              <a:t>customers</a:t>
            </a:r>
            <a:endParaRPr lang="en-US" sz="1700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687" y="1066800"/>
            <a:ext cx="6926626" cy="19576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687" y="3452524"/>
            <a:ext cx="6926626" cy="195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2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Reductions by Category/System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71800" y="9144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HE 17:00 MW Reductions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876800"/>
            <a:ext cx="8066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Total System DR: Amount of reduction with no double counting:</a:t>
            </a:r>
          </a:p>
          <a:p>
            <a:r>
              <a:rPr lang="en-US" dirty="0"/>
              <a:t>	</a:t>
            </a:r>
            <a:r>
              <a:rPr lang="en-US" dirty="0" smtClean="0"/>
              <a:t>1. For an ESIID participating in more than one category</a:t>
            </a:r>
          </a:p>
          <a:p>
            <a:r>
              <a:rPr lang="en-US" dirty="0"/>
              <a:t>	</a:t>
            </a:r>
            <a:r>
              <a:rPr lang="en-US" dirty="0" smtClean="0"/>
              <a:t>2. For a NOIE classified as responding to both price and 4CP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24000"/>
            <a:ext cx="8218714" cy="305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4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ESIIDs/NOIEs </a:t>
            </a:r>
            <a:r>
              <a:rPr lang="en-US" dirty="0"/>
              <a:t>by Category/System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5334000"/>
            <a:ext cx="8066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Total System DR: Number responding with no double counting:</a:t>
            </a:r>
          </a:p>
          <a:p>
            <a:r>
              <a:rPr lang="en-US" dirty="0"/>
              <a:t>	</a:t>
            </a:r>
            <a:r>
              <a:rPr lang="en-US" dirty="0" smtClean="0"/>
              <a:t>1. For an ESIID participating in more than one category</a:t>
            </a:r>
          </a:p>
          <a:p>
            <a:r>
              <a:rPr lang="en-US" dirty="0"/>
              <a:t>	</a:t>
            </a:r>
            <a:r>
              <a:rPr lang="en-US" dirty="0" smtClean="0"/>
              <a:t>2. For a NOIE classified as responding to both price and 4CP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0" y="8382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HE 17:00 ESIIDs / NOIEs with Reductions</a:t>
            </a:r>
            <a:endParaRPr lang="en-US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95400"/>
            <a:ext cx="8218714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03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Responding ESIIDs and Reductions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143000"/>
            <a:ext cx="73152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20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Responding </a:t>
            </a:r>
            <a:r>
              <a:rPr lang="en-US" dirty="0" smtClean="0"/>
              <a:t>NOIEs </a:t>
            </a:r>
            <a:r>
              <a:rPr lang="en-US" dirty="0"/>
              <a:t>and </a:t>
            </a:r>
            <a:r>
              <a:rPr lang="en-US" dirty="0" smtClean="0"/>
              <a:t>Reductions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914400"/>
            <a:ext cx="33720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82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95400" y="2169855"/>
            <a:ext cx="647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Total System DR</a:t>
            </a:r>
          </a:p>
          <a:p>
            <a:pPr algn="ctr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7531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Total System DR – Summer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800" y="914400"/>
            <a:ext cx="5894400" cy="502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57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openxmlformats.org/package/2006/metadata/core-properties"/>
    <ds:schemaRef ds:uri="c34af464-7aa1-4edd-9be4-83dffc1cb926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17072</TotalTime>
  <Words>482</Words>
  <Application>Microsoft Office PowerPoint</Application>
  <PresentationFormat>On-screen Show (4:3)</PresentationFormat>
  <Paragraphs>146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Overview</vt:lpstr>
      <vt:lpstr>Summer 2019 Analysis Update</vt:lpstr>
      <vt:lpstr>Load Reductions by Category/System Level</vt:lpstr>
      <vt:lpstr>ESIIDs/NOIEs by Category/System Level</vt:lpstr>
      <vt:lpstr>Responding ESIIDs and Reductions</vt:lpstr>
      <vt:lpstr>Responding NOIEs and Reductions</vt:lpstr>
      <vt:lpstr>PowerPoint Presentation</vt:lpstr>
      <vt:lpstr>Total System DR – Summer 2019</vt:lpstr>
      <vt:lpstr>Total System Demand Response</vt:lpstr>
      <vt:lpstr>Total System Demand Response</vt:lpstr>
      <vt:lpstr>Total System Demand Response</vt:lpstr>
      <vt:lpstr>Total System Demand Response</vt:lpstr>
      <vt:lpstr>Total System Demand Response</vt:lpstr>
      <vt:lpstr>PowerPoint Presentation</vt:lpstr>
      <vt:lpstr>Re-Constituted ERCOT Load</vt:lpstr>
      <vt:lpstr>Re-Constituted ERCOT Load</vt:lpstr>
      <vt:lpstr>Re-Constituted ERCOT Load</vt:lpstr>
      <vt:lpstr>Re-Constituted ERCOT Load</vt:lpstr>
      <vt:lpstr>Re-Constituted ERCOT Load</vt:lpstr>
      <vt:lpstr>PowerPoint Presentation</vt:lpstr>
      <vt:lpstr>4CP/NearCP Events</vt:lpstr>
      <vt:lpstr>BI Pricing ESIID Participation</vt:lpstr>
      <vt:lpstr>BI High Price Events</vt:lpstr>
      <vt:lpstr>Real-Time Pricing ESIID Participation</vt:lpstr>
      <vt:lpstr>RTP High Price Events</vt:lpstr>
      <vt:lpstr>NOIE Price Response</vt:lpstr>
      <vt:lpstr>NOIE High Price Events</vt:lpstr>
      <vt:lpstr>Peak Rebate ESIID Participation</vt:lpstr>
      <vt:lpstr>Peak Rebate Events</vt:lpstr>
      <vt:lpstr>Direct Load Control ESIID Participation</vt:lpstr>
      <vt:lpstr>Direct Load Control Events</vt:lpstr>
      <vt:lpstr>TOU ESIID Participation</vt:lpstr>
      <vt:lpstr>Other ESIID Participation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321</cp:revision>
  <cp:lastPrinted>2020-02-20T00:38:16Z</cp:lastPrinted>
  <dcterms:created xsi:type="dcterms:W3CDTF">2016-01-21T15:20:31Z</dcterms:created>
  <dcterms:modified xsi:type="dcterms:W3CDTF">2020-03-02T15:46:52Z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