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1"/>
  </p:notesMasterIdLst>
  <p:handoutMasterIdLst>
    <p:handoutMasterId r:id="rId42"/>
  </p:handoutMasterIdLst>
  <p:sldIdLst>
    <p:sldId id="260" r:id="rId6"/>
    <p:sldId id="297" r:id="rId7"/>
    <p:sldId id="350" r:id="rId8"/>
    <p:sldId id="336" r:id="rId9"/>
    <p:sldId id="404" r:id="rId10"/>
    <p:sldId id="413" r:id="rId11"/>
    <p:sldId id="414" r:id="rId12"/>
    <p:sldId id="406" r:id="rId13"/>
    <p:sldId id="412" r:id="rId14"/>
    <p:sldId id="407" r:id="rId15"/>
    <p:sldId id="408" r:id="rId16"/>
    <p:sldId id="409" r:id="rId17"/>
    <p:sldId id="410" r:id="rId18"/>
    <p:sldId id="411" r:id="rId19"/>
    <p:sldId id="405" r:id="rId20"/>
    <p:sldId id="300" r:id="rId21"/>
    <p:sldId id="346" r:id="rId22"/>
    <p:sldId id="347" r:id="rId23"/>
    <p:sldId id="348" r:id="rId24"/>
    <p:sldId id="349" r:id="rId25"/>
    <p:sldId id="303" r:id="rId26"/>
    <p:sldId id="380" r:id="rId27"/>
    <p:sldId id="385" r:id="rId28"/>
    <p:sldId id="386" r:id="rId29"/>
    <p:sldId id="359" r:id="rId30"/>
    <p:sldId id="360" r:id="rId31"/>
    <p:sldId id="402" r:id="rId32"/>
    <p:sldId id="391" r:id="rId33"/>
    <p:sldId id="365" r:id="rId34"/>
    <p:sldId id="369" r:id="rId35"/>
    <p:sldId id="370" r:id="rId36"/>
    <p:sldId id="371" r:id="rId37"/>
    <p:sldId id="403" r:id="rId38"/>
    <p:sldId id="415" r:id="rId39"/>
    <p:sldId id="296" r:id="rId40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howGuides="1">
      <p:cViewPr varScale="1">
        <p:scale>
          <a:sx n="99" d="100"/>
          <a:sy n="99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</a:t>
            </a:r>
            <a:r>
              <a:rPr lang="en-US" sz="2000" dirty="0" smtClean="0"/>
              <a:t>and 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Retail Market Subcommittee – March 3, 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696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8377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4" y="908559"/>
            <a:ext cx="7685315" cy="503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Actual ERCOT Total Load</a:t>
            </a:r>
          </a:p>
          <a:p>
            <a:pPr algn="ctr"/>
            <a:r>
              <a:rPr lang="en-US" sz="3200" b="1" dirty="0" smtClean="0"/>
              <a:t>+</a:t>
            </a:r>
          </a:p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August 12 – 16, 2019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9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Re-Constituted ERCOT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Summer 2019 Analysis Update</a:t>
            </a:r>
          </a:p>
          <a:p>
            <a:pPr lvl="2">
              <a:defRPr/>
            </a:pPr>
            <a:r>
              <a:rPr lang="en-US" altLang="en-US" sz="1800" dirty="0" smtClean="0"/>
              <a:t>Updates to Commission </a:t>
            </a:r>
            <a:r>
              <a:rPr lang="en-US" altLang="en-US" sz="1800" dirty="0" smtClean="0"/>
              <a:t>Filing</a:t>
            </a:r>
          </a:p>
          <a:p>
            <a:pPr lvl="2">
              <a:defRPr/>
            </a:pPr>
            <a:r>
              <a:rPr lang="en-US" altLang="en-US" sz="1800" dirty="0" smtClean="0"/>
              <a:t>Total System-level DR</a:t>
            </a:r>
          </a:p>
          <a:p>
            <a:pPr lvl="2">
              <a:defRPr/>
            </a:pPr>
            <a:r>
              <a:rPr lang="en-US" altLang="en-US" sz="1800" dirty="0" smtClean="0"/>
              <a:t>Re-constituted ERCOT Load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1">
              <a:defRPr/>
            </a:pPr>
            <a:r>
              <a:rPr lang="en-US" altLang="en-US" sz="2200" dirty="0"/>
              <a:t>Price Response and Retail DR</a:t>
            </a:r>
          </a:p>
          <a:p>
            <a:pPr lvl="2">
              <a:defRPr/>
            </a:pPr>
            <a:r>
              <a:rPr lang="en-US" altLang="en-US" sz="1800" dirty="0" smtClean="0"/>
              <a:t>4CP Response</a:t>
            </a:r>
          </a:p>
          <a:p>
            <a:pPr lvl="2">
              <a:defRPr/>
            </a:pPr>
            <a:r>
              <a:rPr lang="en-US" altLang="en-US" sz="1800" dirty="0" smtClean="0"/>
              <a:t>Block </a:t>
            </a:r>
            <a:r>
              <a:rPr lang="en-US" altLang="en-US" sz="1800" dirty="0" smtClean="0"/>
              <a:t>and Index Pricing (BI</a:t>
            </a:r>
            <a:r>
              <a:rPr lang="en-US" altLang="en-US" sz="1800" dirty="0" smtClean="0"/>
              <a:t>)</a:t>
            </a:r>
          </a:p>
          <a:p>
            <a:pPr lvl="2">
              <a:defRPr/>
            </a:pPr>
            <a:r>
              <a:rPr lang="en-US" altLang="en-US" sz="1800" dirty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NOIE Price Response</a:t>
            </a:r>
          </a:p>
          <a:p>
            <a:pPr lvl="2">
              <a:defRPr/>
            </a:pPr>
            <a:r>
              <a:rPr lang="en-US" altLang="en-US" sz="1800" dirty="0"/>
              <a:t>Peak Rebate (PR</a:t>
            </a:r>
            <a:r>
              <a:rPr lang="en-US" altLang="en-US" sz="1800" dirty="0" smtClean="0"/>
              <a:t>)</a:t>
            </a: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Other Load Control (OLC</a:t>
            </a:r>
            <a:r>
              <a:rPr lang="en-US" altLang="en-US" sz="1800" dirty="0" smtClean="0"/>
              <a:t>)</a:t>
            </a:r>
          </a:p>
          <a:p>
            <a:pPr lvl="2">
              <a:defRPr/>
            </a:pPr>
            <a:r>
              <a:rPr lang="en-US" altLang="en-US" sz="1800" dirty="0" smtClean="0"/>
              <a:t>Time of Use (TOU)</a:t>
            </a: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4" y="914400"/>
            <a:ext cx="778328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4945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/>
              <a:t>DR/PR Category </a:t>
            </a:r>
            <a:r>
              <a:rPr lang="en-US" altLang="en-US" sz="3200" b="1" dirty="0"/>
              <a:t>Results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4CP/</a:t>
            </a:r>
            <a:r>
              <a:rPr lang="en-US" altLang="en-US" dirty="0" err="1" smtClean="0"/>
              <a:t>NearCP</a:t>
            </a:r>
            <a:r>
              <a:rPr lang="en-US" altLang="en-US" dirty="0" smtClean="0"/>
              <a:t>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09440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4CP Days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0662" y="109440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NearCP</a:t>
            </a:r>
            <a:r>
              <a:rPr lang="en-US" dirty="0" smtClean="0"/>
              <a:t> Days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25" y="4419600"/>
            <a:ext cx="3405150" cy="899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9592"/>
            <a:ext cx="3429000" cy="16708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529592"/>
            <a:ext cx="3500325" cy="45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 Pricing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752600"/>
            <a:ext cx="8229600" cy="230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066800"/>
            <a:ext cx="4114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Real-Time Pricing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8924"/>
            <a:ext cx="8229600" cy="19576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229600" cy="1957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RTP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000" y="1034143"/>
            <a:ext cx="4464000" cy="506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NOIEs did not report participation in BI or RTP, but did use other categories to respond to price.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752130"/>
            <a:ext cx="4971924" cy="16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00" y="914400"/>
            <a:ext cx="3900000" cy="50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8924"/>
            <a:ext cx="8229600" cy="19576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229600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2019 Analysis Update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1800" dirty="0" smtClean="0"/>
              <a:t>Includes ERS-10 reductions for Aug 13; WS-ERS for both Aug 13 &amp; 15.</a:t>
            </a:r>
          </a:p>
          <a:p>
            <a:pPr lvl="1">
              <a:defRPr/>
            </a:pPr>
            <a:r>
              <a:rPr lang="en-US" altLang="en-US" sz="1800" dirty="0" smtClean="0"/>
              <a:t>Corrections to properly include ERCOT-read SOG</a:t>
            </a:r>
          </a:p>
          <a:p>
            <a:pPr lvl="1">
              <a:defRPr/>
            </a:pPr>
            <a:r>
              <a:rPr lang="en-US" altLang="en-US" sz="1800" dirty="0" smtClean="0"/>
              <a:t>For ESIIDs known to be associated with SOG exclude day with export from baseline calculations for the ESIID</a:t>
            </a:r>
          </a:p>
          <a:p>
            <a:pPr lvl="1">
              <a:defRPr/>
            </a:pPr>
            <a:r>
              <a:rPr lang="en-US" altLang="en-US" sz="1800" dirty="0" smtClean="0"/>
              <a:t>ERCOT has modified and posted the TDSP Read Generator form to include ESIID associated with the Resource Id and will do a mass update for previous submissions</a:t>
            </a:r>
          </a:p>
          <a:p>
            <a:pPr lvl="1">
              <a:defRPr/>
            </a:pPr>
            <a:r>
              <a:rPr lang="en-US" altLang="en-US" sz="1800" dirty="0" smtClean="0"/>
              <a:t>This will allow allocation of response to SOGs rather than treating the it as load response</a:t>
            </a:r>
          </a:p>
          <a:p>
            <a:pPr lvl="1">
              <a:defRPr/>
            </a:pPr>
            <a:r>
              <a:rPr lang="en-US" altLang="en-US" sz="1800" dirty="0" smtClean="0"/>
              <a:t>NOIE 4CP baselines failed to exclude high price days from baseline calculations</a:t>
            </a:r>
          </a:p>
          <a:p>
            <a:pPr lvl="1">
              <a:defRPr/>
            </a:pPr>
            <a:r>
              <a:rPr lang="en-US" altLang="en-US" sz="1800" dirty="0" smtClean="0"/>
              <a:t>Day-of-adjustment window for NOIE 4CP baselines moved to exclude high price intervals</a:t>
            </a:r>
          </a:p>
          <a:p>
            <a:pPr lvl="1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81200"/>
            <a:ext cx="4114800" cy="1570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962400"/>
            <a:ext cx="678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summer events … most had relatively small aggregate reductions:</a:t>
            </a:r>
          </a:p>
          <a:p>
            <a:r>
              <a:rPr lang="en-US" b="1" dirty="0" smtClean="0"/>
              <a:t>	June – 17 events</a:t>
            </a:r>
          </a:p>
          <a:p>
            <a:r>
              <a:rPr lang="en-US" b="1" dirty="0"/>
              <a:t>	</a:t>
            </a:r>
            <a:r>
              <a:rPr lang="en-US" b="1" dirty="0" smtClean="0"/>
              <a:t>July – 14</a:t>
            </a:r>
          </a:p>
          <a:p>
            <a:r>
              <a:rPr lang="en-US" b="1" dirty="0"/>
              <a:t>	</a:t>
            </a:r>
            <a:r>
              <a:rPr lang="en-US" b="1" dirty="0" smtClean="0"/>
              <a:t>August – 18</a:t>
            </a:r>
          </a:p>
          <a:p>
            <a:r>
              <a:rPr lang="en-US" b="1" dirty="0"/>
              <a:t>	</a:t>
            </a:r>
            <a:r>
              <a:rPr lang="en-US" b="1" dirty="0" smtClean="0"/>
              <a:t>September – 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Direct Load Control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1396"/>
            <a:ext cx="8153400" cy="19576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077200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92086"/>
            <a:ext cx="4081950" cy="155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114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summer events … most had relatively small aggregate reductions:</a:t>
            </a:r>
          </a:p>
          <a:p>
            <a:r>
              <a:rPr lang="en-US" b="1" dirty="0" smtClean="0"/>
              <a:t>	June – 5 events</a:t>
            </a:r>
          </a:p>
          <a:p>
            <a:r>
              <a:rPr lang="en-US" b="1" dirty="0"/>
              <a:t>	</a:t>
            </a:r>
            <a:r>
              <a:rPr lang="en-US" b="1" dirty="0" smtClean="0"/>
              <a:t>July – 11</a:t>
            </a:r>
          </a:p>
          <a:p>
            <a:r>
              <a:rPr lang="en-US" b="1" dirty="0"/>
              <a:t>	</a:t>
            </a:r>
            <a:r>
              <a:rPr lang="en-US" b="1" dirty="0" smtClean="0"/>
              <a:t>August – 12</a:t>
            </a:r>
          </a:p>
          <a:p>
            <a:r>
              <a:rPr lang="en-US" b="1" dirty="0"/>
              <a:t>	</a:t>
            </a:r>
            <a:r>
              <a:rPr lang="en-US" b="1" dirty="0" smtClean="0"/>
              <a:t>September –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TOU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87" y="1014124"/>
            <a:ext cx="6926626" cy="1957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687" y="3429000"/>
            <a:ext cx="6926626" cy="19576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1" y="5562600"/>
            <a:ext cx="86105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NOIEs reported 3,053 Residential and 1,650 Non-residential customers on TOU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0845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</a:t>
            </a:r>
            <a:r>
              <a:rPr lang="en-US" altLang="en-US" dirty="0" smtClean="0"/>
              <a:t>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1" y="5562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2018 programs discontinued … 2019 REP 4CP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NOIEs </a:t>
            </a:r>
            <a:r>
              <a:rPr lang="en-US" sz="1700" b="1" dirty="0" smtClean="0"/>
              <a:t>reported </a:t>
            </a:r>
            <a:r>
              <a:rPr lang="en-US" sz="1700" b="1" dirty="0" smtClean="0"/>
              <a:t>440,643 </a:t>
            </a:r>
            <a:r>
              <a:rPr lang="en-US" sz="1700" b="1" dirty="0" smtClean="0"/>
              <a:t>Residential and </a:t>
            </a:r>
            <a:r>
              <a:rPr lang="en-US" sz="1700" b="1" dirty="0" smtClean="0"/>
              <a:t>3,309 </a:t>
            </a:r>
            <a:r>
              <a:rPr lang="en-US" sz="1700" b="1" dirty="0" smtClean="0"/>
              <a:t>Non-residential </a:t>
            </a:r>
            <a:r>
              <a:rPr lang="en-US" sz="1700" b="1" dirty="0" smtClean="0"/>
              <a:t>customers</a:t>
            </a:r>
            <a:endParaRPr lang="en-US" sz="17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87" y="1066800"/>
            <a:ext cx="6926626" cy="19576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687" y="3452524"/>
            <a:ext cx="6926626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91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17:00 MW Reductions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806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System DR: Amount of reduction with no double counting:</a:t>
            </a:r>
          </a:p>
          <a:p>
            <a:r>
              <a:rPr lang="en-US" dirty="0"/>
              <a:t>	</a:t>
            </a:r>
            <a:r>
              <a:rPr lang="en-US" dirty="0" smtClean="0"/>
              <a:t>1. For an ESIID participating in more than one category</a:t>
            </a:r>
          </a:p>
          <a:p>
            <a:r>
              <a:rPr lang="en-US" dirty="0"/>
              <a:t>	</a:t>
            </a:r>
            <a:r>
              <a:rPr lang="en-US" dirty="0" smtClean="0"/>
              <a:t>2. For a NOIE classified as responding to both price and 4CP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218714" cy="30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ESIIDs/NOIEs </a:t>
            </a:r>
            <a:r>
              <a:rPr lang="en-US" dirty="0"/>
              <a:t>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0"/>
            <a:ext cx="806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System DR: Number responding with no double counting:</a:t>
            </a:r>
          </a:p>
          <a:p>
            <a:r>
              <a:rPr lang="en-US" dirty="0"/>
              <a:t>	</a:t>
            </a:r>
            <a:r>
              <a:rPr lang="en-US" dirty="0" smtClean="0"/>
              <a:t>1. For an ESIID participating in more than one category</a:t>
            </a:r>
          </a:p>
          <a:p>
            <a:r>
              <a:rPr lang="en-US" dirty="0"/>
              <a:t>	</a:t>
            </a:r>
            <a:r>
              <a:rPr lang="en-US" dirty="0" smtClean="0"/>
              <a:t>2. For a NOIE classified as responding to both price and 4CP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83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17:00 ESIIDs / NOIEs with Reductions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1871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</a:t>
            </a:r>
            <a:r>
              <a:rPr lang="en-US" dirty="0" smtClean="0"/>
              <a:t>NOIEs </a:t>
            </a:r>
            <a:r>
              <a:rPr lang="en-US" dirty="0"/>
              <a:t>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14400"/>
            <a:ext cx="337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53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Total System DR – Summer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800" y="914400"/>
            <a:ext cx="58944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17072</TotalTime>
  <Words>482</Words>
  <Application>Microsoft Office PowerPoint</Application>
  <PresentationFormat>On-screen Show (4:3)</PresentationFormat>
  <Paragraphs>146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Summer 2019 Analysis Update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PowerPoint Presentation</vt:lpstr>
      <vt:lpstr>Total System DR – Summer 2019</vt:lpstr>
      <vt:lpstr>Total System Demand Response</vt:lpstr>
      <vt:lpstr>Total System Demand Response</vt:lpstr>
      <vt:lpstr>Total System Demand Response</vt:lpstr>
      <vt:lpstr>Total System Demand Response</vt:lpstr>
      <vt:lpstr>Total System Demand Response</vt:lpstr>
      <vt:lpstr>PowerPoint Presentation</vt:lpstr>
      <vt:lpstr>Re-Constituted ERCOT Load</vt:lpstr>
      <vt:lpstr>Re-Constituted ERCOT Load</vt:lpstr>
      <vt:lpstr>Re-Constituted ERCOT Load</vt:lpstr>
      <vt:lpstr>Re-Constituted ERCOT Load</vt:lpstr>
      <vt:lpstr>Re-Constituted ERCOT Load</vt:lpstr>
      <vt:lpstr>PowerPoint Presentation</vt:lpstr>
      <vt:lpstr>4CP/NearCP Events</vt:lpstr>
      <vt:lpstr>BI Pricing ESIID Participation</vt:lpstr>
      <vt:lpstr>BI High Price Events</vt:lpstr>
      <vt:lpstr>Real-Time Pricing ESIID Participation</vt:lpstr>
      <vt:lpstr>RTP High Price Events</vt:lpstr>
      <vt:lpstr>NOIE Price Response</vt:lpstr>
      <vt:lpstr>NOIE High Price Events</vt:lpstr>
      <vt:lpstr>Peak Rebate ESIID Participation</vt:lpstr>
      <vt:lpstr>Peak Rebate Events</vt:lpstr>
      <vt:lpstr>Direct Load Control ESIID Participation</vt:lpstr>
      <vt:lpstr>Direct Load Control Events</vt:lpstr>
      <vt:lpstr>TOU ESIID Participation</vt:lpstr>
      <vt:lpstr>Other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321</cp:revision>
  <cp:lastPrinted>2020-02-20T00:38:16Z</cp:lastPrinted>
  <dcterms:created xsi:type="dcterms:W3CDTF">2016-01-21T15:20:31Z</dcterms:created>
  <dcterms:modified xsi:type="dcterms:W3CDTF">2020-03-02T15:46:52Z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