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92" r:id="rId6"/>
    <p:sldId id="291" r:id="rId7"/>
    <p:sldId id="293" r:id="rId8"/>
    <p:sldId id="295" r:id="rId9"/>
    <p:sldId id="297" r:id="rId10"/>
    <p:sldId id="298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ip" initials="SS" lastIdx="1" clrIdx="0">
    <p:extLst>
      <p:ext uri="{19B8F6BF-5375-455C-9EA6-DF929625EA0E}">
        <p15:presenceInfo xmlns:p15="http://schemas.microsoft.com/office/powerpoint/2012/main" userId="Sandi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E3EB"/>
    <a:srgbClr val="E7F2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897" autoAdjust="0"/>
  </p:normalViewPr>
  <p:slideViewPr>
    <p:cSldViewPr showGuides="1">
      <p:cViewPr varScale="1">
        <p:scale>
          <a:sx n="111" d="100"/>
          <a:sy n="111" d="100"/>
        </p:scale>
        <p:origin x="570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2019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March 2019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BESTF KTCs, Revision Requests and Meetings Tracker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9730453"/>
              </p:ext>
            </p:extLst>
          </p:nvPr>
        </p:nvGraphicFramePr>
        <p:xfrm>
          <a:off x="177798" y="775855"/>
          <a:ext cx="8864603" cy="513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3183"/>
                <a:gridCol w="773021"/>
                <a:gridCol w="11591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82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51746"/>
                <a:gridCol w="12191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Item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7719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rgbClr val="00B0F0"/>
                          </a:solidFill>
                        </a:rPr>
                        <a:t>NPRR957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RTF-4 Definition of Energy Storage Resource and Related Registration and Telemetry Requirements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KTC-1 Definitions and Registration for Energy Storage Resources </a:t>
                      </a:r>
                      <a:endParaRPr lang="en-US" sz="105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RTF-4 Definition of Energy Storage Resource and Related Registration and Telemetry Requirements) introduces the ESR definition so that subsequent NPRRs can use the ESR definition. 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N/A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(Board approved 12/10/19)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4978374"/>
                  </a:ext>
                </a:extLst>
              </a:tr>
              <a:tr h="421459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NPRR963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 Point Deviation Settlement and Deployment Performance Metrics for Energy Storage Resources (Combo Model)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KTC-5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Performance</a:t>
                      </a:r>
                      <a:endParaRPr lang="en-US" sz="105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Energy Storage Resource Performance Deployment (ESRDP) 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N/A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(Board approved 2/11/20)</a:t>
                      </a: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701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KTC-7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Settlement</a:t>
                      </a:r>
                      <a:endParaRPr lang="en-US" sz="105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Base-Point Deviation (BPD)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8640">
                <a:tc row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(BESTF-2)</a:t>
                      </a:r>
                      <a:endParaRPr lang="en-US" sz="1050" b="1" dirty="0" smtClean="0">
                        <a:solidFill>
                          <a:schemeClr val="dk1"/>
                        </a:solidFill>
                      </a:endParaRP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 Storage Resource Energy Offer Curves, Pricing, Dispatch, and Mitigation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VCMRR027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KTC-3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Dispatch, Pricing, and Mitigation</a:t>
                      </a:r>
                      <a:endParaRPr lang="en-US" sz="105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dispatch and Nodal pricing (Base-Point weighting) of Energy Storage Resources when charging and discharging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N/A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(Board approved 2/11/20)</a:t>
                      </a: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864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Mitigation treatment in SCED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864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Requirements on how often mitigation would have been applied. 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57262"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NPRR987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(BESTF-3)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 Storage Resource Contribution to Physical Responsive Capability and Real-Time On-Line Reserve Capacity Calculations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OBDRR017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KTC-2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Physical Responsive Capability, and ORDC Reserve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Energy Storage Resources contribution to PRC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WMS 3/4/20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ROS 3/5/20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PRS 3/12/20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4/9/20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…TAC 4/22/20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457262"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Energy Storage Resources contribution to ORDC Reserves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67200" y="6561138"/>
            <a:ext cx="865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2/28/2020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47510" y="6172200"/>
            <a:ext cx="3124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26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</a:t>
            </a:r>
            <a:r>
              <a:rPr lang="en-US" sz="2000" dirty="0"/>
              <a:t>Revision </a:t>
            </a:r>
            <a:r>
              <a:rPr lang="en-US" sz="2000" dirty="0" smtClean="0"/>
              <a:t>Requests </a:t>
            </a:r>
            <a:r>
              <a:rPr lang="en-US" sz="2000" dirty="0"/>
              <a:t>and </a:t>
            </a:r>
            <a:r>
              <a:rPr lang="en-US" sz="2000" dirty="0" smtClean="0"/>
              <a:t>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7235540"/>
              </p:ext>
            </p:extLst>
          </p:nvPr>
        </p:nvGraphicFramePr>
        <p:xfrm>
          <a:off x="271346" y="990601"/>
          <a:ext cx="8739912" cy="4960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254"/>
                <a:gridCol w="762000"/>
                <a:gridCol w="1086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41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62400"/>
                <a:gridCol w="13150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8640"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NPRR989</a:t>
                      </a: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 (BESTF-1)</a:t>
                      </a:r>
                      <a:r>
                        <a:rPr lang="en-US" sz="1050" b="1" dirty="0" smtClean="0"/>
                        <a:t> </a:t>
                      </a: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 Storage Resource Technical Requirements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NOGRR204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KTC-4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Technical Requirements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Reactive Capability and Voltage Support Service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ROS 3/5/20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PRS 3/12/20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4/9/20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…TAC 4/22/20</a:t>
                      </a:r>
                    </a:p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7171"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Voltage/frequency Ride-through requirements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2718"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Governor </a:t>
                      </a:r>
                      <a:r>
                        <a:rPr lang="en-US" sz="1050" dirty="0" err="1" smtClean="0">
                          <a:solidFill>
                            <a:schemeClr val="tx1"/>
                          </a:solidFill>
                        </a:rPr>
                        <a:t>Deadband</a:t>
                      </a: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 and Droop Setting Requirement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9311"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Governor Testing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62">
                <a:tc rowSpan="5">
                  <a:txBody>
                    <a:bodyPr/>
                    <a:lstStyle/>
                    <a:p>
                      <a:pPr algn="ctr"/>
                      <a:r>
                        <a:rPr lang="en-US" sz="1050" b="1" kern="1200" dirty="0" err="1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NPRRaaa</a:t>
                      </a:r>
                      <a:endParaRPr lang="en-US" sz="1050" b="1" kern="1200" dirty="0" smtClean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(BESTF-4)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Single Model Energy Storage Resource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KTC-5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Performance</a:t>
                      </a: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Energy Storage Resource Performance Deployment (ESRDP) 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Not yet submitted </a:t>
                      </a: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4/9/20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4/10/20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457262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KTC-6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ESR Options to maintain desired level of State of Charge</a:t>
                      </a: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Single model ESR attributes and Offer structure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5677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KTC-7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Settlement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Single model ESR Settlement changes 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8100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fr-FR" sz="1050" dirty="0" smtClean="0">
                          <a:solidFill>
                            <a:schemeClr val="tx1"/>
                          </a:solidFill>
                        </a:rPr>
                        <a:t>Single model ESR Base-Point </a:t>
                      </a:r>
                      <a:r>
                        <a:rPr lang="fr-FR" sz="1050" dirty="0" err="1" smtClean="0">
                          <a:solidFill>
                            <a:schemeClr val="tx1"/>
                          </a:solidFill>
                        </a:rPr>
                        <a:t>Deviation</a:t>
                      </a:r>
                      <a:r>
                        <a:rPr lang="fr-FR" sz="1050" dirty="0" smtClean="0">
                          <a:solidFill>
                            <a:schemeClr val="tx1"/>
                          </a:solidFill>
                        </a:rPr>
                        <a:t> (BPD)</a:t>
                      </a: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57262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ESR Settlement using Nodal Base-Point weighted prices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67200" y="6561138"/>
            <a:ext cx="865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2/28/2020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9801" y="6179883"/>
            <a:ext cx="3124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85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</a:t>
            </a:r>
            <a:r>
              <a:rPr lang="en-US" sz="2000" dirty="0"/>
              <a:t>Revision </a:t>
            </a:r>
            <a:r>
              <a:rPr lang="en-US" sz="2000" dirty="0" smtClean="0"/>
              <a:t>Requests and 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7852882"/>
              </p:ext>
            </p:extLst>
          </p:nvPr>
        </p:nvGraphicFramePr>
        <p:xfrm>
          <a:off x="240144" y="712343"/>
          <a:ext cx="8739912" cy="4475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056"/>
                <a:gridCol w="838200"/>
                <a:gridCol w="1143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76600"/>
                <a:gridCol w="15886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262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NPRR1002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(BESTF-5)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 Storage Resource Single Model Registration and Charging Restrictions in Emergency Conditions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RRGRR023</a:t>
                      </a:r>
                    </a:p>
                    <a:p>
                      <a:pPr algn="ctr"/>
                      <a:r>
                        <a:rPr lang="en-US" sz="900" dirty="0" err="1" smtClean="0">
                          <a:solidFill>
                            <a:schemeClr val="tx1"/>
                          </a:solidFill>
                        </a:rPr>
                        <a:t>PGRRbbb</a:t>
                      </a: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NOGRR208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KTC-1 Definitions and Registration for Energy Storage Resources 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Registration of a battery as a single Resource and identified as an Energy Storage Resource (ESR).  (Protocol Language and system changes.)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PRS 3/12/20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BESTF 3/13/20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555434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KTC-3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Dispatch, Pricing, and Mitigation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Charging restrictions during an emergency conditions (Note PUCT rule on charging during emergencies.)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1909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NPRR995</a:t>
                      </a:r>
                      <a:endParaRPr lang="en-US" sz="1050" b="1" kern="1200" dirty="0" smtClean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RTF-6 Create Definition and Terms for Settlement Only Energy Storage</a:t>
                      </a:r>
                      <a:endParaRPr lang="en-US" sz="105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...BESTF 4/10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5/13/20</a:t>
                      </a:r>
                    </a:p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419099"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NOGRR204</a:t>
                      </a:r>
                    </a:p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NPRR989 (BESTF-1)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KTC-4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Technical Requirements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Reactive Capability and Voltage Support Service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ROS 3/5/20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PRS 3/12/20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4/9/20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…TAC 4/22/20</a:t>
                      </a:r>
                    </a:p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Voltage/frequency Ride-through requirements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75031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Governor </a:t>
                      </a:r>
                      <a:r>
                        <a:rPr lang="en-US" sz="1050" dirty="0" err="1" smtClean="0">
                          <a:solidFill>
                            <a:schemeClr val="tx1"/>
                          </a:solidFill>
                        </a:rPr>
                        <a:t>Deadband</a:t>
                      </a: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 and Droop Setting Requirement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</a:tr>
              <a:tr h="352997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Governor Testing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67200" y="6561138"/>
            <a:ext cx="865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2/28/2020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36674" y="6202870"/>
            <a:ext cx="3124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03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</a:t>
            </a:r>
            <a:r>
              <a:rPr lang="en-US" sz="2000" dirty="0"/>
              <a:t>Revision </a:t>
            </a:r>
            <a:r>
              <a:rPr lang="en-US" sz="2000" dirty="0" smtClean="0"/>
              <a:t>Requests </a:t>
            </a:r>
            <a:r>
              <a:rPr lang="en-US" sz="2000" dirty="0"/>
              <a:t>and </a:t>
            </a:r>
            <a:r>
              <a:rPr lang="en-US" sz="2000" dirty="0" smtClean="0"/>
              <a:t>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028168"/>
              </p:ext>
            </p:extLst>
          </p:nvPr>
        </p:nvGraphicFramePr>
        <p:xfrm>
          <a:off x="240144" y="772045"/>
          <a:ext cx="8739914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854"/>
                <a:gridCol w="838200"/>
                <a:gridCol w="11622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41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86200"/>
                <a:gridCol w="13912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6719"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NOGRR208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NPRR1002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(BESTF-5)</a:t>
                      </a:r>
                    </a:p>
                    <a:p>
                      <a:pPr algn="ctr"/>
                      <a:r>
                        <a:rPr lang="en-US" sz="900" dirty="0" err="1" smtClean="0">
                          <a:solidFill>
                            <a:schemeClr val="tx1"/>
                          </a:solidFill>
                        </a:rPr>
                        <a:t>PGRRbbb</a:t>
                      </a: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RRGRR023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KTC-1 Definitions and Registration for Energy Storage Resources 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Registration of a battery as a single Resource and identified as an Energy Storage Resource (ESR).  (Protocol Language and system changes.)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PRS 3/12/20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BESTF 3/13/20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426719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KTC-3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Dispatch, Pricing, and Mitigation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Charging restrictions during an emergency conditions (Note PUCT rule on charging during emergencies.)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426719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OBDRR017</a:t>
                      </a: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NPRR987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(BESTF-3)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KTC-2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Physical Responsive Capability, and ORDC Reserve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Energy Storage Resources contribution to PRC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Tabled at TAC WMS 3/4/20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ROS 3/5/20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PRS 3/12/20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4/9/20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…TAC 4/22/20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Energy Storage Resources contribution to ORDC Reserves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</a:tr>
              <a:tr h="55543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PGRRbbb</a:t>
                      </a:r>
                      <a:endParaRPr lang="en-US" sz="1050" b="1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(BESTF-5)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NOGRR208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RRGRR023</a:t>
                      </a:r>
                    </a:p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KTC-1 Definitions and Registration for Energy Storage Resources 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Registration of a battery as a single Resource and identified as an Energy Storage Resource (ESR).  (Protocol Language and system changes.)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Not yet submitted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55543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RRGRR023</a:t>
                      </a:r>
                    </a:p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(BESTF-5) NOGRR208PGRRbbb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KTC-1 Definitions and Registration for Energy Storage Resources 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Registration of a battery as a single Resource and identified as an Energy Storage Resource (ESR).  (Protocol Language and system changes.)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PRS 3/12/20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BESTF 3/13/20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67200" y="6561138"/>
            <a:ext cx="865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2/28/2020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9801" y="6172200"/>
            <a:ext cx="3124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1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</a:t>
            </a:r>
            <a:r>
              <a:rPr lang="en-US" sz="2000" dirty="0"/>
              <a:t>Revision </a:t>
            </a:r>
            <a:r>
              <a:rPr lang="en-US" sz="2000" dirty="0" smtClean="0"/>
              <a:t>Requests </a:t>
            </a:r>
            <a:r>
              <a:rPr lang="en-US" sz="2000" dirty="0"/>
              <a:t>and </a:t>
            </a:r>
            <a:r>
              <a:rPr lang="en-US" sz="2000" dirty="0" smtClean="0"/>
              <a:t>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136779"/>
              </p:ext>
            </p:extLst>
          </p:nvPr>
        </p:nvGraphicFramePr>
        <p:xfrm>
          <a:off x="240144" y="990600"/>
          <a:ext cx="8739912" cy="4487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854"/>
                <a:gridCol w="793202"/>
                <a:gridCol w="12072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41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0000"/>
                <a:gridCol w="14674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5434">
                <a:tc row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VCMRR027</a:t>
                      </a:r>
                    </a:p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NPRR986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(BESTF-2)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KTC-3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Dispatch, Pricing, and Mitigation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dispatch and Nodal pricing (Base-Point weighting) of Energy Storage Resources when charging and discharging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TAC 03/25/20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20039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Mitigation treatment in SCED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Requirements on how often mitigation would have been applied. 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err="1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NPRRccc</a:t>
                      </a:r>
                      <a:endParaRPr lang="en-US" sz="1050" b="1" kern="1200" dirty="0" smtClean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KTC-10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ESR –Study and Capacity Assumptions</a:t>
                      </a:r>
                    </a:p>
                    <a:p>
                      <a:pPr marL="0" algn="ctr" defTabSz="914400" rtl="0" eaLnBrk="1" latinLnBrk="0" hangingPunct="1"/>
                      <a:endParaRPr 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Define "Storage Peak Average Capacity Percentage" to be used in CDR for various batteries.</a:t>
                      </a:r>
                    </a:p>
                  </a:txBody>
                  <a:tcPr anchor="ctr"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Not yet submitted</a:t>
                      </a:r>
                      <a:endParaRPr lang="en-US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BESTF 03/13/20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…PRS 04/09/20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95000"/>
                      </a:schemeClr>
                    </a:solidFill>
                  </a:tcPr>
                </a:tc>
              </a:tr>
              <a:tr h="457200"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ROS White </a:t>
                      </a:r>
                      <a:r>
                        <a:rPr lang="en-US" sz="1050" b="1" kern="120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Papers/</a:t>
                      </a:r>
                    </a:p>
                    <a:p>
                      <a:pPr algn="ctr"/>
                      <a:r>
                        <a:rPr lang="en-US" sz="1050" b="1" kern="120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Revised </a:t>
                      </a:r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KTC</a:t>
                      </a:r>
                      <a:endParaRPr lang="en-US" sz="105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KTC-10</a:t>
                      </a:r>
                    </a:p>
                    <a:p>
                      <a:pPr algn="ctr"/>
                      <a:r>
                        <a:rPr lang="en-US" sz="105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ESR –Study and Capacity Assumptions</a:t>
                      </a:r>
                    </a:p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Outage Coordination Studies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OWG 03/19/20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...ROS 04/02/20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…BESTF 04/10/20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Operational Studies 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PLWG 03/9/20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OWG 03/19/20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…ROS 04/02/20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…BESTF 04/10/20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baseline="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Transmission Planning Studies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67200" y="6561138"/>
            <a:ext cx="865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2/28/2020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9801" y="6172200"/>
            <a:ext cx="3124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9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Dates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290888" y="990603"/>
          <a:ext cx="6562223" cy="5053006"/>
        </p:xfrm>
        <a:graphic>
          <a:graphicData uri="http://schemas.openxmlformats.org/drawingml/2006/table">
            <a:tbl>
              <a:tblPr/>
              <a:tblGrid>
                <a:gridCol w="658796"/>
                <a:gridCol w="658796"/>
                <a:gridCol w="658796"/>
                <a:gridCol w="658796"/>
                <a:gridCol w="658796"/>
                <a:gridCol w="658796"/>
                <a:gridCol w="483803"/>
                <a:gridCol w="517257"/>
                <a:gridCol w="486376"/>
                <a:gridCol w="576446"/>
                <a:gridCol w="545565"/>
              </a:tblGrid>
              <a:tr h="231790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WMWG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PDCWG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BESTF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WMS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ROS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PRS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TAC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BOD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1/24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1/27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1/21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1/9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1/29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2/19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2/12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2/25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2/6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2/26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3/26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3/23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3/9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3/18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3/13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3/5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3/25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4/20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4/10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4/2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4/22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4/14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5/12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5/21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5/18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5/18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5/12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5/1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5/7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5/27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5/21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6/22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6/18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6/17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6/10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6/12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6/4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6/24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6/30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7/27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7/20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7/23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7/9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7/29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8/24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8/27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8/19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8/14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8/6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8/26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9/24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9/21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9/16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9/11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9/3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9/23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9/29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10/26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10/23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10/19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10/22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10/8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10/28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11/9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11/13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11/5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11/18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12/10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33C0C"/>
                          </a:solidFill>
                          <a:effectLst/>
                          <a:latin typeface="Calibri" panose="020F0502020204030204" pitchFamily="34" charset="0"/>
                        </a:rPr>
                        <a:t>12/6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12/3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12/8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67200" y="6548294"/>
            <a:ext cx="865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2/28/2020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7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4CD9AA-98CE-4B6E-AD86-260792973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6356</TotalTime>
  <Words>1117</Words>
  <Application>Microsoft Office PowerPoint</Application>
  <PresentationFormat>On-screen Show (4:3)</PresentationFormat>
  <Paragraphs>531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BESTF KTCs, Revision Requests and Meetings Tracker</vt:lpstr>
      <vt:lpstr>BESTF KTCs, Revision Requests and Meetings Tracker</vt:lpstr>
      <vt:lpstr>BESTF KTCs, Revision Requests and Meetings Tracker</vt:lpstr>
      <vt:lpstr>BESTF KTCs, Revision Requests and Meetings Tracker</vt:lpstr>
      <vt:lpstr>BESTF KTCs, Revision Requests and Meetings Tracker</vt:lpstr>
      <vt:lpstr>Meeting Dates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Ayson, Janice</cp:lastModifiedBy>
  <cp:revision>196</cp:revision>
  <cp:lastPrinted>2020-02-08T00:27:16Z</cp:lastPrinted>
  <dcterms:created xsi:type="dcterms:W3CDTF">2016-01-21T15:20:31Z</dcterms:created>
  <dcterms:modified xsi:type="dcterms:W3CDTF">2020-02-28T15:31:49Z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