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64" r:id="rId4"/>
    <p:sldId id="265" r:id="rId5"/>
    <p:sldId id="266" r:id="rId6"/>
    <p:sldId id="267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210FB4F8-2B3C-45D3-8763-FA6DBEA1FF5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 Data Transparency SLA Update – RMS leadership to coordinate with WMS leadership on responsibility of SLA</a:t>
          </a:r>
        </a:p>
      </dgm:t>
    </dgm:pt>
    <dgm:pt modelId="{2B76B50C-8C95-46BB-8F84-786053A229E7}" type="parTrans" cxnId="{A3C06236-1D7A-46B5-8526-C58B48AB6901}">
      <dgm:prSet/>
      <dgm:spPr/>
      <dgm:t>
        <a:bodyPr/>
        <a:lstStyle/>
        <a:p>
          <a:endParaRPr lang="en-US"/>
        </a:p>
      </dgm:t>
    </dgm:pt>
    <dgm:pt modelId="{EC2974A9-0AB7-4495-B89C-7876E389C497}" type="sibTrans" cxnId="{A3C06236-1D7A-46B5-8526-C58B48AB6901}">
      <dgm:prSet/>
      <dgm:spPr/>
      <dgm:t>
        <a:bodyPr/>
        <a:lstStyle/>
        <a:p>
          <a:endParaRPr lang="en-US"/>
        </a:p>
      </dgm:t>
    </dgm:pt>
    <dgm:pt modelId="{DB0DB6D5-8783-4155-B4FC-638D7293890D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TLS Discussion / Timeline presentation – Dave </a:t>
          </a: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Paglaia</a:t>
          </a: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0C6AC463-EF96-4AFD-A45E-2C47AF1D1182}" type="parTrans" cxnId="{3D2C18F6-40DD-4757-A476-0B6EAE0970CB}">
      <dgm:prSet/>
      <dgm:spPr/>
      <dgm:t>
        <a:bodyPr/>
        <a:lstStyle/>
        <a:p>
          <a:endParaRPr lang="en-US"/>
        </a:p>
      </dgm:t>
    </dgm:pt>
    <dgm:pt modelId="{65982146-49A5-40ED-97AF-02CAF992D3B3}" type="sibTrans" cxnId="{3D2C18F6-40DD-4757-A476-0B6EAE0970CB}">
      <dgm:prSet/>
      <dgm:spPr/>
      <dgm:t>
        <a:bodyPr/>
        <a:lstStyle/>
        <a:p>
          <a:endParaRPr lang="en-US"/>
        </a:p>
      </dgm:t>
    </dgm:pt>
    <dgm:pt modelId="{02C3CDF8-A241-4337-8202-142A1166C004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NAESB upgrade – testing available in Sept/Oct</a:t>
          </a:r>
        </a:p>
      </dgm:t>
    </dgm:pt>
    <dgm:pt modelId="{CF6EBD22-253F-4F02-9D1A-598F49ED9522}" type="parTrans" cxnId="{43D831FC-A42F-4B66-BC0E-161E47506BCF}">
      <dgm:prSet/>
      <dgm:spPr/>
      <dgm:t>
        <a:bodyPr/>
        <a:lstStyle/>
        <a:p>
          <a:endParaRPr lang="en-US"/>
        </a:p>
      </dgm:t>
    </dgm:pt>
    <dgm:pt modelId="{EB47F7B9-F5B6-458B-8ABA-400B7DC8AEBE}" type="sibTrans" cxnId="{43D831FC-A42F-4B66-BC0E-161E47506BCF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</dgm:pt>
    <dgm:pt modelId="{6429DDE5-5811-42FA-BC3C-7DE32487FA34}" type="sibTrans" cxnId="{04B4D0F2-18E7-4679-B027-6324B4C0E7A8}">
      <dgm:prSet/>
      <dgm:spPr/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</dgm:pt>
    <dgm:pt modelId="{C5122A3A-2151-4992-8764-75F72428ABF8}" type="sibTrans" cxnId="{9A33F9D9-B431-47A9-83FB-2B54BC282078}">
      <dgm:prSet/>
      <dgm:spPr/>
    </dgm:pt>
    <dgm:pt modelId="{118BCCE9-BE6F-4211-A5AF-5C55303C79C7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TDTMS and </a:t>
          </a: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Information landing pages reviewed</a:t>
          </a:r>
        </a:p>
      </dgm:t>
    </dgm:pt>
    <dgm:pt modelId="{E847ACA5-82BB-497E-9A04-A154736889AD}" type="parTrans" cxnId="{6B36F9F1-AF1C-4D54-A5DC-B882ABE72A35}">
      <dgm:prSet/>
      <dgm:spPr/>
    </dgm:pt>
    <dgm:pt modelId="{0A165160-DD60-4695-8005-DD5CFFC9A127}" type="sibTrans" cxnId="{6B36F9F1-AF1C-4D54-A5DC-B882ABE72A35}">
      <dgm:prSet/>
      <dgm:spPr/>
    </dgm:pt>
    <dgm:pt modelId="{B37C91D3-7BC3-42B8-97A4-41F6D351E214}">
      <dgm:prSet custT="1"/>
      <dgm:spPr/>
      <dgm:t>
        <a:bodyPr/>
        <a:lstStyle/>
        <a:p>
          <a:pPr>
            <a:buChar char="•"/>
          </a:pP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Developed </a:t>
          </a: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Subtype Analysis summary of data points requested  </a:t>
          </a:r>
        </a:p>
      </dgm:t>
    </dgm:pt>
    <dgm:pt modelId="{52B019BC-D506-41B7-A950-AEAF12E60ECC}" type="parTrans" cxnId="{BF8DFC19-3BC6-40D0-83FE-AAD01DF9570C}">
      <dgm:prSet/>
      <dgm:spPr/>
    </dgm:pt>
    <dgm:pt modelId="{03976762-F491-464A-9274-2B8E14A63EB4}" type="sibTrans" cxnId="{BF8DFC19-3BC6-40D0-83FE-AAD01DF9570C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-6475" custLinFactNeighborX="74" custLinFactNeighborY="-100000">
        <dgm:presLayoutVars>
          <dgm:bulletEnabled val="1"/>
        </dgm:presLayoutVars>
      </dgm:prSet>
      <dgm:spPr/>
    </dgm:pt>
  </dgm:ptLst>
  <dgm:cxnLst>
    <dgm:cxn modelId="{C0778C17-FAC9-4FAA-8434-9093532A96BD}" type="presOf" srcId="{3AF68A33-4A6C-4B95-8E4E-B16500BAA85F}" destId="{12E172B9-01B0-436D-9684-1CCC8FA3FE5C}" srcOrd="0" destOrd="10" presId="urn:microsoft.com/office/officeart/2005/8/layout/list1"/>
    <dgm:cxn modelId="{BF8DFC19-3BC6-40D0-83FE-AAD01DF9570C}" srcId="{FA84BF92-43C6-4E94-A77F-6263E68B6783}" destId="{B37C91D3-7BC3-42B8-97A4-41F6D351E214}" srcOrd="7" destOrd="0" parTransId="{52B019BC-D506-41B7-A950-AEAF12E60ECC}" sibTransId="{03976762-F491-464A-9274-2B8E14A63EB4}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9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6F69F92F-746A-4491-9BAB-84FDC04E67F0}" type="presOf" srcId="{118BCCE9-BE6F-4211-A5AF-5C55303C79C7}" destId="{12E172B9-01B0-436D-9684-1CCC8FA3FE5C}" srcOrd="0" destOrd="6" presId="urn:microsoft.com/office/officeart/2005/8/layout/list1"/>
    <dgm:cxn modelId="{A3C06236-1D7A-46B5-8526-C58B48AB6901}" srcId="{FA84BF92-43C6-4E94-A77F-6263E68B6783}" destId="{210FB4F8-2B3C-45D3-8763-FA6DBEA1FF57}" srcOrd="3" destOrd="0" parTransId="{2B76B50C-8C95-46BB-8F84-786053A229E7}" sibTransId="{EC2974A9-0AB7-4495-B89C-7876E389C497}"/>
    <dgm:cxn modelId="{1E71F039-98D7-4B08-B672-957082B62884}" srcId="{FA84BF92-43C6-4E94-A77F-6263E68B6783}" destId="{8574A905-BDA5-4716-9248-A5D60B7F3062}" srcOrd="8" destOrd="0" parTransId="{8776880E-3797-473D-8D2E-1EE1C161DC2B}" sibTransId="{1F1BCF26-6C8E-44A4-AF4A-65302171AE69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C49CB748-04C0-461F-A84C-2410731AEEB5}" type="presOf" srcId="{02C3CDF8-A241-4337-8202-142A1166C004}" destId="{12E172B9-01B0-436D-9684-1CCC8FA3FE5C}" srcOrd="0" destOrd="5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A7770B8E-7303-43BE-AA26-E43778A40335}" type="presOf" srcId="{CACF6F82-1449-448C-8949-E43427717789}" destId="{12E172B9-01B0-436D-9684-1CCC8FA3FE5C}" srcOrd="0" destOrd="9" presId="urn:microsoft.com/office/officeart/2005/8/layout/list1"/>
    <dgm:cxn modelId="{6FF69B8E-C818-4227-89E7-B74083B6D0EB}" type="presOf" srcId="{8574A905-BDA5-4716-9248-A5D60B7F3062}" destId="{12E172B9-01B0-436D-9684-1CCC8FA3FE5C}" srcOrd="0" destOrd="8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5D01289A-6529-4C60-9049-AA2E992E8A86}" type="presOf" srcId="{B37C91D3-7BC3-42B8-97A4-41F6D351E214}" destId="{12E172B9-01B0-436D-9684-1CCC8FA3FE5C}" srcOrd="0" destOrd="7" presId="urn:microsoft.com/office/officeart/2005/8/layout/list1"/>
    <dgm:cxn modelId="{A2CBCECD-BB92-47ED-A40E-80005E3C7B62}" type="presOf" srcId="{DB0DB6D5-8783-4155-B4FC-638D7293890D}" destId="{12E172B9-01B0-436D-9684-1CCC8FA3FE5C}" srcOrd="0" destOrd="4" presId="urn:microsoft.com/office/officeart/2005/8/layout/list1"/>
    <dgm:cxn modelId="{8CAE4BD4-8212-4188-AA45-20D58BC317C2}" type="presOf" srcId="{210FB4F8-2B3C-45D3-8763-FA6DBEA1FF57}" destId="{12E172B9-01B0-436D-9684-1CCC8FA3FE5C}" srcOrd="0" destOrd="3" presId="urn:microsoft.com/office/officeart/2005/8/layout/list1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6B36F9F1-AF1C-4D54-A5DC-B882ABE72A35}" srcId="{FA84BF92-43C6-4E94-A77F-6263E68B6783}" destId="{118BCCE9-BE6F-4211-A5AF-5C55303C79C7}" srcOrd="6" destOrd="0" parTransId="{E847ACA5-82BB-497E-9A04-A154736889AD}" sibTransId="{0A165160-DD60-4695-8005-DD5CFFC9A127}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3D2C18F6-40DD-4757-A476-0B6EAE0970CB}" srcId="{FA84BF92-43C6-4E94-A77F-6263E68B6783}" destId="{DB0DB6D5-8783-4155-B4FC-638D7293890D}" srcOrd="4" destOrd="0" parTransId="{0C6AC463-EF96-4AFD-A45E-2C47AF1D1182}" sibTransId="{65982146-49A5-40ED-97AF-02CAF992D3B3}"/>
    <dgm:cxn modelId="{43D831FC-A42F-4B66-BC0E-161E47506BCF}" srcId="{FA84BF92-43C6-4E94-A77F-6263E68B6783}" destId="{02C3CDF8-A241-4337-8202-142A1166C004}" srcOrd="5" destOrd="0" parTransId="{CF6EBD22-253F-4F02-9D1A-598F49ED9522}" sibTransId="{EB47F7B9-F5B6-458B-8ABA-400B7DC8AEBE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2019 Accomplishments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1800" dirty="0"/>
            <a:t>  Performed </a:t>
          </a:r>
          <a:r>
            <a:rPr lang="en-US" sz="1800" b="1" dirty="0" err="1"/>
            <a:t>MarkeTrak</a:t>
          </a:r>
          <a:r>
            <a:rPr lang="en-US" sz="1800" b="1" dirty="0"/>
            <a:t> Subtype Analysis</a:t>
          </a:r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CC6238B-597E-4A92-88A8-6A4F48305E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lphaLcParenR"/>
          </a:pPr>
          <a:r>
            <a:rPr lang="en-US" sz="1800" dirty="0"/>
            <a:t>  Established a biannual review of overall </a:t>
          </a:r>
          <a:r>
            <a:rPr lang="en-US" sz="1800" dirty="0" err="1"/>
            <a:t>MarkeTrak</a:t>
          </a:r>
          <a:r>
            <a:rPr lang="en-US" sz="1800" dirty="0"/>
            <a:t> subtypes</a:t>
          </a:r>
        </a:p>
      </dgm:t>
    </dgm:pt>
    <dgm:pt modelId="{FD6A2B23-D066-4652-90D1-69FE266EE47B}" type="parTrans" cxnId="{5BDDA6E6-55F6-460A-85D9-5BB24BEA6B46}">
      <dgm:prSet/>
      <dgm:spPr/>
    </dgm:pt>
    <dgm:pt modelId="{0BD44817-4D92-4A5C-909C-E35974B212C3}" type="sibTrans" cxnId="{5BDDA6E6-55F6-460A-85D9-5BB24BEA6B46}">
      <dgm:prSet/>
      <dgm:spPr/>
    </dgm:pt>
    <dgm:pt modelId="{5BBC0C13-BE24-4CC9-884B-27ABF92A9A7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lphaLcParenR"/>
          </a:pPr>
          <a:r>
            <a:rPr lang="en-US" sz="1800" dirty="0"/>
            <a:t>  Detailed monthly market analysis of the following subtypes:</a:t>
          </a:r>
        </a:p>
      </dgm:t>
    </dgm:pt>
    <dgm:pt modelId="{317B29AF-12FB-42F5-A4BA-E0CA1559D980}" type="parTrans" cxnId="{B659970D-6964-4BF8-9437-0314AD4487FF}">
      <dgm:prSet/>
      <dgm:spPr/>
    </dgm:pt>
    <dgm:pt modelId="{38F6F9C3-5EA0-4020-AC9D-2862AD494C2C}" type="sibTrans" cxnId="{B659970D-6964-4BF8-9437-0314AD4487FF}">
      <dgm:prSet/>
      <dgm:spPr/>
    </dgm:pt>
    <dgm:pt modelId="{ECC45618-64BD-4117-ADBE-EEE9172D566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1800" dirty="0"/>
            <a:t>IAG/IAL/Rescission</a:t>
          </a:r>
        </a:p>
      </dgm:t>
    </dgm:pt>
    <dgm:pt modelId="{94365C9C-20A9-48C6-9648-35FB6187678C}" type="parTrans" cxnId="{B5F81003-8E4D-45EF-8568-A3F3E8798647}">
      <dgm:prSet/>
      <dgm:spPr/>
    </dgm:pt>
    <dgm:pt modelId="{D8DE53F1-8C3E-438F-9CB9-1871D2EAF158}" type="sibTrans" cxnId="{B5F81003-8E4D-45EF-8568-A3F3E8798647}">
      <dgm:prSet/>
      <dgm:spPr/>
    </dgm:pt>
    <dgm:pt modelId="{D2B6D00B-BB82-4924-9D84-6F9A9CB32D8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1800" dirty="0"/>
            <a:t>Usage &amp; Billing – Missing &amp; Dispute</a:t>
          </a:r>
        </a:p>
      </dgm:t>
    </dgm:pt>
    <dgm:pt modelId="{5B3AEC73-F5D1-47D6-B9AF-3FC38AE52B2E}" type="parTrans" cxnId="{D56F4B44-8F27-4C24-90E2-253E9F0618AA}">
      <dgm:prSet/>
      <dgm:spPr/>
    </dgm:pt>
    <dgm:pt modelId="{87C428E4-6F3D-46D4-BE8B-6CCB7565EF09}" type="sibTrans" cxnId="{D56F4B44-8F27-4C24-90E2-253E9F0618AA}">
      <dgm:prSet/>
      <dgm:spPr/>
    </dgm:pt>
    <dgm:pt modelId="{A97C522D-FA0F-41D5-A788-DD74BD8C54F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1800" dirty="0"/>
            <a:t>Switch Holds</a:t>
          </a:r>
        </a:p>
      </dgm:t>
    </dgm:pt>
    <dgm:pt modelId="{48281CFA-7C1D-4EC5-A0C4-DF44100E019D}" type="parTrans" cxnId="{60824B5B-79A6-4CE8-8426-F15A86C98B78}">
      <dgm:prSet/>
      <dgm:spPr/>
    </dgm:pt>
    <dgm:pt modelId="{F7812065-CA33-4F73-824C-80714052D977}" type="sibTrans" cxnId="{60824B5B-79A6-4CE8-8426-F15A86C98B78}">
      <dgm:prSet/>
      <dgm:spPr/>
    </dgm:pt>
    <dgm:pt modelId="{64A2A535-91AE-4378-AE3C-3DC36F88427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1800" dirty="0"/>
            <a:t>Missing Enrollment Transactions</a:t>
          </a:r>
        </a:p>
      </dgm:t>
    </dgm:pt>
    <dgm:pt modelId="{E50CB388-131A-4A58-81F0-EAAD64C6D625}" type="parTrans" cxnId="{9F632E08-90D9-4E7C-8776-8CC7D3316458}">
      <dgm:prSet/>
      <dgm:spPr/>
    </dgm:pt>
    <dgm:pt modelId="{D393CEFD-E438-449B-B2D5-31E12B6060CA}" type="sibTrans" cxnId="{9F632E08-90D9-4E7C-8776-8CC7D3316458}">
      <dgm:prSet/>
      <dgm:spPr/>
    </dgm:pt>
    <dgm:pt modelId="{23DED6FC-A674-4566-8861-A5F7089980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1800" dirty="0"/>
            <a:t>AMS LSE Dispute</a:t>
          </a:r>
        </a:p>
      </dgm:t>
    </dgm:pt>
    <dgm:pt modelId="{162F686D-B830-415C-BA92-6DA7A114D31E}" type="parTrans" cxnId="{BF73C413-FDF0-4A91-B3A4-49B3027DEBE5}">
      <dgm:prSet/>
      <dgm:spPr/>
    </dgm:pt>
    <dgm:pt modelId="{330A6A49-4391-478C-BE2F-6804C502C59E}" type="sibTrans" cxnId="{BF73C413-FDF0-4A91-B3A4-49B3027DEBE5}">
      <dgm:prSet/>
      <dgm:spPr/>
    </dgm:pt>
    <dgm:pt modelId="{53BF8E6E-7887-42B3-9E33-CDCC2438802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2032605F-A745-4B6A-BA76-E94FB600B88A}" type="parTrans" cxnId="{58DF9165-089A-4B55-AAAA-B590B288D266}">
      <dgm:prSet/>
      <dgm:spPr/>
    </dgm:pt>
    <dgm:pt modelId="{3E237BA5-70FE-428F-8604-3F79A9CC60B7}" type="sibTrans" cxnId="{58DF9165-089A-4B55-AAAA-B590B288D266}">
      <dgm:prSet/>
      <dgm:spPr/>
    </dgm:pt>
    <dgm:pt modelId="{174A2587-B1D3-4747-A1EE-6C1585F7841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1800" dirty="0"/>
            <a:t>  Based on </a:t>
          </a:r>
          <a:r>
            <a:rPr lang="en-US" sz="1800" dirty="0" err="1"/>
            <a:t>MarkeTrak</a:t>
          </a:r>
          <a:r>
            <a:rPr lang="en-US" sz="1800" dirty="0"/>
            <a:t> subtype analysis, </a:t>
          </a:r>
          <a:r>
            <a:rPr lang="en-US" sz="1800" b="1" dirty="0"/>
            <a:t>collaborated with RMTTF </a:t>
          </a:r>
          <a:r>
            <a:rPr lang="en-US" sz="1800" dirty="0"/>
            <a:t>to identify the need for IAG/IAL   	Training as well as specific areas of improvement for training opportunities</a:t>
          </a:r>
        </a:p>
      </dgm:t>
    </dgm:pt>
    <dgm:pt modelId="{54DE779F-719D-4B0C-B3E9-CA81F2B8CDEE}" type="parTrans" cxnId="{226E87FE-D442-4A60-9FA0-57FB9D753A3B}">
      <dgm:prSet/>
      <dgm:spPr/>
    </dgm:pt>
    <dgm:pt modelId="{9A03F3AD-D9DC-4101-95C5-0465B09F6A60}" type="sibTrans" cxnId="{226E87FE-D442-4A60-9FA0-57FB9D753A3B}">
      <dgm:prSet/>
      <dgm:spPr/>
    </dgm:pt>
    <dgm:pt modelId="{3F1C5FAC-3522-4B3C-95F0-7FB294845AA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1800" dirty="0"/>
            <a:t>  Created the </a:t>
          </a:r>
          <a:r>
            <a:rPr lang="en-US" sz="1800" b="1" dirty="0" err="1"/>
            <a:t>MarkeTrak</a:t>
          </a:r>
          <a:r>
            <a:rPr lang="en-US" sz="1800" b="1" dirty="0"/>
            <a:t> System Enhancements </a:t>
          </a:r>
          <a:r>
            <a:rPr lang="en-US" sz="1800" dirty="0"/>
            <a:t>matrix </a:t>
          </a:r>
        </a:p>
      </dgm:t>
    </dgm:pt>
    <dgm:pt modelId="{10118BC3-9CA2-4F8E-950A-9AE54472806C}" type="parTrans" cxnId="{CEAC276B-0311-4237-8875-154138703C10}">
      <dgm:prSet/>
      <dgm:spPr/>
    </dgm:pt>
    <dgm:pt modelId="{08132AC1-A2E2-40FC-9644-C6B29207081A}" type="sibTrans" cxnId="{CEAC276B-0311-4237-8875-154138703C10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2088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48924" custLinFactY="-6475" custLinFactNeighborX="74" custLinFactNeighborY="-100000">
        <dgm:presLayoutVars>
          <dgm:bulletEnabled val="1"/>
        </dgm:presLayoutVars>
      </dgm:prSet>
      <dgm:spPr/>
    </dgm:pt>
  </dgm:ptLst>
  <dgm:cxnLst>
    <dgm:cxn modelId="{B5F81003-8E4D-45EF-8568-A3F3E8798647}" srcId="{5BBC0C13-BE24-4CC9-884B-27ABF92A9A76}" destId="{ECC45618-64BD-4117-ADBE-EEE9172D566B}" srcOrd="0" destOrd="0" parTransId="{94365C9C-20A9-48C6-9648-35FB6187678C}" sibTransId="{D8DE53F1-8C3E-438F-9CB9-1871D2EAF158}"/>
    <dgm:cxn modelId="{9F632E08-90D9-4E7C-8776-8CC7D3316458}" srcId="{5BBC0C13-BE24-4CC9-884B-27ABF92A9A76}" destId="{64A2A535-91AE-4378-AE3C-3DC36F88427C}" srcOrd="3" destOrd="0" parTransId="{E50CB388-131A-4A58-81F0-EAAD64C6D625}" sibTransId="{D393CEFD-E438-449B-B2D5-31E12B6060CA}"/>
    <dgm:cxn modelId="{B659970D-6964-4BF8-9437-0314AD4487FF}" srcId="{3AF68A33-4A6C-4B95-8E4E-B16500BAA85F}" destId="{5BBC0C13-BE24-4CC9-884B-27ABF92A9A76}" srcOrd="1" destOrd="0" parTransId="{317B29AF-12FB-42F5-A4BA-E0CA1559D980}" sibTransId="{38F6F9C3-5EA0-4020-AC9D-2862AD494C2C}"/>
    <dgm:cxn modelId="{BF73C413-FDF0-4A91-B3A4-49B3027DEBE5}" srcId="{5BBC0C13-BE24-4CC9-884B-27ABF92A9A76}" destId="{23DED6FC-A674-4566-8861-A5F7089980E7}" srcOrd="4" destOrd="0" parTransId="{162F686D-B830-415C-BA92-6DA7A114D31E}" sibTransId="{330A6A49-4391-478C-BE2F-6804C502C59E}"/>
    <dgm:cxn modelId="{C0778C17-FAC9-4FAA-8434-9093532A96BD}" type="presOf" srcId="{3AF68A33-4A6C-4B95-8E4E-B16500BAA85F}" destId="{12E172B9-01B0-436D-9684-1CCC8FA3FE5C}" srcOrd="0" destOrd="1" presId="urn:microsoft.com/office/officeart/2005/8/layout/list1"/>
    <dgm:cxn modelId="{1DE1A324-EA9C-43D2-9800-D1C195A9F31F}" srcId="{FA84BF92-43C6-4E94-A77F-6263E68B6783}" destId="{3AF68A33-4A6C-4B95-8E4E-B16500BAA85F}" srcOrd="1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A1EC5031-8CDD-44E8-8637-234D4484EEE2}" type="presOf" srcId="{3F1C5FAC-3522-4B3C-95F0-7FB294845AA1}" destId="{12E172B9-01B0-436D-9684-1CCC8FA3FE5C}" srcOrd="0" destOrd="10" presId="urn:microsoft.com/office/officeart/2005/8/layout/list1"/>
    <dgm:cxn modelId="{60824B5B-79A6-4CE8-8426-F15A86C98B78}" srcId="{5BBC0C13-BE24-4CC9-884B-27ABF92A9A76}" destId="{A97C522D-FA0F-41D5-A788-DD74BD8C54F5}" srcOrd="2" destOrd="0" parTransId="{48281CFA-7C1D-4EC5-A0C4-DF44100E019D}" sibTransId="{F7812065-CA33-4F73-824C-80714052D97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D56F4B44-8F27-4C24-90E2-253E9F0618AA}" srcId="{5BBC0C13-BE24-4CC9-884B-27ABF92A9A76}" destId="{D2B6D00B-BB82-4924-9D84-6F9A9CB32D81}" srcOrd="1" destOrd="0" parTransId="{5B3AEC73-F5D1-47D6-B9AF-3FC38AE52B2E}" sibTransId="{87C428E4-6F3D-46D4-BE8B-6CCB7565EF09}"/>
    <dgm:cxn modelId="{58DF9165-089A-4B55-AAAA-B590B288D266}" srcId="{3F1C5FAC-3522-4B3C-95F0-7FB294845AA1}" destId="{53BF8E6E-7887-42B3-9E33-CDCC24388020}" srcOrd="0" destOrd="0" parTransId="{2032605F-A745-4B6A-BA76-E94FB600B88A}" sibTransId="{3E237BA5-70FE-428F-8604-3F79A9CC60B7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CEAC276B-0311-4237-8875-154138703C10}" srcId="{FA84BF92-43C6-4E94-A77F-6263E68B6783}" destId="{3F1C5FAC-3522-4B3C-95F0-7FB294845AA1}" srcOrd="3" destOrd="0" parTransId="{10118BC3-9CA2-4F8E-950A-9AE54472806C}" sibTransId="{08132AC1-A2E2-40FC-9644-C6B29207081A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79EB6280-B4EE-4C4A-98FE-97D91245655F}" type="presOf" srcId="{5BBC0C13-BE24-4CC9-884B-27ABF92A9A76}" destId="{12E172B9-01B0-436D-9684-1CCC8FA3FE5C}" srcOrd="0" destOrd="3" presId="urn:microsoft.com/office/officeart/2005/8/layout/list1"/>
    <dgm:cxn modelId="{059CE981-3ED7-4A80-843F-80D0BE9A7575}" type="presOf" srcId="{174A2587-B1D3-4747-A1EE-6C1585F7841C}" destId="{12E172B9-01B0-436D-9684-1CCC8FA3FE5C}" srcOrd="0" destOrd="9" presId="urn:microsoft.com/office/officeart/2005/8/layout/list1"/>
    <dgm:cxn modelId="{7B294F82-C8A3-4936-A0B2-DFBDBCB1F4B7}" type="presOf" srcId="{53BF8E6E-7887-42B3-9E33-CDCC24388020}" destId="{12E172B9-01B0-436D-9684-1CCC8FA3FE5C}" srcOrd="0" destOrd="11" presId="urn:microsoft.com/office/officeart/2005/8/layout/list1"/>
    <dgm:cxn modelId="{596D0F9A-1C85-4435-9FBF-A21C2F27AF71}" type="presOf" srcId="{23DED6FC-A674-4566-8861-A5F7089980E7}" destId="{12E172B9-01B0-436D-9684-1CCC8FA3FE5C}" srcOrd="0" destOrd="8" presId="urn:microsoft.com/office/officeart/2005/8/layout/list1"/>
    <dgm:cxn modelId="{F5D8DDA9-4E1C-41EA-84E1-D10A4A8EAE43}" type="presOf" srcId="{D2B6D00B-BB82-4924-9D84-6F9A9CB32D81}" destId="{12E172B9-01B0-436D-9684-1CCC8FA3FE5C}" srcOrd="0" destOrd="5" presId="urn:microsoft.com/office/officeart/2005/8/layout/list1"/>
    <dgm:cxn modelId="{DDE9C3D0-CCEE-4D48-822C-7389493B3B5D}" type="presOf" srcId="{8CC6238B-597E-4A92-88A8-6A4F48305E72}" destId="{12E172B9-01B0-436D-9684-1CCC8FA3FE5C}" srcOrd="0" destOrd="2" presId="urn:microsoft.com/office/officeart/2005/8/layout/list1"/>
    <dgm:cxn modelId="{7FBC83D3-BE82-4A0E-8F97-A45CE5856BAA}" type="presOf" srcId="{64A2A535-91AE-4378-AE3C-3DC36F88427C}" destId="{12E172B9-01B0-436D-9684-1CCC8FA3FE5C}" srcOrd="0" destOrd="7" presId="urn:microsoft.com/office/officeart/2005/8/layout/list1"/>
    <dgm:cxn modelId="{DE680ADB-9BC1-40A5-955F-262D9449EC51}" type="presOf" srcId="{ECC45618-64BD-4117-ADBE-EEE9172D566B}" destId="{12E172B9-01B0-436D-9684-1CCC8FA3FE5C}" srcOrd="0" destOrd="4" presId="urn:microsoft.com/office/officeart/2005/8/layout/list1"/>
    <dgm:cxn modelId="{5BDDA6E6-55F6-460A-85D9-5BB24BEA6B46}" srcId="{3AF68A33-4A6C-4B95-8E4E-B16500BAA85F}" destId="{8CC6238B-597E-4A92-88A8-6A4F48305E72}" srcOrd="0" destOrd="0" parTransId="{FD6A2B23-D066-4652-90D1-69FE266EE47B}" sibTransId="{0BD44817-4D92-4A5C-909C-E35974B212C3}"/>
    <dgm:cxn modelId="{2E1FD6EB-DB4A-48DA-AD29-8E7345F8FD83}" type="presOf" srcId="{A97C522D-FA0F-41D5-A788-DD74BD8C54F5}" destId="{12E172B9-01B0-436D-9684-1CCC8FA3FE5C}" srcOrd="0" destOrd="6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226E87FE-D442-4A60-9FA0-57FB9D753A3B}" srcId="{FA84BF92-43C6-4E94-A77F-6263E68B6783}" destId="{174A2587-B1D3-4747-A1EE-6C1585F7841C}" srcOrd="2" destOrd="0" parTransId="{54DE779F-719D-4B0C-B3E9-CA81F2B8CDEE}" sibTransId="{9A03F3AD-D9DC-4101-95C5-0465B09F6A60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2019 Accomplishments - continued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 startAt="4"/>
          </a:pPr>
          <a:r>
            <a:rPr lang="en-US" sz="2000" dirty="0"/>
            <a:t>  Supported </a:t>
          </a:r>
          <a:r>
            <a:rPr lang="en-US" sz="2000" b="1" dirty="0"/>
            <a:t>ERCOT projects</a:t>
          </a:r>
          <a:r>
            <a:rPr lang="en-US" sz="2000" dirty="0"/>
            <a:t>:  SSL Update, NAESB 1.2 Upgrade, EDI Gateway Upgrade</a:t>
          </a:r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53BF8E6E-7887-42B3-9E33-CDCC2438802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2032605F-A745-4B6A-BA76-E94FB600B88A}" type="parTrans" cxnId="{58DF9165-089A-4B55-AAAA-B590B288D266}">
      <dgm:prSet/>
      <dgm:spPr/>
    </dgm:pt>
    <dgm:pt modelId="{3E237BA5-70FE-428F-8604-3F79A9CC60B7}" type="sibTrans" cxnId="{58DF9165-089A-4B55-AAAA-B590B288D266}">
      <dgm:prSet/>
      <dgm:spPr/>
    </dgm:pt>
    <dgm:pt modelId="{ED07DFEF-0033-443C-9AFB-5B6B3594BBE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 startAt="4"/>
          </a:pPr>
          <a:r>
            <a:rPr lang="en-US" sz="2000" dirty="0"/>
            <a:t>  Completed annual review of the </a:t>
          </a:r>
          <a:r>
            <a:rPr lang="en-US" sz="2000" b="1" dirty="0"/>
            <a:t>2020 Retail Market Services SLA</a:t>
          </a:r>
          <a:r>
            <a:rPr lang="en-US" sz="2000" dirty="0"/>
            <a:t> for endorsement to    	RMS</a:t>
          </a:r>
        </a:p>
      </dgm:t>
    </dgm:pt>
    <dgm:pt modelId="{006341DA-B196-4901-8615-8E7ECED813F7}" type="parTrans" cxnId="{D4E15884-5773-47AC-B51E-AD66CAA55999}">
      <dgm:prSet/>
      <dgm:spPr/>
    </dgm:pt>
    <dgm:pt modelId="{9C2B2976-DAD6-46EB-9768-1B67AB49304E}" type="sibTrans" cxnId="{D4E15884-5773-47AC-B51E-AD66CAA55999}">
      <dgm:prSet/>
      <dgm:spPr/>
    </dgm:pt>
    <dgm:pt modelId="{698C0E24-534C-4B72-9255-B956E43B1A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 startAt="4"/>
          </a:pPr>
          <a:r>
            <a:rPr lang="en-US" sz="2000" dirty="0"/>
            <a:t>  Reviewed quarterly </a:t>
          </a:r>
          <a:r>
            <a:rPr lang="en-US" sz="2000" b="1" dirty="0"/>
            <a:t>Performance Measures for 2019</a:t>
          </a:r>
        </a:p>
      </dgm:t>
    </dgm:pt>
    <dgm:pt modelId="{BFBB9E3C-5A7A-4D0F-ADE6-10E99C0B381D}" type="parTrans" cxnId="{BC089720-BAD5-4135-AB75-CB64684A10DF}">
      <dgm:prSet/>
      <dgm:spPr/>
    </dgm:pt>
    <dgm:pt modelId="{BC6F06E7-81C4-48F3-A30A-30A83B60F9CE}" type="sibTrans" cxnId="{BC089720-BAD5-4135-AB75-CB64684A10DF}">
      <dgm:prSet/>
      <dgm:spPr/>
    </dgm:pt>
    <dgm:pt modelId="{9C28363E-CC08-4BBF-BA01-92F80382120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 startAt="4"/>
          </a:pPr>
          <a:r>
            <a:rPr lang="en-US" sz="2000" dirty="0"/>
            <a:t>  Reviewed </a:t>
          </a:r>
          <a:r>
            <a:rPr lang="en-US" sz="2000" dirty="0" err="1"/>
            <a:t>MarkeTrak</a:t>
          </a:r>
          <a:r>
            <a:rPr lang="en-US" sz="2000" dirty="0"/>
            <a:t> supporting documentation on </a:t>
          </a:r>
          <a:r>
            <a:rPr lang="en-US" sz="2000" b="1" dirty="0" err="1"/>
            <a:t>MarkeTrak</a:t>
          </a:r>
          <a:r>
            <a:rPr lang="en-US" sz="2000" b="1" dirty="0"/>
            <a:t> landing page </a:t>
          </a:r>
          <a:r>
            <a:rPr lang="en-US" sz="2000" dirty="0"/>
            <a:t>on ercot.com</a:t>
          </a:r>
        </a:p>
      </dgm:t>
    </dgm:pt>
    <dgm:pt modelId="{40BA4479-1472-4C45-9475-17CA9DDE4808}" type="parTrans" cxnId="{135403E2-364B-4C55-ADEC-11CE80C9D082}">
      <dgm:prSet/>
      <dgm:spPr/>
    </dgm:pt>
    <dgm:pt modelId="{6D010D5C-A94C-472C-AC01-EC4D5C6A7D3A}" type="sibTrans" cxnId="{135403E2-364B-4C55-ADEC-11CE80C9D082}">
      <dgm:prSet/>
      <dgm:spPr/>
    </dgm:pt>
    <dgm:pt modelId="{9A72D1CE-081F-476B-B99F-2258F487F1A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lphaLcParenR"/>
          </a:pPr>
          <a:r>
            <a:rPr lang="en-US" sz="2000" dirty="0"/>
            <a:t>  began versioning documents</a:t>
          </a:r>
        </a:p>
      </dgm:t>
    </dgm:pt>
    <dgm:pt modelId="{0315C8B8-F1F9-4302-BF24-DAFF3202EE11}" type="parTrans" cxnId="{D27BEE7F-1B32-4382-81AE-098D5D99E71A}">
      <dgm:prSet/>
      <dgm:spPr/>
    </dgm:pt>
    <dgm:pt modelId="{C3EEBAC5-320B-41CE-9184-C6011607313E}" type="sibTrans" cxnId="{D27BEE7F-1B32-4382-81AE-098D5D99E71A}">
      <dgm:prSet/>
      <dgm:spPr/>
    </dgm:pt>
    <dgm:pt modelId="{7061A449-3F9B-4DE1-AA74-AAA6B06E777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lphaLcParenR"/>
          </a:pPr>
          <a:r>
            <a:rPr lang="en-US" sz="2000" dirty="0"/>
            <a:t>  recommended archival of outdated materials</a:t>
          </a:r>
        </a:p>
      </dgm:t>
    </dgm:pt>
    <dgm:pt modelId="{0D6F81EB-6B21-42D2-9C51-F49D05AAB49E}" type="parTrans" cxnId="{97DF5C2E-36F5-4F4B-989A-C96A510AE88A}">
      <dgm:prSet/>
      <dgm:spPr/>
    </dgm:pt>
    <dgm:pt modelId="{07B9F561-8E1A-40C9-9FF5-932F2A935A4B}" type="sibTrans" cxnId="{97DF5C2E-36F5-4F4B-989A-C96A510AE88A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2088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48924" custLinFactY="-6475" custLinFactNeighborX="74" custLinFactNeighborY="-100000">
        <dgm:presLayoutVars>
          <dgm:bulletEnabled val="1"/>
        </dgm:presLayoutVars>
      </dgm:prSet>
      <dgm:spPr/>
    </dgm:pt>
  </dgm:ptLst>
  <dgm:cxnLst>
    <dgm:cxn modelId="{BC089720-BAD5-4135-AB75-CB64684A10DF}" srcId="{FA84BF92-43C6-4E94-A77F-6263E68B6783}" destId="{698C0E24-534C-4B72-9255-B956E43B1A3A}" srcOrd="2" destOrd="0" parTransId="{BFBB9E3C-5A7A-4D0F-ADE6-10E99C0B381D}" sibTransId="{BC6F06E7-81C4-48F3-A30A-30A83B60F9CE}"/>
    <dgm:cxn modelId="{55929425-713C-4A87-827E-FE49E6BEB223}" type="presOf" srcId="{9C28363E-CC08-4BBF-BA01-92F803821203}" destId="{12E172B9-01B0-436D-9684-1CCC8FA3FE5C}" srcOrd="0" destOrd="3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97DF5C2E-36F5-4F4B-989A-C96A510AE88A}" srcId="{9C28363E-CC08-4BBF-BA01-92F803821203}" destId="{7061A449-3F9B-4DE1-AA74-AAA6B06E7774}" srcOrd="1" destOrd="0" parTransId="{0D6F81EB-6B21-42D2-9C51-F49D05AAB49E}" sibTransId="{07B9F561-8E1A-40C9-9FF5-932F2A935A4B}"/>
    <dgm:cxn modelId="{1D28155B-50B7-40CE-8954-BC40CDB199DF}" type="presOf" srcId="{7061A449-3F9B-4DE1-AA74-AAA6B06E7774}" destId="{12E172B9-01B0-436D-9684-1CCC8FA3FE5C}" srcOrd="0" destOrd="5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58DF9165-089A-4B55-AAAA-B590B288D266}" srcId="{FA84BF92-43C6-4E94-A77F-6263E68B6783}" destId="{53BF8E6E-7887-42B3-9E33-CDCC24388020}" srcOrd="4" destOrd="0" parTransId="{2032605F-A745-4B6A-BA76-E94FB600B88A}" sibTransId="{3E237BA5-70FE-428F-8604-3F79A9CC60B7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1474426D-B075-4B67-94DE-47D505C0CE05}" type="presOf" srcId="{ED07DFEF-0033-443C-9AFB-5B6B3594BBED}" destId="{12E172B9-01B0-436D-9684-1CCC8FA3FE5C}" srcOrd="0" destOrd="1" presId="urn:microsoft.com/office/officeart/2005/8/layout/list1"/>
    <dgm:cxn modelId="{EF226877-2B73-4B59-8A96-5FC11F6DED68}" type="presOf" srcId="{698C0E24-534C-4B72-9255-B956E43B1A3A}" destId="{12E172B9-01B0-436D-9684-1CCC8FA3FE5C}" srcOrd="0" destOrd="2" presId="urn:microsoft.com/office/officeart/2005/8/layout/list1"/>
    <dgm:cxn modelId="{B53E8557-2266-45D9-A9BD-D2190DFBC2F1}" type="presOf" srcId="{9A72D1CE-081F-476B-B99F-2258F487F1AC}" destId="{12E172B9-01B0-436D-9684-1CCC8FA3FE5C}" srcOrd="0" destOrd="4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27BEE7F-1B32-4382-81AE-098D5D99E71A}" srcId="{9C28363E-CC08-4BBF-BA01-92F803821203}" destId="{9A72D1CE-081F-476B-B99F-2258F487F1AC}" srcOrd="0" destOrd="0" parTransId="{0315C8B8-F1F9-4302-BF24-DAFF3202EE11}" sibTransId="{C3EEBAC5-320B-41CE-9184-C6011607313E}"/>
    <dgm:cxn modelId="{7B294F82-C8A3-4936-A0B2-DFBDBCB1F4B7}" type="presOf" srcId="{53BF8E6E-7887-42B3-9E33-CDCC24388020}" destId="{12E172B9-01B0-436D-9684-1CCC8FA3FE5C}" srcOrd="0" destOrd="6" presId="urn:microsoft.com/office/officeart/2005/8/layout/list1"/>
    <dgm:cxn modelId="{D4E15884-5773-47AC-B51E-AD66CAA55999}" srcId="{FA84BF92-43C6-4E94-A77F-6263E68B6783}" destId="{ED07DFEF-0033-443C-9AFB-5B6B3594BBED}" srcOrd="1" destOrd="0" parTransId="{006341DA-B196-4901-8615-8E7ECED813F7}" sibTransId="{9C2B2976-DAD6-46EB-9768-1B67AB49304E}"/>
    <dgm:cxn modelId="{135403E2-364B-4C55-ADEC-11CE80C9D082}" srcId="{FA84BF92-43C6-4E94-A77F-6263E68B6783}" destId="{9C28363E-CC08-4BBF-BA01-92F803821203}" srcOrd="3" destOrd="0" parTransId="{40BA4479-1472-4C45-9475-17CA9DDE4808}" sibTransId="{6D010D5C-A94C-472C-AC01-EC4D5C6A7D3A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2020 Goals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000" dirty="0"/>
            <a:t>  Support </a:t>
          </a:r>
          <a:r>
            <a:rPr lang="en-US" sz="2000" b="1" dirty="0"/>
            <a:t>Texas data transport improvement initiatives </a:t>
          </a:r>
          <a:r>
            <a:rPr lang="en-US" sz="2000" dirty="0"/>
            <a:t>and continue joint efforts with 	other retail market working groups</a:t>
          </a:r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53BF8E6E-7887-42B3-9E33-CDCC2438802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2032605F-A745-4B6A-BA76-E94FB600B88A}" type="parTrans" cxnId="{58DF9165-089A-4B55-AAAA-B590B288D266}">
      <dgm:prSet/>
      <dgm:spPr/>
      <dgm:t>
        <a:bodyPr/>
        <a:lstStyle/>
        <a:p>
          <a:endParaRPr lang="en-US"/>
        </a:p>
      </dgm:t>
    </dgm:pt>
    <dgm:pt modelId="{3E237BA5-70FE-428F-8604-3F79A9CC60B7}" type="sibTrans" cxnId="{58DF9165-089A-4B55-AAAA-B590B288D266}">
      <dgm:prSet/>
      <dgm:spPr/>
      <dgm:t>
        <a:bodyPr/>
        <a:lstStyle/>
        <a:p>
          <a:endParaRPr lang="en-US"/>
        </a:p>
      </dgm:t>
    </dgm:pt>
    <dgm:pt modelId="{ED07DFEF-0033-443C-9AFB-5B6B3594BBE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None/>
          </a:pPr>
          <a:r>
            <a:rPr lang="en-US" sz="2000" dirty="0"/>
            <a:t>4.  </a:t>
          </a:r>
          <a:r>
            <a:rPr lang="en-US" sz="2000" b="1" dirty="0"/>
            <a:t>Inadvertent Gains / Inadvertent Losses</a:t>
          </a:r>
        </a:p>
      </dgm:t>
    </dgm:pt>
    <dgm:pt modelId="{006341DA-B196-4901-8615-8E7ECED813F7}" type="parTrans" cxnId="{D4E15884-5773-47AC-B51E-AD66CAA55999}">
      <dgm:prSet/>
      <dgm:spPr/>
      <dgm:t>
        <a:bodyPr/>
        <a:lstStyle/>
        <a:p>
          <a:endParaRPr lang="en-US"/>
        </a:p>
      </dgm:t>
    </dgm:pt>
    <dgm:pt modelId="{9C2B2976-DAD6-46EB-9768-1B67AB49304E}" type="sibTrans" cxnId="{D4E15884-5773-47AC-B51E-AD66CAA55999}">
      <dgm:prSet/>
      <dgm:spPr/>
      <dgm:t>
        <a:bodyPr/>
        <a:lstStyle/>
        <a:p>
          <a:endParaRPr lang="en-US"/>
        </a:p>
      </dgm:t>
    </dgm:pt>
    <dgm:pt modelId="{C5E7B0B6-0D1E-4F51-BB0A-E11365311D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000" dirty="0"/>
            <a:t>  Establish </a:t>
          </a:r>
          <a:r>
            <a:rPr lang="en-US" sz="2000" b="1" dirty="0"/>
            <a:t>data/reporting requirements </a:t>
          </a:r>
          <a:r>
            <a:rPr lang="en-US" sz="2000" dirty="0"/>
            <a:t>for ERCOT to assist TDTMS in ongoing </a:t>
          </a:r>
          <a:r>
            <a:rPr lang="en-US" sz="2000" dirty="0" err="1"/>
            <a:t>MarkeTrak</a:t>
          </a:r>
          <a:r>
            <a:rPr lang="en-US" sz="2000" dirty="0"/>
            <a:t> 	sub-type analysis</a:t>
          </a:r>
        </a:p>
      </dgm:t>
    </dgm:pt>
    <dgm:pt modelId="{9A62BBE0-938D-41AD-8896-ECA0A7425652}" type="parTrans" cxnId="{CB833A64-F70F-40AE-B19F-CD7848DFFD5A}">
      <dgm:prSet/>
      <dgm:spPr/>
      <dgm:t>
        <a:bodyPr/>
        <a:lstStyle/>
        <a:p>
          <a:endParaRPr lang="en-US"/>
        </a:p>
      </dgm:t>
    </dgm:pt>
    <dgm:pt modelId="{77C4050A-D2E1-47FE-A0E3-779361339C9A}" type="sibTrans" cxnId="{CB833A64-F70F-40AE-B19F-CD7848DFFD5A}">
      <dgm:prSet/>
      <dgm:spPr/>
      <dgm:t>
        <a:bodyPr/>
        <a:lstStyle/>
        <a:p>
          <a:endParaRPr lang="en-US"/>
        </a:p>
      </dgm:t>
    </dgm:pt>
    <dgm:pt modelId="{E372A4FE-E18F-430D-ACC6-07B05967BFD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rabicPeriod"/>
          </a:pPr>
          <a:r>
            <a:rPr lang="en-US" sz="2000" dirty="0"/>
            <a:t>  Support </a:t>
          </a:r>
          <a:r>
            <a:rPr lang="en-US" sz="2000" b="1" i="0" dirty="0"/>
            <a:t>initiatives </a:t>
          </a:r>
          <a:r>
            <a:rPr lang="en-US" sz="2000" dirty="0"/>
            <a:t>related to </a:t>
          </a:r>
          <a:r>
            <a:rPr lang="en-US" sz="2000" b="1" dirty="0" err="1"/>
            <a:t>MarkeTrak</a:t>
          </a:r>
          <a:r>
            <a:rPr lang="en-US" sz="2000" b="1" dirty="0"/>
            <a:t> </a:t>
          </a:r>
          <a:r>
            <a:rPr lang="en-US" sz="2000" dirty="0"/>
            <a:t>system:</a:t>
          </a:r>
        </a:p>
      </dgm:t>
    </dgm:pt>
    <dgm:pt modelId="{44782E18-788F-45E6-8148-D74356671B4C}" type="parTrans" cxnId="{2F195D3F-C84C-4CF9-B9E9-0D3E9F1DE89C}">
      <dgm:prSet/>
      <dgm:spPr/>
      <dgm:t>
        <a:bodyPr/>
        <a:lstStyle/>
        <a:p>
          <a:endParaRPr lang="en-US"/>
        </a:p>
      </dgm:t>
    </dgm:pt>
    <dgm:pt modelId="{4661083F-9792-476A-B9C3-932830819D41}" type="sibTrans" cxnId="{2F195D3F-C84C-4CF9-B9E9-0D3E9F1DE89C}">
      <dgm:prSet/>
      <dgm:spPr/>
      <dgm:t>
        <a:bodyPr/>
        <a:lstStyle/>
        <a:p>
          <a:endParaRPr lang="en-US"/>
        </a:p>
      </dgm:t>
    </dgm:pt>
    <dgm:pt modelId="{91F6D32A-EB29-4926-9C6F-50DA3055551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lphaLcParenR"/>
          </a:pPr>
          <a:r>
            <a:rPr lang="en-US" sz="2000" dirty="0"/>
            <a:t>  identify process improvements based on </a:t>
          </a:r>
          <a:r>
            <a:rPr lang="en-US" sz="2000" dirty="0" err="1"/>
            <a:t>MarkeTrak</a:t>
          </a:r>
          <a:r>
            <a:rPr lang="en-US" sz="2000" dirty="0"/>
            <a:t> subtype analysis</a:t>
          </a:r>
        </a:p>
      </dgm:t>
    </dgm:pt>
    <dgm:pt modelId="{CE020890-DB40-4464-A66F-CBE510413027}" type="parTrans" cxnId="{8FF8761A-0E67-4985-93B9-DA63E50C2ADE}">
      <dgm:prSet/>
      <dgm:spPr/>
      <dgm:t>
        <a:bodyPr/>
        <a:lstStyle/>
        <a:p>
          <a:endParaRPr lang="en-US"/>
        </a:p>
      </dgm:t>
    </dgm:pt>
    <dgm:pt modelId="{64E287F4-B0CC-4BE5-9A7D-FD530A3D36EA}" type="sibTrans" cxnId="{8FF8761A-0E67-4985-93B9-DA63E50C2ADE}">
      <dgm:prSet/>
      <dgm:spPr/>
      <dgm:t>
        <a:bodyPr/>
        <a:lstStyle/>
        <a:p>
          <a:endParaRPr lang="en-US"/>
        </a:p>
      </dgm:t>
    </dgm:pt>
    <dgm:pt modelId="{4F9BE2AE-F6E9-457F-A4E8-3FD2A2354DB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lphaLcParenR"/>
          </a:pPr>
          <a:r>
            <a:rPr lang="en-US" sz="2000" dirty="0"/>
            <a:t>  prioritize enhancements utilizing supporting data from </a:t>
          </a:r>
          <a:r>
            <a:rPr lang="en-US" sz="2000" dirty="0" err="1"/>
            <a:t>MarkeTrak</a:t>
          </a:r>
          <a:r>
            <a:rPr lang="en-US" sz="2000" dirty="0"/>
            <a:t> subtype analysis</a:t>
          </a:r>
        </a:p>
      </dgm:t>
    </dgm:pt>
    <dgm:pt modelId="{0DE4D1DC-AD05-4928-B1BB-B5F2CD667786}" type="parTrans" cxnId="{CF4410E5-1526-4F4E-95EB-3560FF28CAAB}">
      <dgm:prSet/>
      <dgm:spPr/>
      <dgm:t>
        <a:bodyPr/>
        <a:lstStyle/>
        <a:p>
          <a:endParaRPr lang="en-US"/>
        </a:p>
      </dgm:t>
    </dgm:pt>
    <dgm:pt modelId="{D5746FF6-932C-4AD0-97C0-025826AF2BC0}" type="sibTrans" cxnId="{CF4410E5-1526-4F4E-95EB-3560FF28CAAB}">
      <dgm:prSet/>
      <dgm:spPr/>
      <dgm:t>
        <a:bodyPr/>
        <a:lstStyle/>
        <a:p>
          <a:endParaRPr lang="en-US"/>
        </a:p>
      </dgm:t>
    </dgm:pt>
    <dgm:pt modelId="{46B33310-8535-437D-9355-5634DD4FB83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lphaLcParenR"/>
          </a:pPr>
          <a:r>
            <a:rPr lang="en-US" sz="2000" dirty="0"/>
            <a:t>  development of System Change Request (SCR) for future upgrade</a:t>
          </a:r>
        </a:p>
      </dgm:t>
    </dgm:pt>
    <dgm:pt modelId="{8B10EBA9-8336-46A2-9397-2B3732AF694E}" type="parTrans" cxnId="{0AE5A912-E75B-4C4C-983A-1270F3E8BD67}">
      <dgm:prSet/>
      <dgm:spPr/>
      <dgm:t>
        <a:bodyPr/>
        <a:lstStyle/>
        <a:p>
          <a:endParaRPr lang="en-US"/>
        </a:p>
      </dgm:t>
    </dgm:pt>
    <dgm:pt modelId="{B129D8A2-B990-49DD-A90B-70210C13DBFE}" type="sibTrans" cxnId="{0AE5A912-E75B-4C4C-983A-1270F3E8BD67}">
      <dgm:prSet/>
      <dgm:spPr/>
      <dgm:t>
        <a:bodyPr/>
        <a:lstStyle/>
        <a:p>
          <a:endParaRPr lang="en-US"/>
        </a:p>
      </dgm:t>
    </dgm:pt>
    <dgm:pt modelId="{98322789-AD1F-4252-839F-AFD4E2537CA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lphaLcParenR"/>
          </a:pPr>
          <a:r>
            <a:rPr lang="en-US" sz="2000" dirty="0"/>
            <a:t>  update documentation</a:t>
          </a:r>
        </a:p>
      </dgm:t>
    </dgm:pt>
    <dgm:pt modelId="{BA7B6181-D798-4440-AD5C-51FB95FDDAB4}" type="parTrans" cxnId="{7104E679-759E-4A1D-A794-05BD61646480}">
      <dgm:prSet/>
      <dgm:spPr/>
      <dgm:t>
        <a:bodyPr/>
        <a:lstStyle/>
        <a:p>
          <a:endParaRPr lang="en-US"/>
        </a:p>
      </dgm:t>
    </dgm:pt>
    <dgm:pt modelId="{ADE52852-AB61-4A77-B23E-9BB6ACF7336C}" type="sibTrans" cxnId="{7104E679-759E-4A1D-A794-05BD61646480}">
      <dgm:prSet/>
      <dgm:spPr/>
      <dgm:t>
        <a:bodyPr/>
        <a:lstStyle/>
        <a:p>
          <a:endParaRPr lang="en-US"/>
        </a:p>
      </dgm:t>
    </dgm:pt>
    <dgm:pt modelId="{7FA28211-3C2A-4247-A4D4-D3B1E8EB2D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lphaLcParenR"/>
          </a:pPr>
          <a:r>
            <a:rPr lang="en-US" sz="2000" dirty="0"/>
            <a:t>  continue review of IAG/IAL monthly market statistics</a:t>
          </a:r>
        </a:p>
      </dgm:t>
    </dgm:pt>
    <dgm:pt modelId="{41600A67-BF1A-4413-98E9-F8FDBE50AC9D}" type="parTrans" cxnId="{98A72AF0-5E61-4722-B34A-F5479DDBD2A2}">
      <dgm:prSet/>
      <dgm:spPr/>
      <dgm:t>
        <a:bodyPr/>
        <a:lstStyle/>
        <a:p>
          <a:endParaRPr lang="en-US"/>
        </a:p>
      </dgm:t>
    </dgm:pt>
    <dgm:pt modelId="{EF59D597-7FE9-465D-B8C5-14DCB874420F}" type="sibTrans" cxnId="{98A72AF0-5E61-4722-B34A-F5479DDBD2A2}">
      <dgm:prSet/>
      <dgm:spPr/>
      <dgm:t>
        <a:bodyPr/>
        <a:lstStyle/>
        <a:p>
          <a:endParaRPr lang="en-US"/>
        </a:p>
      </dgm:t>
    </dgm:pt>
    <dgm:pt modelId="{819098A4-46A4-4C60-B801-E61B74CDB6D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AutoNum type="alphaLcParenR"/>
          </a:pPr>
          <a:r>
            <a:rPr lang="en-US" sz="2000" dirty="0"/>
            <a:t>  review Retail Market Guide 7.3 for process improvements</a:t>
          </a:r>
        </a:p>
      </dgm:t>
    </dgm:pt>
    <dgm:pt modelId="{4D2D642C-C7ED-45F9-9E6B-9C7710443B08}" type="parTrans" cxnId="{E4987E2A-E246-4A8F-89C1-CE80C910DD56}">
      <dgm:prSet/>
      <dgm:spPr/>
      <dgm:t>
        <a:bodyPr/>
        <a:lstStyle/>
        <a:p>
          <a:endParaRPr lang="en-US"/>
        </a:p>
      </dgm:t>
    </dgm:pt>
    <dgm:pt modelId="{4A345F9D-C45D-4156-BE01-6986AFF57831}" type="sibTrans" cxnId="{E4987E2A-E246-4A8F-89C1-CE80C910DD56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Y="-100000" custLinFactNeighborX="-100000" custLinFactNeighborY="-14651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63320" custLinFactY="22476" custLinFactNeighborY="100000">
        <dgm:presLayoutVars>
          <dgm:bulletEnabled val="1"/>
        </dgm:presLayoutVars>
      </dgm:prSet>
      <dgm:spPr/>
    </dgm:pt>
  </dgm:ptLst>
  <dgm:cxnLst>
    <dgm:cxn modelId="{0AE5A912-E75B-4C4C-983A-1270F3E8BD67}" srcId="{E372A4FE-E18F-430D-ACC6-07B05967BFD0}" destId="{46B33310-8535-437D-9355-5634DD4FB83D}" srcOrd="2" destOrd="0" parTransId="{8B10EBA9-8336-46A2-9397-2B3732AF694E}" sibTransId="{B129D8A2-B990-49DD-A90B-70210C13DBFE}"/>
    <dgm:cxn modelId="{8FF8761A-0E67-4985-93B9-DA63E50C2ADE}" srcId="{E372A4FE-E18F-430D-ACC6-07B05967BFD0}" destId="{91F6D32A-EB29-4926-9C6F-50DA30555512}" srcOrd="0" destOrd="0" parTransId="{CE020890-DB40-4464-A66F-CBE510413027}" sibTransId="{64E287F4-B0CC-4BE5-9A7D-FD530A3D36EA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E4987E2A-E246-4A8F-89C1-CE80C910DD56}" srcId="{ED07DFEF-0033-443C-9AFB-5B6B3594BBED}" destId="{819098A4-46A4-4C60-B801-E61B74CDB6D8}" srcOrd="1" destOrd="0" parTransId="{4D2D642C-C7ED-45F9-9E6B-9C7710443B08}" sibTransId="{4A345F9D-C45D-4156-BE01-6986AFF57831}"/>
    <dgm:cxn modelId="{1D200136-CA29-434E-82B2-6FB7A1D808F2}" type="presOf" srcId="{819098A4-46A4-4C60-B801-E61B74CDB6D8}" destId="{12E172B9-01B0-436D-9684-1CCC8FA3FE5C}" srcOrd="0" destOrd="9" presId="urn:microsoft.com/office/officeart/2005/8/layout/list1"/>
    <dgm:cxn modelId="{2F195D3F-C84C-4CF9-B9E9-0D3E9F1DE89C}" srcId="{FA84BF92-43C6-4E94-A77F-6263E68B6783}" destId="{E372A4FE-E18F-430D-ACC6-07B05967BFD0}" srcOrd="2" destOrd="0" parTransId="{44782E18-788F-45E6-8148-D74356671B4C}" sibTransId="{4661083F-9792-476A-B9C3-932830819D41}"/>
    <dgm:cxn modelId="{9BA35D5F-32A8-4378-9592-AA8FB5994C97}" type="presOf" srcId="{91F6D32A-EB29-4926-9C6F-50DA30555512}" destId="{12E172B9-01B0-436D-9684-1CCC8FA3FE5C}" srcOrd="0" destOrd="3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D76A1763-08F4-460B-A81F-342C6EE7B370}" type="presOf" srcId="{98322789-AD1F-4252-839F-AFD4E2537CAC}" destId="{12E172B9-01B0-436D-9684-1CCC8FA3FE5C}" srcOrd="0" destOrd="6" presId="urn:microsoft.com/office/officeart/2005/8/layout/list1"/>
    <dgm:cxn modelId="{CB833A64-F70F-40AE-B19F-CD7848DFFD5A}" srcId="{FA84BF92-43C6-4E94-A77F-6263E68B6783}" destId="{C5E7B0B6-0D1E-4F51-BB0A-E11365311D04}" srcOrd="1" destOrd="0" parTransId="{9A62BBE0-938D-41AD-8896-ECA0A7425652}" sibTransId="{77C4050A-D2E1-47FE-A0E3-779361339C9A}"/>
    <dgm:cxn modelId="{58DF9165-089A-4B55-AAAA-B590B288D266}" srcId="{FA84BF92-43C6-4E94-A77F-6263E68B6783}" destId="{53BF8E6E-7887-42B3-9E33-CDCC24388020}" srcOrd="4" destOrd="0" parTransId="{2032605F-A745-4B6A-BA76-E94FB600B88A}" sibTransId="{3E237BA5-70FE-428F-8604-3F79A9CC60B7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1474426D-B075-4B67-94DE-47D505C0CE05}" type="presOf" srcId="{ED07DFEF-0033-443C-9AFB-5B6B3594BBED}" destId="{12E172B9-01B0-436D-9684-1CCC8FA3FE5C}" srcOrd="0" destOrd="7" presId="urn:microsoft.com/office/officeart/2005/8/layout/list1"/>
    <dgm:cxn modelId="{7104E679-759E-4A1D-A794-05BD61646480}" srcId="{E372A4FE-E18F-430D-ACC6-07B05967BFD0}" destId="{98322789-AD1F-4252-839F-AFD4E2537CAC}" srcOrd="3" destOrd="0" parTransId="{BA7B6181-D798-4440-AD5C-51FB95FDDAB4}" sibTransId="{ADE52852-AB61-4A77-B23E-9BB6ACF7336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259E347C-169D-4061-B66E-F76E60E03094}" type="presOf" srcId="{E372A4FE-E18F-430D-ACC6-07B05967BFD0}" destId="{12E172B9-01B0-436D-9684-1CCC8FA3FE5C}" srcOrd="0" destOrd="2" presId="urn:microsoft.com/office/officeart/2005/8/layout/list1"/>
    <dgm:cxn modelId="{7B294F82-C8A3-4936-A0B2-DFBDBCB1F4B7}" type="presOf" srcId="{53BF8E6E-7887-42B3-9E33-CDCC24388020}" destId="{12E172B9-01B0-436D-9684-1CCC8FA3FE5C}" srcOrd="0" destOrd="10" presId="urn:microsoft.com/office/officeart/2005/8/layout/list1"/>
    <dgm:cxn modelId="{D4E15884-5773-47AC-B51E-AD66CAA55999}" srcId="{FA84BF92-43C6-4E94-A77F-6263E68B6783}" destId="{ED07DFEF-0033-443C-9AFB-5B6B3594BBED}" srcOrd="3" destOrd="0" parTransId="{006341DA-B196-4901-8615-8E7ECED813F7}" sibTransId="{9C2B2976-DAD6-46EB-9768-1B67AB49304E}"/>
    <dgm:cxn modelId="{1AAAA994-B5B3-4983-AC77-D4A4723FD22E}" type="presOf" srcId="{46B33310-8535-437D-9355-5634DD4FB83D}" destId="{12E172B9-01B0-436D-9684-1CCC8FA3FE5C}" srcOrd="0" destOrd="5" presId="urn:microsoft.com/office/officeart/2005/8/layout/list1"/>
    <dgm:cxn modelId="{7EBBAEAD-859A-40AA-8EF9-3EB487CF4A5B}" type="presOf" srcId="{4F9BE2AE-F6E9-457F-A4E8-3FD2A2354DB2}" destId="{12E172B9-01B0-436D-9684-1CCC8FA3FE5C}" srcOrd="0" destOrd="4" presId="urn:microsoft.com/office/officeart/2005/8/layout/list1"/>
    <dgm:cxn modelId="{AE0E28DD-12A0-485D-8AE0-CA644AEB6D15}" type="presOf" srcId="{7FA28211-3C2A-4247-A4D4-D3B1E8EB2D27}" destId="{12E172B9-01B0-436D-9684-1CCC8FA3FE5C}" srcOrd="0" destOrd="8" presId="urn:microsoft.com/office/officeart/2005/8/layout/list1"/>
    <dgm:cxn modelId="{CF4410E5-1526-4F4E-95EB-3560FF28CAAB}" srcId="{E372A4FE-E18F-430D-ACC6-07B05967BFD0}" destId="{4F9BE2AE-F6E9-457F-A4E8-3FD2A2354DB2}" srcOrd="1" destOrd="0" parTransId="{0DE4D1DC-AD05-4928-B1BB-B5F2CD667786}" sibTransId="{D5746FF6-932C-4AD0-97C0-025826AF2BC0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98A72AF0-5E61-4722-B34A-F5479DDBD2A2}" srcId="{ED07DFEF-0033-443C-9AFB-5B6B3594BBED}" destId="{7FA28211-3C2A-4247-A4D4-D3B1E8EB2D27}" srcOrd="0" destOrd="0" parTransId="{41600A67-BF1A-4413-98E9-F8FDBE50AC9D}" sibTransId="{EF59D597-7FE9-465D-B8C5-14DCB874420F}"/>
    <dgm:cxn modelId="{478409F2-DF77-42C4-B0E4-5C90F5708BCF}" type="presOf" srcId="{C5E7B0B6-0D1E-4F51-BB0A-E11365311D04}" destId="{12E172B9-01B0-436D-9684-1CCC8FA3FE5C}" srcOrd="0" destOrd="1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2020 Goals - continued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None/>
          </a:pPr>
          <a:r>
            <a:rPr lang="en-US" sz="2000" dirty="0"/>
            <a:t>5.  Perform annual review of the </a:t>
          </a:r>
          <a:r>
            <a:rPr lang="en-US" sz="2000" b="1" dirty="0"/>
            <a:t>Retail Market Services Service Level Agreement </a:t>
          </a:r>
          <a:r>
            <a:rPr lang="en-US" sz="2000" dirty="0"/>
            <a:t>(SLA) and work with ERCOT to evaluate and implement any potential changes as needed</a:t>
          </a:r>
          <a:endParaRPr lang="en-US" sz="3600" dirty="0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55A8153C-35D7-4605-B7D0-4749A59FEE9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None/>
          </a:pPr>
          <a:r>
            <a:rPr lang="en-US" sz="2000" dirty="0"/>
            <a:t>6.  Perform the quarterly ERCOT </a:t>
          </a:r>
          <a:r>
            <a:rPr lang="en-US" sz="2000" b="1" dirty="0"/>
            <a:t>Retail Market Performance Measures</a:t>
          </a:r>
        </a:p>
      </dgm:t>
    </dgm:pt>
    <dgm:pt modelId="{67C79C80-926F-4DBA-8610-5EBF9CD5B5ED}" type="sibTrans" cxnId="{B5E3F879-E836-4096-A38F-9B78F121D380}">
      <dgm:prSet/>
      <dgm:spPr/>
      <dgm:t>
        <a:bodyPr/>
        <a:lstStyle/>
        <a:p>
          <a:endParaRPr lang="en-US"/>
        </a:p>
      </dgm:t>
    </dgm:pt>
    <dgm:pt modelId="{1FCF217C-F1A3-4F45-8754-4220119BC940}" type="parTrans" cxnId="{B5E3F879-E836-4096-A38F-9B78F121D380}">
      <dgm:prSet/>
      <dgm:spPr/>
      <dgm:t>
        <a:bodyPr/>
        <a:lstStyle/>
        <a:p>
          <a:endParaRPr lang="en-US"/>
        </a:p>
      </dgm:t>
    </dgm:pt>
    <dgm:pt modelId="{B946E181-F661-4937-98BD-5A067A96D4A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None/>
          </a:pPr>
          <a:r>
            <a:rPr lang="en-US" sz="2000" dirty="0"/>
            <a:t>7.  Support ERCOT resolution efforts in addressing each </a:t>
          </a:r>
          <a:r>
            <a:rPr lang="en-US" sz="2000" b="1" dirty="0"/>
            <a:t>outage and/or degradation of service</a:t>
          </a:r>
        </a:p>
      </dgm:t>
    </dgm:pt>
    <dgm:pt modelId="{1501455A-ECA6-4696-9096-022C3A8FC851}" type="sibTrans" cxnId="{71D2F203-E2B1-40B9-ACD6-E5E6D5913E5B}">
      <dgm:prSet/>
      <dgm:spPr/>
      <dgm:t>
        <a:bodyPr/>
        <a:lstStyle/>
        <a:p>
          <a:endParaRPr lang="en-US"/>
        </a:p>
      </dgm:t>
    </dgm:pt>
    <dgm:pt modelId="{9C301135-8F24-44FC-995B-BA003987D230}" type="parTrans" cxnId="{71D2F203-E2B1-40B9-ACD6-E5E6D5913E5B}">
      <dgm:prSet/>
      <dgm:spPr/>
      <dgm:t>
        <a:bodyPr/>
        <a:lstStyle/>
        <a:p>
          <a:endParaRPr lang="en-US"/>
        </a:p>
      </dgm:t>
    </dgm:pt>
    <dgm:pt modelId="{6EB306D8-E2A1-49B9-86B1-A9F60FD60A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+mj-lt"/>
            <a:buNone/>
          </a:pPr>
          <a:r>
            <a:rPr lang="en-US" sz="2000" dirty="0"/>
            <a:t>8.  Review the </a:t>
          </a:r>
          <a:r>
            <a:rPr lang="en-US" sz="2000" b="1" dirty="0"/>
            <a:t>Market Data Transparency Service Level Agreement</a:t>
          </a:r>
          <a:r>
            <a:rPr lang="en-US" sz="2000" dirty="0"/>
            <a:t> (SLA)</a:t>
          </a:r>
        </a:p>
      </dgm:t>
    </dgm:pt>
    <dgm:pt modelId="{1AA0353B-1CB2-4D8F-8EAE-0EAF1F4D6CC9}" type="sibTrans" cxnId="{DCD127DF-C338-45B9-8EDC-4C06BA92781C}">
      <dgm:prSet/>
      <dgm:spPr/>
      <dgm:t>
        <a:bodyPr/>
        <a:lstStyle/>
        <a:p>
          <a:endParaRPr lang="en-US"/>
        </a:p>
      </dgm:t>
    </dgm:pt>
    <dgm:pt modelId="{D1CE5892-7116-42D1-BB84-B8121C7F580A}" type="parTrans" cxnId="{DCD127DF-C338-45B9-8EDC-4C06BA92781C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Y="-100000" custLinFactNeighborX="-100000" custLinFactNeighborY="-14651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63320" custLinFactNeighborY="77572">
        <dgm:presLayoutVars>
          <dgm:bulletEnabled val="1"/>
        </dgm:presLayoutVars>
      </dgm:prSet>
      <dgm:spPr/>
    </dgm:pt>
  </dgm:ptLst>
  <dgm:cxnLst>
    <dgm:cxn modelId="{71D2F203-E2B1-40B9-ACD6-E5E6D5913E5B}" srcId="{FA84BF92-43C6-4E94-A77F-6263E68B6783}" destId="{B946E181-F661-4937-98BD-5A067A96D4A2}" srcOrd="2" destOrd="0" parTransId="{9C301135-8F24-44FC-995B-BA003987D230}" sibTransId="{1501455A-ECA6-4696-9096-022C3A8FC851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33669F33-A5D8-40CA-AA93-458860CC2C78}" type="presOf" srcId="{55A8153C-35D7-4605-B7D0-4749A59FEE98}" destId="{12E172B9-01B0-436D-9684-1CCC8FA3FE5C}" srcOrd="0" destOrd="1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E3F879-E836-4096-A38F-9B78F121D380}" srcId="{FA84BF92-43C6-4E94-A77F-6263E68B6783}" destId="{55A8153C-35D7-4605-B7D0-4749A59FEE98}" srcOrd="1" destOrd="0" parTransId="{1FCF217C-F1A3-4F45-8754-4220119BC940}" sibTransId="{67C79C80-926F-4DBA-8610-5EBF9CD5B5ED}"/>
    <dgm:cxn modelId="{DB6CCD7B-EE71-4A79-9670-5D58A6FA7448}" type="presOf" srcId="{6EB306D8-E2A1-49B9-86B1-A9F60FD60A3A}" destId="{12E172B9-01B0-436D-9684-1CCC8FA3FE5C}" srcOrd="0" destOrd="3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0371F8BE-EFC4-4E3C-A63C-B9D381767738}" type="presOf" srcId="{B946E181-F661-4937-98BD-5A067A96D4A2}" destId="{12E172B9-01B0-436D-9684-1CCC8FA3FE5C}" srcOrd="0" destOrd="2" presId="urn:microsoft.com/office/officeart/2005/8/layout/list1"/>
    <dgm:cxn modelId="{DCD127DF-C338-45B9-8EDC-4C06BA92781C}" srcId="{FA84BF92-43C6-4E94-A77F-6263E68B6783}" destId="{6EB306D8-E2A1-49B9-86B1-A9F60FD60A3A}" srcOrd="3" destOrd="0" parTransId="{D1CE5892-7116-42D1-BB84-B8121C7F580A}" sibTransId="{1AA0353B-1CB2-4D8F-8EAE-0EAF1F4D6CC9}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/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A8A2A482-7E4A-4737-AD4E-F359BB4276B5}">
      <dgm:prSet phldrT="[Text]" custT="1"/>
      <dgm:spPr/>
      <dgm:t>
        <a:bodyPr anchor="ctr" anchorCtr="0"/>
        <a:lstStyle/>
        <a:p>
          <a:endParaRPr lang="en-US" sz="2400" dirty="0">
            <a:latin typeface="Arial Rounded MT Bold" panose="020F0704030504030204" pitchFamily="34" charset="0"/>
          </a:endParaRPr>
        </a:p>
      </dgm:t>
    </dgm:pt>
    <dgm:pt modelId="{5CE92475-EB53-42AD-8634-42E2DE788221}" type="parTrans" cxnId="{5D701E26-03E0-4A3D-B457-2B832E6AC449}">
      <dgm:prSet/>
      <dgm:spPr/>
      <dgm:t>
        <a:bodyPr/>
        <a:lstStyle/>
        <a:p>
          <a:endParaRPr lang="en-US"/>
        </a:p>
      </dgm:t>
    </dgm:pt>
    <dgm:pt modelId="{0B78DE7D-17EF-4215-89A5-36BFB8070CA2}" type="sibTrans" cxnId="{5D701E26-03E0-4A3D-B457-2B832E6AC449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March 24</a:t>
          </a:r>
          <a:r>
            <a:rPr lang="en-US" sz="2000" baseline="30000" dirty="0">
              <a:latin typeface="Arial Rounded MT Bold" panose="020F0704030504030204" pitchFamily="34" charset="0"/>
            </a:rPr>
            <a:t>th</a:t>
          </a:r>
          <a:r>
            <a:rPr lang="en-US" sz="2000" dirty="0">
              <a:latin typeface="Arial Rounded MT Bold" panose="020F0704030504030204" pitchFamily="34" charset="0"/>
            </a:rPr>
            <a:t>  2020, Tuesday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544DF39A-2CB7-4B22-B3D8-AA8824692C5F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ERCOT </a:t>
          </a:r>
          <a:r>
            <a:rPr lang="en-US" sz="2000" dirty="0" err="1">
              <a:latin typeface="Arial Rounded MT Bold" panose="020F0704030504030204" pitchFamily="34" charset="0"/>
            </a:rPr>
            <a:t>MetCenter</a:t>
          </a:r>
          <a:endParaRPr lang="en-US" sz="2000" dirty="0">
            <a:latin typeface="Arial Rounded MT Bold" panose="020F0704030504030204" pitchFamily="34" charset="0"/>
          </a:endParaRPr>
        </a:p>
      </dgm:t>
    </dgm:pt>
    <dgm:pt modelId="{3A72819A-3F63-439B-AFCF-32B1322C8A8A}" type="parTrans" cxnId="{4E9153A8-C3A0-4042-9EB6-AA2B525CA7E5}">
      <dgm:prSet/>
      <dgm:spPr/>
      <dgm:t>
        <a:bodyPr/>
        <a:lstStyle/>
        <a:p>
          <a:endParaRPr lang="en-US"/>
        </a:p>
      </dgm:t>
    </dgm:pt>
    <dgm:pt modelId="{189AEA13-6302-459B-9441-918013462E3D}" type="sibTrans" cxnId="{4E9153A8-C3A0-4042-9EB6-AA2B525CA7E5}">
      <dgm:prSet/>
      <dgm:spPr/>
      <dgm:t>
        <a:bodyPr/>
        <a:lstStyle/>
        <a:p>
          <a:endParaRPr lang="en-US"/>
        </a:p>
      </dgm:t>
    </dgm:pt>
    <dgm:pt modelId="{2571DACA-B0D3-49DC-A70D-8E0D1003F62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Subtype Analysis data points request</a:t>
          </a:r>
        </a:p>
      </dgm:t>
    </dgm:pt>
    <dgm:pt modelId="{53F42D68-56EA-4A4B-A5DE-3318FEB1F262}" type="parTrans" cxnId="{4AB02D84-BB92-4EFE-A349-D1B359258021}">
      <dgm:prSet/>
      <dgm:spPr/>
      <dgm:t>
        <a:bodyPr/>
        <a:lstStyle/>
        <a:p>
          <a:endParaRPr lang="en-US"/>
        </a:p>
      </dgm:t>
    </dgm:pt>
    <dgm:pt modelId="{510A034A-2C54-4380-BF9A-37EF882F016D}" type="sibTrans" cxnId="{4AB02D84-BB92-4EFE-A349-D1B359258021}">
      <dgm:prSet/>
      <dgm:spPr/>
      <dgm:t>
        <a:bodyPr/>
        <a:lstStyle/>
        <a:p>
          <a:endParaRPr lang="en-US"/>
        </a:p>
      </dgm:t>
    </dgm:pt>
    <dgm:pt modelId="{73133399-7C80-4D52-A2DB-E4D083CBEEC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MT Enhancement  list and add any new suggestions</a:t>
          </a:r>
        </a:p>
      </dgm:t>
    </dgm:pt>
    <dgm:pt modelId="{3C4E0797-45DC-468A-A54B-C7FC341DF28E}" type="parTrans" cxnId="{476648EB-281B-4C08-AC9C-83F821630EA9}">
      <dgm:prSet/>
      <dgm:spPr/>
      <dgm:t>
        <a:bodyPr/>
        <a:lstStyle/>
        <a:p>
          <a:endParaRPr lang="en-US"/>
        </a:p>
      </dgm:t>
    </dgm:pt>
    <dgm:pt modelId="{E8A857E1-E7A6-4D1A-99DB-6FB38F7D137A}" type="sibTrans" cxnId="{476648EB-281B-4C08-AC9C-83F821630EA9}">
      <dgm:prSet/>
      <dgm:spPr/>
      <dgm:t>
        <a:bodyPr/>
        <a:lstStyle/>
        <a:p>
          <a:endParaRPr lang="en-US"/>
        </a:p>
      </dgm:t>
    </dgm:pt>
    <dgm:pt modelId="{804735DA-33F8-408E-A80B-3BEA8840B29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TDTMS calendar for any additional Friday meetings and possibly move</a:t>
          </a:r>
        </a:p>
      </dgm:t>
    </dgm:pt>
    <dgm:pt modelId="{4D6B10D1-EE54-41DC-9654-A77997B12E32}" type="parTrans" cxnId="{2A3B3B0E-FE1B-48B9-967A-A7791173B801}">
      <dgm:prSet/>
      <dgm:spPr/>
      <dgm:t>
        <a:bodyPr/>
        <a:lstStyle/>
        <a:p>
          <a:endParaRPr lang="en-US"/>
        </a:p>
      </dgm:t>
    </dgm:pt>
    <dgm:pt modelId="{A3316885-D54C-4F8B-ACB3-87A654BFC83F}" type="sibTrans" cxnId="{2A3B3B0E-FE1B-48B9-967A-A7791173B801}">
      <dgm:prSet/>
      <dgm:spPr/>
      <dgm:t>
        <a:bodyPr/>
        <a:lstStyle/>
        <a:p>
          <a:endParaRPr lang="en-US"/>
        </a:p>
      </dgm:t>
    </dgm:pt>
    <dgm:pt modelId="{33D9707D-17D5-42E1-8C18-71590AD0B90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Review States and Transitions posting on MT Information landing page</a:t>
          </a:r>
        </a:p>
      </dgm:t>
    </dgm:pt>
    <dgm:pt modelId="{E3A4CC20-3237-4D87-B4E5-13A4C6486CFF}" type="parTrans" cxnId="{C3E40401-9121-40C9-9BBD-D868B1D068F7}">
      <dgm:prSet/>
      <dgm:spPr/>
      <dgm:t>
        <a:bodyPr/>
        <a:lstStyle/>
        <a:p>
          <a:endParaRPr lang="en-US"/>
        </a:p>
      </dgm:t>
    </dgm:pt>
    <dgm:pt modelId="{11861225-2D08-4836-981D-A04BB7A17E3F}" type="sibTrans" cxnId="{C3E40401-9121-40C9-9BBD-D868B1D068F7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C3E40401-9121-40C9-9BBD-D868B1D068F7}" srcId="{D2506135-395C-47B0-8DA9-C3F76649FF22}" destId="{33D9707D-17D5-42E1-8C18-71590AD0B906}" srcOrd="1" destOrd="0" parTransId="{E3A4CC20-3237-4D87-B4E5-13A4C6486CFF}" sibTransId="{11861225-2D08-4836-981D-A04BB7A17E3F}"/>
    <dgm:cxn modelId="{2A3B3B0E-FE1B-48B9-967A-A7791173B801}" srcId="{D2506135-395C-47B0-8DA9-C3F76649FF22}" destId="{804735DA-33F8-408E-A80B-3BEA8840B29E}" srcOrd="3" destOrd="0" parTransId="{4D6B10D1-EE54-41DC-9654-A77997B12E32}" sibTransId="{A3316885-D54C-4F8B-ACB3-87A654BFC83F}"/>
    <dgm:cxn modelId="{B1C4211C-7C1D-4611-A846-48BDDE4DAE67}" type="presOf" srcId="{3AF68A33-4A6C-4B95-8E4E-B16500BAA85F}" destId="{5FD4668F-81DD-421E-9924-50274E363CDB}" srcOrd="0" destOrd="9" presId="urn:microsoft.com/office/officeart/2005/8/layout/list1"/>
    <dgm:cxn modelId="{1DE1A324-EA9C-43D2-9800-D1C195A9F31F}" srcId="{FA84BF92-43C6-4E94-A77F-6263E68B6783}" destId="{3AF68A33-4A6C-4B95-8E4E-B16500BAA85F}" srcOrd="5" destOrd="0" parTransId="{B6D8ABF4-538F-4534-88C5-20D2DB6FC89B}" sibTransId="{8B5AFAE6-897C-42B5-A6BF-9773A0BC89BD}"/>
    <dgm:cxn modelId="{5D701E26-03E0-4A3D-B457-2B832E6AC449}" srcId="{FA84BF92-43C6-4E94-A77F-6263E68B6783}" destId="{A8A2A482-7E4A-4737-AD4E-F359BB4276B5}" srcOrd="4" destOrd="0" parTransId="{5CE92475-EB53-42AD-8634-42E2DE788221}" sibTransId="{0B78DE7D-17EF-4215-89A5-36BFB8070CA2}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78350162-60B7-49E1-ADF8-12D1109D338E}" type="presOf" srcId="{2571DACA-B0D3-49DC-A70D-8E0D1003F62F}" destId="{5FD4668F-81DD-421E-9924-50274E363CDB}" srcOrd="0" destOrd="4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255B4C53-8CDA-48F0-A5C5-F9B160FB2E30}" type="presOf" srcId="{804735DA-33F8-408E-A80B-3BEA8840B29E}" destId="{5FD4668F-81DD-421E-9924-50274E363CDB}" srcOrd="0" destOrd="7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DFD72D80-3F70-4E90-AC4C-35933B2DD184}" type="presOf" srcId="{544DF39A-2CB7-4B22-B3D8-AA8824692C5F}" destId="{5FD4668F-81DD-421E-9924-50274E363CDB}" srcOrd="0" destOrd="2" presId="urn:microsoft.com/office/officeart/2005/8/layout/list1"/>
    <dgm:cxn modelId="{4AB02D84-BB92-4EFE-A349-D1B359258021}" srcId="{D2506135-395C-47B0-8DA9-C3F76649FF22}" destId="{2571DACA-B0D3-49DC-A70D-8E0D1003F62F}" srcOrd="0" destOrd="0" parTransId="{53F42D68-56EA-4A4B-A5DE-3318FEB1F262}" sibTransId="{510A034A-2C54-4380-BF9A-37EF882F016D}"/>
    <dgm:cxn modelId="{9527099C-48BD-4C52-BE1B-F581599A9067}" srcId="{FA84BF92-43C6-4E94-A77F-6263E68B6783}" destId="{D2506135-395C-47B0-8DA9-C3F76649FF22}" srcOrd="3" destOrd="0" parTransId="{5AE6885F-1A01-4324-A69E-284DA5FAEB5E}" sibTransId="{D79BAE52-B8CB-4181-ACDC-6CE5498C10F0}"/>
    <dgm:cxn modelId="{4E9153A8-C3A0-4042-9EB6-AA2B525CA7E5}" srcId="{FA84BF92-43C6-4E94-A77F-6263E68B6783}" destId="{544DF39A-2CB7-4B22-B3D8-AA8824692C5F}" srcOrd="2" destOrd="0" parTransId="{3A72819A-3F63-439B-AFCF-32B1322C8A8A}" sibTransId="{189AEA13-6302-459B-9441-918013462E3D}"/>
    <dgm:cxn modelId="{1491A9AC-1788-4EAD-9C29-8CEFCEDC670E}" type="presOf" srcId="{D2506135-395C-47B0-8DA9-C3F76649FF22}" destId="{5FD4668F-81DD-421E-9924-50274E363CDB}" srcOrd="0" destOrd="3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2DBAB0DD-38AA-420D-A62E-04310311CD47}" type="presOf" srcId="{A8A2A482-7E4A-4737-AD4E-F359BB4276B5}" destId="{5FD4668F-81DD-421E-9924-50274E363CDB}" srcOrd="0" destOrd="8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476648EB-281B-4C08-AC9C-83F821630EA9}" srcId="{D2506135-395C-47B0-8DA9-C3F76649FF22}" destId="{73133399-7C80-4D52-A2DB-E4D083CBEECB}" srcOrd="2" destOrd="0" parTransId="{3C4E0797-45DC-468A-A54B-C7FC341DF28E}" sibTransId="{E8A857E1-E7A6-4D1A-99DB-6FB38F7D137A}"/>
    <dgm:cxn modelId="{4DE0C2EF-B703-43FF-9F6C-B01A713C022F}" type="presOf" srcId="{73133399-7C80-4D52-A2DB-E4D083CBEECB}" destId="{5FD4668F-81DD-421E-9924-50274E363CDB}" srcOrd="0" destOrd="6" presId="urn:microsoft.com/office/officeart/2005/8/layout/list1"/>
    <dgm:cxn modelId="{624267F8-F77F-442D-91DA-127478DA5414}" type="presOf" srcId="{33D9707D-17D5-42E1-8C18-71590AD0B906}" destId="{5FD4668F-81DD-421E-9924-50274E363CDB}" srcOrd="0" destOrd="5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69333"/>
          <a:ext cx="11329647" cy="3802369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3929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 Data Transparency SLA Update – RMS leadership to coordinate with WMS leadership on responsibility of SLA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TLS Discussion / Timeline presentation – Dave </a:t>
          </a: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Paglaia</a:t>
          </a: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NAESB upgrade – testing available in Sept/Oct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TDTMS and </a:t>
          </a: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Information landing pages reviewed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Developed </a:t>
          </a: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MarkeTrak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 Subtype Analysis summary of data points requested  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169333"/>
        <a:ext cx="11329647" cy="3802369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3351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33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73691"/>
          <a:ext cx="11329647" cy="4140330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1628" rIns="879306" bIns="128016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1800" kern="1200" dirty="0"/>
            <a:t>  Performed </a:t>
          </a:r>
          <a:r>
            <a:rPr lang="en-US" sz="1800" b="1" kern="1200" dirty="0" err="1"/>
            <a:t>MarkeTrak</a:t>
          </a:r>
          <a:r>
            <a:rPr lang="en-US" sz="1800" b="1" kern="1200" dirty="0"/>
            <a:t> Subtype Analysis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800" kern="1200" dirty="0"/>
            <a:t>  Established a biannual review of overall </a:t>
          </a:r>
          <a:r>
            <a:rPr lang="en-US" sz="1800" kern="1200" dirty="0" err="1"/>
            <a:t>MarkeTrak</a:t>
          </a:r>
          <a:r>
            <a:rPr lang="en-US" sz="1800" kern="1200" dirty="0"/>
            <a:t> subtypes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1800" kern="1200" dirty="0"/>
            <a:t>  Detailed monthly market analysis of the following subtypes: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800" kern="1200" dirty="0"/>
            <a:t>IAG/IAL/Rescission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800" kern="1200" dirty="0"/>
            <a:t>Usage &amp; Billing – Missing &amp; Dispute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800" kern="1200" dirty="0"/>
            <a:t>Switch Holds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800" kern="1200" dirty="0"/>
            <a:t>Missing Enrollment Transactions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1800" kern="1200" dirty="0"/>
            <a:t>AMS LSE Dispute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1800" kern="1200" dirty="0"/>
            <a:t>  Based on </a:t>
          </a:r>
          <a:r>
            <a:rPr lang="en-US" sz="1800" kern="1200" dirty="0" err="1"/>
            <a:t>MarkeTrak</a:t>
          </a:r>
          <a:r>
            <a:rPr lang="en-US" sz="1800" kern="1200" dirty="0"/>
            <a:t> subtype analysis, </a:t>
          </a:r>
          <a:r>
            <a:rPr lang="en-US" sz="1800" b="1" kern="1200" dirty="0"/>
            <a:t>collaborated with RMTTF </a:t>
          </a:r>
          <a:r>
            <a:rPr lang="en-US" sz="1800" kern="1200" dirty="0"/>
            <a:t>to identify the need for IAG/IAL   	Training as well as specific areas of improvement for training opportunities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1800" kern="1200" dirty="0"/>
            <a:t>  Created the </a:t>
          </a:r>
          <a:r>
            <a:rPr lang="en-US" sz="1800" b="1" kern="1200" dirty="0" err="1"/>
            <a:t>MarkeTrak</a:t>
          </a:r>
          <a:r>
            <a:rPr lang="en-US" sz="1800" b="1" kern="1200" dirty="0"/>
            <a:t> System Enhancements </a:t>
          </a:r>
          <a:r>
            <a:rPr lang="en-US" sz="1800" kern="1200" dirty="0"/>
            <a:t>matrix 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273691"/>
        <a:ext cx="11329647" cy="4140330"/>
      </dsp:txXfrm>
    </dsp:sp>
    <dsp:sp modelId="{4FC84B32-D1CC-469D-BDF0-F53E02EEAA9C}">
      <dsp:nvSpPr>
        <dsp:cNvPr id="0" name=""/>
        <dsp:cNvSpPr/>
      </dsp:nvSpPr>
      <dsp:spPr>
        <a:xfrm>
          <a:off x="0" y="1269"/>
          <a:ext cx="10829645" cy="5807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2019 Accomplishments</a:t>
          </a:r>
        </a:p>
      </dsp:txBody>
      <dsp:txXfrm>
        <a:off x="0" y="1269"/>
        <a:ext cx="10829645" cy="5807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285817"/>
          <a:ext cx="11329647" cy="4129639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694075" rIns="879306" bIns="1422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 startAt="4"/>
          </a:pPr>
          <a:r>
            <a:rPr lang="en-US" sz="2000" kern="1200" dirty="0"/>
            <a:t>  Supported </a:t>
          </a:r>
          <a:r>
            <a:rPr lang="en-US" sz="2000" b="1" kern="1200" dirty="0"/>
            <a:t>ERCOT projects</a:t>
          </a:r>
          <a:r>
            <a:rPr lang="en-US" sz="2000" kern="1200" dirty="0"/>
            <a:t>:  SSL Update, NAESB 1.2 Upgrade, EDI Gateway Upgrade</a:t>
          </a: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 startAt="4"/>
          </a:pPr>
          <a:r>
            <a:rPr lang="en-US" sz="2000" kern="1200" dirty="0"/>
            <a:t>  Completed annual review of the </a:t>
          </a:r>
          <a:r>
            <a:rPr lang="en-US" sz="2000" b="1" kern="1200" dirty="0"/>
            <a:t>2020 Retail Market Services SLA</a:t>
          </a:r>
          <a:r>
            <a:rPr lang="en-US" sz="2000" kern="1200" dirty="0"/>
            <a:t> for endorsement to    	RMS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 startAt="4"/>
          </a:pPr>
          <a:r>
            <a:rPr lang="en-US" sz="2000" kern="1200" dirty="0"/>
            <a:t>  Reviewed quarterly </a:t>
          </a:r>
          <a:r>
            <a:rPr lang="en-US" sz="2000" b="1" kern="1200" dirty="0"/>
            <a:t>Performance Measures for 2019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 startAt="4"/>
          </a:pPr>
          <a:r>
            <a:rPr lang="en-US" sz="2000" kern="1200" dirty="0"/>
            <a:t>  Reviewed </a:t>
          </a:r>
          <a:r>
            <a:rPr lang="en-US" sz="2000" kern="1200" dirty="0" err="1"/>
            <a:t>MarkeTrak</a:t>
          </a:r>
          <a:r>
            <a:rPr lang="en-US" sz="2000" kern="1200" dirty="0"/>
            <a:t> supporting documentation on </a:t>
          </a:r>
          <a:r>
            <a:rPr lang="en-US" sz="2000" b="1" kern="1200" dirty="0" err="1"/>
            <a:t>MarkeTrak</a:t>
          </a:r>
          <a:r>
            <a:rPr lang="en-US" sz="2000" b="1" kern="1200" dirty="0"/>
            <a:t> landing page </a:t>
          </a:r>
          <a:r>
            <a:rPr lang="en-US" sz="2000" kern="1200" dirty="0"/>
            <a:t>on ercot.com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2000" kern="1200" dirty="0"/>
            <a:t>  began versioning documents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2000" kern="1200" dirty="0"/>
            <a:t>  recommended archival of outdated materials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285817"/>
        <a:ext cx="11329647" cy="4129639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998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2019 Accomplishments - continued</a:t>
          </a:r>
        </a:p>
      </dsp:txBody>
      <dsp:txXfrm>
        <a:off x="0" y="0"/>
        <a:ext cx="10829645" cy="5998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524048"/>
          <a:ext cx="11329647" cy="4538457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354076" rIns="879306" bIns="1422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000" kern="1200" dirty="0"/>
            <a:t>  Support </a:t>
          </a:r>
          <a:r>
            <a:rPr lang="en-US" sz="2000" b="1" kern="1200" dirty="0"/>
            <a:t>Texas data transport improvement initiatives </a:t>
          </a:r>
          <a:r>
            <a:rPr lang="en-US" sz="2000" kern="1200" dirty="0"/>
            <a:t>and continue joint efforts with 	other retail market working groups</a:t>
          </a: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000" kern="1200" dirty="0"/>
            <a:t>  Establish </a:t>
          </a:r>
          <a:r>
            <a:rPr lang="en-US" sz="2000" b="1" kern="1200" dirty="0"/>
            <a:t>data/reporting requirements </a:t>
          </a:r>
          <a:r>
            <a:rPr lang="en-US" sz="2000" kern="1200" dirty="0"/>
            <a:t>for ERCOT to assist TDTMS in ongoing </a:t>
          </a:r>
          <a:r>
            <a:rPr lang="en-US" sz="2000" kern="1200" dirty="0" err="1"/>
            <a:t>MarkeTrak</a:t>
          </a:r>
          <a:r>
            <a:rPr lang="en-US" sz="2000" kern="1200" dirty="0"/>
            <a:t> 	sub-type analysis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2000" kern="1200" dirty="0"/>
            <a:t>  Support </a:t>
          </a:r>
          <a:r>
            <a:rPr lang="en-US" sz="2000" b="1" i="0" kern="1200" dirty="0"/>
            <a:t>initiatives </a:t>
          </a:r>
          <a:r>
            <a:rPr lang="en-US" sz="2000" kern="1200" dirty="0"/>
            <a:t>related to </a:t>
          </a:r>
          <a:r>
            <a:rPr lang="en-US" sz="2000" b="1" kern="1200" dirty="0" err="1"/>
            <a:t>MarkeTrak</a:t>
          </a:r>
          <a:r>
            <a:rPr lang="en-US" sz="2000" b="1" kern="1200" dirty="0"/>
            <a:t> </a:t>
          </a:r>
          <a:r>
            <a:rPr lang="en-US" sz="2000" kern="1200" dirty="0"/>
            <a:t>system: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2000" kern="1200" dirty="0"/>
            <a:t>  identify process improvements based on </a:t>
          </a:r>
          <a:r>
            <a:rPr lang="en-US" sz="2000" kern="1200" dirty="0" err="1"/>
            <a:t>MarkeTrak</a:t>
          </a:r>
          <a:r>
            <a:rPr lang="en-US" sz="2000" kern="1200" dirty="0"/>
            <a:t> subtype analysis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2000" kern="1200" dirty="0"/>
            <a:t>  prioritize enhancements utilizing supporting data from </a:t>
          </a:r>
          <a:r>
            <a:rPr lang="en-US" sz="2000" kern="1200" dirty="0" err="1"/>
            <a:t>MarkeTrak</a:t>
          </a:r>
          <a:r>
            <a:rPr lang="en-US" sz="2000" kern="1200" dirty="0"/>
            <a:t> subtype analysis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2000" kern="1200" dirty="0"/>
            <a:t>  development of System Change Request (SCR) for future upgrade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2000" kern="1200" dirty="0"/>
            <a:t>  update documentation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en-US" sz="2000" kern="1200" dirty="0"/>
            <a:t>4.  </a:t>
          </a:r>
          <a:r>
            <a:rPr lang="en-US" sz="2000" b="1" kern="1200" dirty="0"/>
            <a:t>Inadvertent Gains / Inadvertent Losses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2000" kern="1200" dirty="0"/>
            <a:t>  continue review of IAG/IAL monthly market statistics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n-US" sz="2000" kern="1200" dirty="0"/>
            <a:t>  review Retail Market Guide 7.3 for process improvements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524048"/>
        <a:ext cx="11329647" cy="4538457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864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2020 Goals</a:t>
          </a:r>
        </a:p>
      </dsp:txBody>
      <dsp:txXfrm>
        <a:off x="0" y="0"/>
        <a:ext cx="10829645" cy="5864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715662"/>
          <a:ext cx="11329647" cy="3457157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24968" rIns="879306" bIns="14224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en-US" sz="2000" kern="1200" dirty="0"/>
            <a:t>5.  Perform annual review of the </a:t>
          </a:r>
          <a:r>
            <a:rPr lang="en-US" sz="2000" b="1" kern="1200" dirty="0"/>
            <a:t>Retail Market Services Service Level Agreement </a:t>
          </a:r>
          <a:r>
            <a:rPr lang="en-US" sz="2000" kern="1200" dirty="0"/>
            <a:t>(SLA) and work with ERCOT to evaluate and implement any potential changes as needed</a:t>
          </a: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en-US" sz="2000" kern="1200" dirty="0"/>
            <a:t>6.  Perform the quarterly ERCOT </a:t>
          </a:r>
          <a:r>
            <a:rPr lang="en-US" sz="2000" b="1" kern="1200" dirty="0"/>
            <a:t>Retail Market Performance Measures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en-US" sz="2000" kern="1200" dirty="0"/>
            <a:t>7.  Support ERCOT resolution efforts in addressing each </a:t>
          </a:r>
          <a:r>
            <a:rPr lang="en-US" sz="2000" b="1" kern="1200" dirty="0"/>
            <a:t>outage and/or degradation of service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None/>
          </a:pPr>
          <a:r>
            <a:rPr lang="en-US" sz="2000" kern="1200" dirty="0"/>
            <a:t>8.  Review the </a:t>
          </a:r>
          <a:r>
            <a:rPr lang="en-US" sz="2000" b="1" kern="1200" dirty="0"/>
            <a:t>Market Data Transparency Service Level Agreement</a:t>
          </a:r>
          <a:r>
            <a:rPr lang="en-US" sz="2000" kern="1200" dirty="0"/>
            <a:t> (SLA)</a:t>
          </a:r>
        </a:p>
      </dsp:txBody>
      <dsp:txXfrm>
        <a:off x="0" y="715662"/>
        <a:ext cx="11329647" cy="3457157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7849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2020 Goals - continued</a:t>
          </a:r>
        </a:p>
      </dsp:txBody>
      <dsp:txXfrm>
        <a:off x="0" y="0"/>
        <a:ext cx="10829645" cy="7849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661237"/>
          <a:ext cx="11329646" cy="353234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68290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March 24</a:t>
          </a:r>
          <a:r>
            <a:rPr lang="en-US" sz="2000" kern="1200" baseline="30000" dirty="0">
              <a:latin typeface="Arial Rounded MT Bold" panose="020F0704030504030204" pitchFamily="34" charset="0"/>
            </a:rPr>
            <a:t>th</a:t>
          </a:r>
          <a:r>
            <a:rPr lang="en-US" sz="2000" kern="1200" dirty="0">
              <a:latin typeface="Arial Rounded MT Bold" panose="020F0704030504030204" pitchFamily="34" charset="0"/>
            </a:rPr>
            <a:t>  2020, Tuesday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ERCOT </a:t>
          </a:r>
          <a:r>
            <a:rPr lang="en-US" sz="2000" kern="1200" dirty="0" err="1">
              <a:latin typeface="Arial Rounded MT Bold" panose="020F0704030504030204" pitchFamily="34" charset="0"/>
            </a:rPr>
            <a:t>MetCenter</a:t>
          </a: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Subtype Analysis data points request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States and Transitions posting on MT Information landing page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MT Enhancement  list and add any new suggestions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Review TDTMS calendar for any additional Friday meetings and possibly move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661237"/>
        <a:ext cx="11329646" cy="3532345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7722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772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March 3, 2020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8588668"/>
              </p:ext>
            </p:extLst>
          </p:nvPr>
        </p:nvGraphicFramePr>
        <p:xfrm>
          <a:off x="478555" y="1020545"/>
          <a:ext cx="11329647" cy="4280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9091391"/>
              </p:ext>
            </p:extLst>
          </p:nvPr>
        </p:nvGraphicFramePr>
        <p:xfrm>
          <a:off x="478555" y="1366533"/>
          <a:ext cx="11329647" cy="466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94309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1551933"/>
              </p:ext>
            </p:extLst>
          </p:nvPr>
        </p:nvGraphicFramePr>
        <p:xfrm>
          <a:off x="478555" y="1366533"/>
          <a:ext cx="11329647" cy="466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103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4966773"/>
              </p:ext>
            </p:extLst>
          </p:nvPr>
        </p:nvGraphicFramePr>
        <p:xfrm>
          <a:off x="478555" y="1165299"/>
          <a:ext cx="11329647" cy="5062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8845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000430"/>
              </p:ext>
            </p:extLst>
          </p:nvPr>
        </p:nvGraphicFramePr>
        <p:xfrm>
          <a:off x="478555" y="1165299"/>
          <a:ext cx="11329647" cy="5062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6933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794246"/>
              </p:ext>
            </p:extLst>
          </p:nvPr>
        </p:nvGraphicFramePr>
        <p:xfrm>
          <a:off x="478555" y="1544595"/>
          <a:ext cx="11329646" cy="4238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1474</TotalTime>
  <Words>416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Aharoni</vt:lpstr>
      <vt:lpstr>Arial Rounded MT Bold</vt:lpstr>
      <vt:lpstr>Calibri</vt:lpstr>
      <vt:lpstr>Calibri Light</vt:lpstr>
      <vt:lpstr>Courier New</vt:lpstr>
      <vt:lpstr>Wingdings</vt:lpstr>
      <vt:lpstr>Retrospect</vt:lpstr>
      <vt:lpstr>TDTMS Update</vt:lpstr>
      <vt:lpstr>TDTMS</vt:lpstr>
      <vt:lpstr>TDTMS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47</cp:revision>
  <dcterms:created xsi:type="dcterms:W3CDTF">2019-02-27T15:25:50Z</dcterms:created>
  <dcterms:modified xsi:type="dcterms:W3CDTF">2020-02-27T18:21:46Z</dcterms:modified>
</cp:coreProperties>
</file>