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5"/>
  </p:notesMasterIdLst>
  <p:handoutMasterIdLst>
    <p:handoutMasterId r:id="rId26"/>
  </p:handoutMasterIdLst>
  <p:sldIdLst>
    <p:sldId id="260" r:id="rId6"/>
    <p:sldId id="305" r:id="rId7"/>
    <p:sldId id="315" r:id="rId8"/>
    <p:sldId id="316" r:id="rId9"/>
    <p:sldId id="329" r:id="rId10"/>
    <p:sldId id="338" r:id="rId11"/>
    <p:sldId id="314" r:id="rId12"/>
    <p:sldId id="328" r:id="rId13"/>
    <p:sldId id="321" r:id="rId14"/>
    <p:sldId id="323" r:id="rId15"/>
    <p:sldId id="319" r:id="rId16"/>
    <p:sldId id="307" r:id="rId17"/>
    <p:sldId id="298" r:id="rId18"/>
    <p:sldId id="280" r:id="rId19"/>
    <p:sldId id="291" r:id="rId20"/>
    <p:sldId id="288" r:id="rId21"/>
    <p:sldId id="335" r:id="rId22"/>
    <p:sldId id="334" r:id="rId23"/>
    <p:sldId id="317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88049" autoAdjust="0"/>
  </p:normalViewPr>
  <p:slideViewPr>
    <p:cSldViewPr showGuides="1">
      <p:cViewPr varScale="1">
        <p:scale>
          <a:sx n="117" d="100"/>
          <a:sy n="117" d="100"/>
        </p:scale>
        <p:origin x="14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gore\Desktop\New%20Stats_05.06.2019_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departments\Finance\Bank%20Accounts\TRM\New%20Stats_05.06.2019_2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600" dirty="0" smtClean="0">
                <a:solidFill>
                  <a:schemeClr val="accent1"/>
                </a:solidFill>
              </a:rPr>
              <a:t>Prepay and Collateral Accounts</a:t>
            </a:r>
            <a:endParaRPr lang="en-US" sz="26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3247044340696352"/>
          <c:y val="1.55369737155999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7127145611223362E-2"/>
          <c:y val="0.1309561837482926"/>
          <c:w val="0.85963208138805647"/>
          <c:h val="0.7075843676023513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Sheet6!$B$1</c:f>
              <c:strCache>
                <c:ptCount val="1"/>
                <c:pt idx="0">
                  <c:v>PREPAY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Sheet6!$A$2:$A$10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Sheet6!$B$2:$B$10</c:f>
              <c:numCache>
                <c:formatCode>General</c:formatCode>
                <c:ptCount val="9"/>
                <c:pt idx="0">
                  <c:v>20</c:v>
                </c:pt>
                <c:pt idx="1">
                  <c:v>35</c:v>
                </c:pt>
                <c:pt idx="2">
                  <c:v>40</c:v>
                </c:pt>
                <c:pt idx="3">
                  <c:v>50</c:v>
                </c:pt>
                <c:pt idx="4">
                  <c:v>65</c:v>
                </c:pt>
                <c:pt idx="5">
                  <c:v>75</c:v>
                </c:pt>
                <c:pt idx="6">
                  <c:v>90</c:v>
                </c:pt>
                <c:pt idx="7">
                  <c:v>105</c:v>
                </c:pt>
                <c:pt idx="8">
                  <c:v>110</c:v>
                </c:pt>
              </c:numCache>
            </c:numRef>
          </c:val>
        </c:ser>
        <c:ser>
          <c:idx val="1"/>
          <c:order val="1"/>
          <c:tx>
            <c:strRef>
              <c:f>Sheet6!$C$1</c:f>
              <c:strCache>
                <c:ptCount val="1"/>
                <c:pt idx="0">
                  <c:v>COLLATERAL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Sheet6!$A$2:$A$10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Sheet6!$C$2:$C$10</c:f>
              <c:numCache>
                <c:formatCode>General</c:formatCode>
                <c:ptCount val="9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10</c:v>
                </c:pt>
                <c:pt idx="4">
                  <c:v>12</c:v>
                </c:pt>
                <c:pt idx="5">
                  <c:v>15</c:v>
                </c:pt>
                <c:pt idx="6">
                  <c:v>30</c:v>
                </c:pt>
                <c:pt idx="7">
                  <c:v>43</c:v>
                </c:pt>
                <c:pt idx="8">
                  <c:v>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07366904"/>
        <c:axId val="507364552"/>
      </c:barChart>
      <c:catAx>
        <c:axId val="507366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64552"/>
        <c:crosses val="autoZero"/>
        <c:auto val="1"/>
        <c:lblAlgn val="ctr"/>
        <c:lblOffset val="100"/>
        <c:noMultiLvlLbl val="0"/>
      </c:catAx>
      <c:valAx>
        <c:axId val="507364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dirty="0" smtClean="0"/>
                  <a:t> Number of Account Holders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0"/>
              <c:y val="0.254043996957852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66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45896606674165"/>
          <c:y val="4.5175524934383211E-2"/>
          <c:w val="0.82101788057742797"/>
          <c:h val="0.777593133519600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Sheet6!$F$2</c:f>
              <c:strCache>
                <c:ptCount val="1"/>
                <c:pt idx="0">
                  <c:v>Dollars 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Sheet6!$G$1:$O$1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Sheet6!$G$2:$O$2</c:f>
              <c:numCache>
                <c:formatCode>0</c:formatCode>
                <c:ptCount val="9"/>
                <c:pt idx="0">
                  <c:v>12.976923623860001</c:v>
                </c:pt>
                <c:pt idx="1">
                  <c:v>5.5013142435500004</c:v>
                </c:pt>
                <c:pt idx="2">
                  <c:v>9.5158316579799997</c:v>
                </c:pt>
                <c:pt idx="3">
                  <c:v>11.382405145410003</c:v>
                </c:pt>
                <c:pt idx="4">
                  <c:v>8.9863955737899985</c:v>
                </c:pt>
                <c:pt idx="5">
                  <c:v>8.1425876879899999</c:v>
                </c:pt>
                <c:pt idx="6">
                  <c:v>10.210847280699999</c:v>
                </c:pt>
                <c:pt idx="7">
                  <c:v>16.700602021240002</c:v>
                </c:pt>
                <c:pt idx="8">
                  <c:v>19.298467813400002</c:v>
                </c:pt>
              </c:numCache>
            </c:numRef>
          </c:val>
        </c:ser>
        <c:ser>
          <c:idx val="1"/>
          <c:order val="1"/>
          <c:tx>
            <c:strRef>
              <c:f>Sheet6!$F$3</c:f>
              <c:strCache>
                <c:ptCount val="1"/>
                <c:pt idx="0">
                  <c:v>Dollars Out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numRef>
              <c:f>Sheet6!$G$1:$O$1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Sheet6!$G$3:$O$3</c:f>
              <c:numCache>
                <c:formatCode>0</c:formatCode>
                <c:ptCount val="9"/>
                <c:pt idx="0">
                  <c:v>12.910644157299998</c:v>
                </c:pt>
                <c:pt idx="1">
                  <c:v>5.5650243122700003</c:v>
                </c:pt>
                <c:pt idx="2">
                  <c:v>9.5184051298900005</c:v>
                </c:pt>
                <c:pt idx="3">
                  <c:v>11.38023225889</c:v>
                </c:pt>
                <c:pt idx="4">
                  <c:v>8.9883235420700007</c:v>
                </c:pt>
                <c:pt idx="5">
                  <c:v>8.1405445495099986</c:v>
                </c:pt>
                <c:pt idx="6">
                  <c:v>10.195825991929999</c:v>
                </c:pt>
                <c:pt idx="7">
                  <c:v>16.712237078299999</c:v>
                </c:pt>
                <c:pt idx="8">
                  <c:v>19.30119313518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7364944"/>
        <c:axId val="507365336"/>
      </c:barChart>
      <c:catAx>
        <c:axId val="50736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65336"/>
        <c:crosses val="autoZero"/>
        <c:auto val="1"/>
        <c:lblAlgn val="ctr"/>
        <c:lblOffset val="100"/>
        <c:noMultiLvlLbl val="0"/>
      </c:catAx>
      <c:valAx>
        <c:axId val="507365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Billions</a:t>
                </a:r>
              </a:p>
            </c:rich>
          </c:tx>
          <c:layout>
            <c:manualLayout>
              <c:xMode val="edge"/>
              <c:yMode val="edge"/>
              <c:x val="5.9260170603674537E-3"/>
              <c:y val="0.367604775209550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64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6120547431571048"/>
          <c:y val="0.90381953263906523"/>
          <c:w val="0.28340959069305527"/>
          <c:h val="5.5946932414698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3E0F7-0632-4431-B1DC-9FD3EA73E98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9DF9F1-10DD-4DB8-9E29-6DDBD55E18B2}">
      <dgm:prSet phldrT="[Text]"/>
      <dgm:spPr/>
      <dgm:t>
        <a:bodyPr/>
        <a:lstStyle/>
        <a:p>
          <a:r>
            <a:rPr lang="en-US" dirty="0" smtClean="0"/>
            <a:t>Leslie Wiley</a:t>
          </a:r>
          <a:endParaRPr lang="en-US" dirty="0"/>
        </a:p>
      </dgm:t>
    </dgm:pt>
    <dgm:pt modelId="{3432D69B-DDB2-46F8-B44E-EBF18D4F6377}" type="parTrans" cxnId="{836582D0-C12B-4200-9817-A29EBCE0CFF9}">
      <dgm:prSet/>
      <dgm:spPr/>
      <dgm:t>
        <a:bodyPr/>
        <a:lstStyle/>
        <a:p>
          <a:endParaRPr lang="en-US"/>
        </a:p>
      </dgm:t>
    </dgm:pt>
    <dgm:pt modelId="{DC97CFEA-6D3F-4E47-8D2C-DBDCB4E0DAD8}" type="sibTrans" cxnId="{836582D0-C12B-4200-9817-A29EBCE0CFF9}">
      <dgm:prSet/>
      <dgm:spPr/>
      <dgm:t>
        <a:bodyPr/>
        <a:lstStyle/>
        <a:p>
          <a:endParaRPr lang="en-US"/>
        </a:p>
      </dgm:t>
    </dgm:pt>
    <dgm:pt modelId="{D47143F2-C45C-4B78-BD7C-79AAC1B328DD}">
      <dgm:prSet phldrT="[Text]"/>
      <dgm:spPr/>
      <dgm:t>
        <a:bodyPr/>
        <a:lstStyle/>
        <a:p>
          <a:r>
            <a:rPr lang="en-US" dirty="0" smtClean="0"/>
            <a:t>Matt Folks</a:t>
          </a:r>
          <a:endParaRPr lang="en-US" dirty="0"/>
        </a:p>
      </dgm:t>
    </dgm:pt>
    <dgm:pt modelId="{AFF292A0-314D-4253-A3CA-FDEBCEE2565D}" type="parTrans" cxnId="{D7A45F1F-A893-4603-9A21-6A5E278282E6}">
      <dgm:prSet/>
      <dgm:spPr/>
      <dgm:t>
        <a:bodyPr/>
        <a:lstStyle/>
        <a:p>
          <a:endParaRPr lang="en-US"/>
        </a:p>
      </dgm:t>
    </dgm:pt>
    <dgm:pt modelId="{147E28E1-62D2-46C9-8991-C92B38C977DE}" type="sibTrans" cxnId="{D7A45F1F-A893-4603-9A21-6A5E278282E6}">
      <dgm:prSet/>
      <dgm:spPr/>
      <dgm:t>
        <a:bodyPr/>
        <a:lstStyle/>
        <a:p>
          <a:endParaRPr lang="en-US"/>
        </a:p>
      </dgm:t>
    </dgm:pt>
    <dgm:pt modelId="{74400171-B3A6-4D31-872D-0C4684B3DE9F}">
      <dgm:prSet phldrT="[Text]"/>
      <dgm:spPr/>
      <dgm:t>
        <a:bodyPr/>
        <a:lstStyle/>
        <a:p>
          <a:r>
            <a:rPr lang="en-US" dirty="0" smtClean="0"/>
            <a:t>Brandyn Hawk</a:t>
          </a:r>
          <a:endParaRPr lang="en-US" dirty="0"/>
        </a:p>
      </dgm:t>
    </dgm:pt>
    <dgm:pt modelId="{78A99691-8DD9-46B4-B57D-0B06A8942E89}" type="parTrans" cxnId="{EB811FF6-4D06-4E46-A31C-45C5850D5662}">
      <dgm:prSet/>
      <dgm:spPr/>
      <dgm:t>
        <a:bodyPr/>
        <a:lstStyle/>
        <a:p>
          <a:endParaRPr lang="en-US"/>
        </a:p>
      </dgm:t>
    </dgm:pt>
    <dgm:pt modelId="{F0921D0B-A496-48BC-9884-DDAE08B7021A}" type="sibTrans" cxnId="{EB811FF6-4D06-4E46-A31C-45C5850D5662}">
      <dgm:prSet/>
      <dgm:spPr/>
      <dgm:t>
        <a:bodyPr/>
        <a:lstStyle/>
        <a:p>
          <a:endParaRPr lang="en-US"/>
        </a:p>
      </dgm:t>
    </dgm:pt>
    <dgm:pt modelId="{E6792668-183A-4A9C-A7E2-B456289A4D42}">
      <dgm:prSet phldrT="[Text]"/>
      <dgm:spPr/>
      <dgm:t>
        <a:bodyPr/>
        <a:lstStyle/>
        <a:p>
          <a:r>
            <a:rPr lang="en-US" dirty="0" smtClean="0"/>
            <a:t>Keith Payton</a:t>
          </a:r>
          <a:endParaRPr lang="en-US" dirty="0"/>
        </a:p>
      </dgm:t>
    </dgm:pt>
    <dgm:pt modelId="{928FFABC-8CCD-4C9E-AD44-2209E21BC0EC}" type="parTrans" cxnId="{14990694-786C-40BA-B8CF-6E9EBB63A2E2}">
      <dgm:prSet/>
      <dgm:spPr/>
      <dgm:t>
        <a:bodyPr/>
        <a:lstStyle/>
        <a:p>
          <a:endParaRPr lang="en-US"/>
        </a:p>
      </dgm:t>
    </dgm:pt>
    <dgm:pt modelId="{EAAD79A3-E1DA-41AA-91FE-2E4E56368D9F}" type="sibTrans" cxnId="{14990694-786C-40BA-B8CF-6E9EBB63A2E2}">
      <dgm:prSet/>
      <dgm:spPr/>
      <dgm:t>
        <a:bodyPr/>
        <a:lstStyle/>
        <a:p>
          <a:endParaRPr lang="en-US"/>
        </a:p>
      </dgm:t>
    </dgm:pt>
    <dgm:pt modelId="{CB3743AA-7F54-43BE-AEBA-30C2EDFFC795}">
      <dgm:prSet phldrT="[Text]"/>
      <dgm:spPr/>
      <dgm:t>
        <a:bodyPr/>
        <a:lstStyle/>
        <a:p>
          <a:r>
            <a:rPr lang="en-US" dirty="0" smtClean="0"/>
            <a:t>Amy Gore</a:t>
          </a:r>
          <a:endParaRPr lang="en-US" dirty="0"/>
        </a:p>
      </dgm:t>
    </dgm:pt>
    <dgm:pt modelId="{2462D8E3-0BF9-4224-8610-55FCC7DDEDE3}" type="parTrans" cxnId="{D42CBF67-35AD-4EBC-9658-9E97AD991EE0}">
      <dgm:prSet/>
      <dgm:spPr/>
      <dgm:t>
        <a:bodyPr/>
        <a:lstStyle/>
        <a:p>
          <a:endParaRPr lang="en-US"/>
        </a:p>
      </dgm:t>
    </dgm:pt>
    <dgm:pt modelId="{8E12E78A-CA7B-4E55-9EE5-CBC4FAAA9A9E}" type="sibTrans" cxnId="{D42CBF67-35AD-4EBC-9658-9E97AD991EE0}">
      <dgm:prSet/>
      <dgm:spPr/>
      <dgm:t>
        <a:bodyPr/>
        <a:lstStyle/>
        <a:p>
          <a:endParaRPr lang="en-US"/>
        </a:p>
      </dgm:t>
    </dgm:pt>
    <dgm:pt modelId="{1244BA2C-9353-44AE-8D71-D620E06E157A}" type="pres">
      <dgm:prSet presAssocID="{51E3E0F7-0632-4431-B1DC-9FD3EA73E9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A779A8C-5E28-4542-AD8F-82D3A6AF876D}" type="pres">
      <dgm:prSet presAssocID="{2E9DF9F1-10DD-4DB8-9E29-6DDBD55E18B2}" presName="hierRoot1" presStyleCnt="0">
        <dgm:presLayoutVars>
          <dgm:hierBranch val="init"/>
        </dgm:presLayoutVars>
      </dgm:prSet>
      <dgm:spPr/>
    </dgm:pt>
    <dgm:pt modelId="{F8416D81-5618-45B6-B676-6D55D8AEBCB6}" type="pres">
      <dgm:prSet presAssocID="{2E9DF9F1-10DD-4DB8-9E29-6DDBD55E18B2}" presName="rootComposite1" presStyleCnt="0"/>
      <dgm:spPr/>
    </dgm:pt>
    <dgm:pt modelId="{B92D1D35-56B1-422A-95C1-325A38D0CBF0}" type="pres">
      <dgm:prSet presAssocID="{2E9DF9F1-10DD-4DB8-9E29-6DDBD55E18B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ABC5B-54FF-4FF1-877D-163CF0887F8D}" type="pres">
      <dgm:prSet presAssocID="{2E9DF9F1-10DD-4DB8-9E29-6DDBD55E18B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5601A55-EA1B-4820-ACCC-3CD847F99305}" type="pres">
      <dgm:prSet presAssocID="{2E9DF9F1-10DD-4DB8-9E29-6DDBD55E18B2}" presName="hierChild2" presStyleCnt="0"/>
      <dgm:spPr/>
    </dgm:pt>
    <dgm:pt modelId="{D2509E5D-B0F8-4205-960A-A59DA292D94E}" type="pres">
      <dgm:prSet presAssocID="{AFF292A0-314D-4253-A3CA-FDEBCEE2565D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610601-15E9-42B5-8D0A-998D59EB1C53}" type="pres">
      <dgm:prSet presAssocID="{D47143F2-C45C-4B78-BD7C-79AAC1B328DD}" presName="hierRoot2" presStyleCnt="0">
        <dgm:presLayoutVars>
          <dgm:hierBranch val="init"/>
        </dgm:presLayoutVars>
      </dgm:prSet>
      <dgm:spPr/>
    </dgm:pt>
    <dgm:pt modelId="{D0EE0D50-8845-420E-B6C2-A618E9715636}" type="pres">
      <dgm:prSet presAssocID="{D47143F2-C45C-4B78-BD7C-79AAC1B328DD}" presName="rootComposite" presStyleCnt="0"/>
      <dgm:spPr/>
    </dgm:pt>
    <dgm:pt modelId="{D6777EFD-2DED-40FB-88EB-BD7ADA40599F}" type="pres">
      <dgm:prSet presAssocID="{D47143F2-C45C-4B78-BD7C-79AAC1B328D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4D0DB8-C776-4C1C-9428-87755162307B}" type="pres">
      <dgm:prSet presAssocID="{D47143F2-C45C-4B78-BD7C-79AAC1B328DD}" presName="rootConnector" presStyleLbl="node2" presStyleIdx="0" presStyleCnt="4"/>
      <dgm:spPr/>
      <dgm:t>
        <a:bodyPr/>
        <a:lstStyle/>
        <a:p>
          <a:endParaRPr lang="en-US"/>
        </a:p>
      </dgm:t>
    </dgm:pt>
    <dgm:pt modelId="{E8E17D12-D89E-484F-ADF7-80BCDBDA29E8}" type="pres">
      <dgm:prSet presAssocID="{D47143F2-C45C-4B78-BD7C-79AAC1B328DD}" presName="hierChild4" presStyleCnt="0"/>
      <dgm:spPr/>
    </dgm:pt>
    <dgm:pt modelId="{CFD77866-09A2-41EF-BEED-7146457534AA}" type="pres">
      <dgm:prSet presAssocID="{D47143F2-C45C-4B78-BD7C-79AAC1B328DD}" presName="hierChild5" presStyleCnt="0"/>
      <dgm:spPr/>
    </dgm:pt>
    <dgm:pt modelId="{E596F8E4-B3E4-4311-ABA5-233C96239A37}" type="pres">
      <dgm:prSet presAssocID="{2462D8E3-0BF9-4224-8610-55FCC7DDEDE3}" presName="Name37" presStyleLbl="parChTrans1D2" presStyleIdx="1" presStyleCnt="4"/>
      <dgm:spPr/>
      <dgm:t>
        <a:bodyPr/>
        <a:lstStyle/>
        <a:p>
          <a:endParaRPr lang="en-US"/>
        </a:p>
      </dgm:t>
    </dgm:pt>
    <dgm:pt modelId="{D9F4029C-5E70-4318-8F14-210A514BAF90}" type="pres">
      <dgm:prSet presAssocID="{CB3743AA-7F54-43BE-AEBA-30C2EDFFC795}" presName="hierRoot2" presStyleCnt="0">
        <dgm:presLayoutVars>
          <dgm:hierBranch val="init"/>
        </dgm:presLayoutVars>
      </dgm:prSet>
      <dgm:spPr/>
    </dgm:pt>
    <dgm:pt modelId="{B90E1A66-EA54-468B-91A8-442D23117AC6}" type="pres">
      <dgm:prSet presAssocID="{CB3743AA-7F54-43BE-AEBA-30C2EDFFC795}" presName="rootComposite" presStyleCnt="0"/>
      <dgm:spPr/>
    </dgm:pt>
    <dgm:pt modelId="{4CE10E93-6295-409D-80F6-E0176617EE99}" type="pres">
      <dgm:prSet presAssocID="{CB3743AA-7F54-43BE-AEBA-30C2EDFFC79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0BD289-3814-4C39-8043-042C7004A5BD}" type="pres">
      <dgm:prSet presAssocID="{CB3743AA-7F54-43BE-AEBA-30C2EDFFC795}" presName="rootConnector" presStyleLbl="node2" presStyleIdx="1" presStyleCnt="4"/>
      <dgm:spPr/>
      <dgm:t>
        <a:bodyPr/>
        <a:lstStyle/>
        <a:p>
          <a:endParaRPr lang="en-US"/>
        </a:p>
      </dgm:t>
    </dgm:pt>
    <dgm:pt modelId="{D407D796-DE69-477B-9FC3-5A5BC51700A3}" type="pres">
      <dgm:prSet presAssocID="{CB3743AA-7F54-43BE-AEBA-30C2EDFFC795}" presName="hierChild4" presStyleCnt="0"/>
      <dgm:spPr/>
    </dgm:pt>
    <dgm:pt modelId="{45BAC071-653B-4A22-A30A-08F47084CD3B}" type="pres">
      <dgm:prSet presAssocID="{CB3743AA-7F54-43BE-AEBA-30C2EDFFC795}" presName="hierChild5" presStyleCnt="0"/>
      <dgm:spPr/>
    </dgm:pt>
    <dgm:pt modelId="{0D44156E-E340-4761-B960-CEB1FFEEA853}" type="pres">
      <dgm:prSet presAssocID="{78A99691-8DD9-46B4-B57D-0B06A8942E89}" presName="Name37" presStyleLbl="parChTrans1D2" presStyleIdx="2" presStyleCnt="4"/>
      <dgm:spPr/>
      <dgm:t>
        <a:bodyPr/>
        <a:lstStyle/>
        <a:p>
          <a:endParaRPr lang="en-US"/>
        </a:p>
      </dgm:t>
    </dgm:pt>
    <dgm:pt modelId="{FD60DF49-65FB-4CE5-98FB-7543A64A046C}" type="pres">
      <dgm:prSet presAssocID="{74400171-B3A6-4D31-872D-0C4684B3DE9F}" presName="hierRoot2" presStyleCnt="0">
        <dgm:presLayoutVars>
          <dgm:hierBranch val="init"/>
        </dgm:presLayoutVars>
      </dgm:prSet>
      <dgm:spPr/>
    </dgm:pt>
    <dgm:pt modelId="{2C413E57-4868-49C3-BEEC-BE1A774D0C6C}" type="pres">
      <dgm:prSet presAssocID="{74400171-B3A6-4D31-872D-0C4684B3DE9F}" presName="rootComposite" presStyleCnt="0"/>
      <dgm:spPr/>
    </dgm:pt>
    <dgm:pt modelId="{E4B7B879-2DBC-4E31-9BAE-BCFEEB38CE59}" type="pres">
      <dgm:prSet presAssocID="{74400171-B3A6-4D31-872D-0C4684B3DE9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F2A570-CDB3-4EDB-9F52-22D5751BD8FA}" type="pres">
      <dgm:prSet presAssocID="{74400171-B3A6-4D31-872D-0C4684B3DE9F}" presName="rootConnector" presStyleLbl="node2" presStyleIdx="2" presStyleCnt="4"/>
      <dgm:spPr/>
      <dgm:t>
        <a:bodyPr/>
        <a:lstStyle/>
        <a:p>
          <a:endParaRPr lang="en-US"/>
        </a:p>
      </dgm:t>
    </dgm:pt>
    <dgm:pt modelId="{D77135C4-3C1D-4539-AE4D-2774F816640D}" type="pres">
      <dgm:prSet presAssocID="{74400171-B3A6-4D31-872D-0C4684B3DE9F}" presName="hierChild4" presStyleCnt="0"/>
      <dgm:spPr/>
    </dgm:pt>
    <dgm:pt modelId="{C2F1631D-AA6C-4D37-8DC2-133F46829671}" type="pres">
      <dgm:prSet presAssocID="{74400171-B3A6-4D31-872D-0C4684B3DE9F}" presName="hierChild5" presStyleCnt="0"/>
      <dgm:spPr/>
    </dgm:pt>
    <dgm:pt modelId="{D94D0939-4D22-4F70-8E37-DA535DE0E5A9}" type="pres">
      <dgm:prSet presAssocID="{928FFABC-8CCD-4C9E-AD44-2209E21BC0EC}" presName="Name37" presStyleLbl="parChTrans1D2" presStyleIdx="3" presStyleCnt="4"/>
      <dgm:spPr/>
      <dgm:t>
        <a:bodyPr/>
        <a:lstStyle/>
        <a:p>
          <a:endParaRPr lang="en-US"/>
        </a:p>
      </dgm:t>
    </dgm:pt>
    <dgm:pt modelId="{5D53D754-C440-40C6-B8BA-1B8B49660565}" type="pres">
      <dgm:prSet presAssocID="{E6792668-183A-4A9C-A7E2-B456289A4D42}" presName="hierRoot2" presStyleCnt="0">
        <dgm:presLayoutVars>
          <dgm:hierBranch val="init"/>
        </dgm:presLayoutVars>
      </dgm:prSet>
      <dgm:spPr/>
    </dgm:pt>
    <dgm:pt modelId="{92ACEF8C-E0D8-4D5D-AC97-411BB2B1CE30}" type="pres">
      <dgm:prSet presAssocID="{E6792668-183A-4A9C-A7E2-B456289A4D42}" presName="rootComposite" presStyleCnt="0"/>
      <dgm:spPr/>
    </dgm:pt>
    <dgm:pt modelId="{DAA79872-15AD-4100-A419-4D77935A1F5B}" type="pres">
      <dgm:prSet presAssocID="{E6792668-183A-4A9C-A7E2-B456289A4D4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6C0CE3-7821-44EE-BEB5-18D736255140}" type="pres">
      <dgm:prSet presAssocID="{E6792668-183A-4A9C-A7E2-B456289A4D42}" presName="rootConnector" presStyleLbl="node2" presStyleIdx="3" presStyleCnt="4"/>
      <dgm:spPr/>
      <dgm:t>
        <a:bodyPr/>
        <a:lstStyle/>
        <a:p>
          <a:endParaRPr lang="en-US"/>
        </a:p>
      </dgm:t>
    </dgm:pt>
    <dgm:pt modelId="{4C607C47-9572-4F11-A3EC-92D9226374CC}" type="pres">
      <dgm:prSet presAssocID="{E6792668-183A-4A9C-A7E2-B456289A4D42}" presName="hierChild4" presStyleCnt="0"/>
      <dgm:spPr/>
    </dgm:pt>
    <dgm:pt modelId="{75700359-5455-4726-9984-0A28388B4A6B}" type="pres">
      <dgm:prSet presAssocID="{E6792668-183A-4A9C-A7E2-B456289A4D42}" presName="hierChild5" presStyleCnt="0"/>
      <dgm:spPr/>
    </dgm:pt>
    <dgm:pt modelId="{E30A3670-E885-46BC-9E68-F0E62587897D}" type="pres">
      <dgm:prSet presAssocID="{2E9DF9F1-10DD-4DB8-9E29-6DDBD55E18B2}" presName="hierChild3" presStyleCnt="0"/>
      <dgm:spPr/>
    </dgm:pt>
  </dgm:ptLst>
  <dgm:cxnLst>
    <dgm:cxn modelId="{6B552620-F886-4618-BD01-C52960D9784F}" type="presOf" srcId="{2462D8E3-0BF9-4224-8610-55FCC7DDEDE3}" destId="{E596F8E4-B3E4-4311-ABA5-233C96239A37}" srcOrd="0" destOrd="0" presId="urn:microsoft.com/office/officeart/2005/8/layout/orgChart1"/>
    <dgm:cxn modelId="{BEB324FA-8102-4208-8D2D-80403FE4D3A0}" type="presOf" srcId="{74400171-B3A6-4D31-872D-0C4684B3DE9F}" destId="{E4B7B879-2DBC-4E31-9BAE-BCFEEB38CE59}" srcOrd="0" destOrd="0" presId="urn:microsoft.com/office/officeart/2005/8/layout/orgChart1"/>
    <dgm:cxn modelId="{9B3E3E6D-693A-4DD2-AF69-4187F181F4B4}" type="presOf" srcId="{51E3E0F7-0632-4431-B1DC-9FD3EA73E983}" destId="{1244BA2C-9353-44AE-8D71-D620E06E157A}" srcOrd="0" destOrd="0" presId="urn:microsoft.com/office/officeart/2005/8/layout/orgChart1"/>
    <dgm:cxn modelId="{915FDFF8-DDB8-49CC-A1D0-87745BAC9965}" type="presOf" srcId="{78A99691-8DD9-46B4-B57D-0B06A8942E89}" destId="{0D44156E-E340-4761-B960-CEB1FFEEA853}" srcOrd="0" destOrd="0" presId="urn:microsoft.com/office/officeart/2005/8/layout/orgChart1"/>
    <dgm:cxn modelId="{836582D0-C12B-4200-9817-A29EBCE0CFF9}" srcId="{51E3E0F7-0632-4431-B1DC-9FD3EA73E983}" destId="{2E9DF9F1-10DD-4DB8-9E29-6DDBD55E18B2}" srcOrd="0" destOrd="0" parTransId="{3432D69B-DDB2-46F8-B44E-EBF18D4F6377}" sibTransId="{DC97CFEA-6D3F-4E47-8D2C-DBDCB4E0DAD8}"/>
    <dgm:cxn modelId="{9D1D2CA5-63CB-4EE1-9A7A-DEB1BADAA931}" type="presOf" srcId="{74400171-B3A6-4D31-872D-0C4684B3DE9F}" destId="{81F2A570-CDB3-4EDB-9F52-22D5751BD8FA}" srcOrd="1" destOrd="0" presId="urn:microsoft.com/office/officeart/2005/8/layout/orgChart1"/>
    <dgm:cxn modelId="{EB811FF6-4D06-4E46-A31C-45C5850D5662}" srcId="{2E9DF9F1-10DD-4DB8-9E29-6DDBD55E18B2}" destId="{74400171-B3A6-4D31-872D-0C4684B3DE9F}" srcOrd="2" destOrd="0" parTransId="{78A99691-8DD9-46B4-B57D-0B06A8942E89}" sibTransId="{F0921D0B-A496-48BC-9884-DDAE08B7021A}"/>
    <dgm:cxn modelId="{CC7EB78F-320A-47CE-A9F4-7B8A102085F5}" type="presOf" srcId="{928FFABC-8CCD-4C9E-AD44-2209E21BC0EC}" destId="{D94D0939-4D22-4F70-8E37-DA535DE0E5A9}" srcOrd="0" destOrd="0" presId="urn:microsoft.com/office/officeart/2005/8/layout/orgChart1"/>
    <dgm:cxn modelId="{9C2C4BF0-894D-4621-BA25-1D6CDCF6D6CF}" type="presOf" srcId="{AFF292A0-314D-4253-A3CA-FDEBCEE2565D}" destId="{D2509E5D-B0F8-4205-960A-A59DA292D94E}" srcOrd="0" destOrd="0" presId="urn:microsoft.com/office/officeart/2005/8/layout/orgChart1"/>
    <dgm:cxn modelId="{D7A45F1F-A893-4603-9A21-6A5E278282E6}" srcId="{2E9DF9F1-10DD-4DB8-9E29-6DDBD55E18B2}" destId="{D47143F2-C45C-4B78-BD7C-79AAC1B328DD}" srcOrd="0" destOrd="0" parTransId="{AFF292A0-314D-4253-A3CA-FDEBCEE2565D}" sibTransId="{147E28E1-62D2-46C9-8991-C92B38C977DE}"/>
    <dgm:cxn modelId="{1F89F6EA-C03E-4350-9BFC-CB5E04DA2DBE}" type="presOf" srcId="{CB3743AA-7F54-43BE-AEBA-30C2EDFFC795}" destId="{4CE10E93-6295-409D-80F6-E0176617EE99}" srcOrd="0" destOrd="0" presId="urn:microsoft.com/office/officeart/2005/8/layout/orgChart1"/>
    <dgm:cxn modelId="{0FF6DB7A-AEB5-4937-A270-7C87829D0A37}" type="presOf" srcId="{2E9DF9F1-10DD-4DB8-9E29-6DDBD55E18B2}" destId="{B92D1D35-56B1-422A-95C1-325A38D0CBF0}" srcOrd="0" destOrd="0" presId="urn:microsoft.com/office/officeart/2005/8/layout/orgChart1"/>
    <dgm:cxn modelId="{07454DF5-0C74-472E-8ABF-87B76508E6F1}" type="presOf" srcId="{2E9DF9F1-10DD-4DB8-9E29-6DDBD55E18B2}" destId="{D0FABC5B-54FF-4FF1-877D-163CF0887F8D}" srcOrd="1" destOrd="0" presId="urn:microsoft.com/office/officeart/2005/8/layout/orgChart1"/>
    <dgm:cxn modelId="{8952C597-209D-49E5-A516-A80B5D6AA5EB}" type="presOf" srcId="{D47143F2-C45C-4B78-BD7C-79AAC1B328DD}" destId="{D6777EFD-2DED-40FB-88EB-BD7ADA40599F}" srcOrd="0" destOrd="0" presId="urn:microsoft.com/office/officeart/2005/8/layout/orgChart1"/>
    <dgm:cxn modelId="{58607E1B-C055-47AD-B443-E0E83E38B325}" type="presOf" srcId="{CB3743AA-7F54-43BE-AEBA-30C2EDFFC795}" destId="{7A0BD289-3814-4C39-8043-042C7004A5BD}" srcOrd="1" destOrd="0" presId="urn:microsoft.com/office/officeart/2005/8/layout/orgChart1"/>
    <dgm:cxn modelId="{D42CBF67-35AD-4EBC-9658-9E97AD991EE0}" srcId="{2E9DF9F1-10DD-4DB8-9E29-6DDBD55E18B2}" destId="{CB3743AA-7F54-43BE-AEBA-30C2EDFFC795}" srcOrd="1" destOrd="0" parTransId="{2462D8E3-0BF9-4224-8610-55FCC7DDEDE3}" sibTransId="{8E12E78A-CA7B-4E55-9EE5-CBC4FAAA9A9E}"/>
    <dgm:cxn modelId="{5E83D581-5D28-4066-9474-39725353869F}" type="presOf" srcId="{E6792668-183A-4A9C-A7E2-B456289A4D42}" destId="{DAA79872-15AD-4100-A419-4D77935A1F5B}" srcOrd="0" destOrd="0" presId="urn:microsoft.com/office/officeart/2005/8/layout/orgChart1"/>
    <dgm:cxn modelId="{14990694-786C-40BA-B8CF-6E9EBB63A2E2}" srcId="{2E9DF9F1-10DD-4DB8-9E29-6DDBD55E18B2}" destId="{E6792668-183A-4A9C-A7E2-B456289A4D42}" srcOrd="3" destOrd="0" parTransId="{928FFABC-8CCD-4C9E-AD44-2209E21BC0EC}" sibTransId="{EAAD79A3-E1DA-41AA-91FE-2E4E56368D9F}"/>
    <dgm:cxn modelId="{23F80B61-9B8C-4E59-94D3-C9AD0E6AD808}" type="presOf" srcId="{E6792668-183A-4A9C-A7E2-B456289A4D42}" destId="{0A6C0CE3-7821-44EE-BEB5-18D736255140}" srcOrd="1" destOrd="0" presId="urn:microsoft.com/office/officeart/2005/8/layout/orgChart1"/>
    <dgm:cxn modelId="{F58FAB41-E338-421D-A3DE-AEBE907F5E82}" type="presOf" srcId="{D47143F2-C45C-4B78-BD7C-79AAC1B328DD}" destId="{A64D0DB8-C776-4C1C-9428-87755162307B}" srcOrd="1" destOrd="0" presId="urn:microsoft.com/office/officeart/2005/8/layout/orgChart1"/>
    <dgm:cxn modelId="{CA8DAECD-F94A-4DE6-B1D6-C2328C5AAAB4}" type="presParOf" srcId="{1244BA2C-9353-44AE-8D71-D620E06E157A}" destId="{3A779A8C-5E28-4542-AD8F-82D3A6AF876D}" srcOrd="0" destOrd="0" presId="urn:microsoft.com/office/officeart/2005/8/layout/orgChart1"/>
    <dgm:cxn modelId="{326E0CD1-AF34-49E5-A527-6F3F224CB90B}" type="presParOf" srcId="{3A779A8C-5E28-4542-AD8F-82D3A6AF876D}" destId="{F8416D81-5618-45B6-B676-6D55D8AEBCB6}" srcOrd="0" destOrd="0" presId="urn:microsoft.com/office/officeart/2005/8/layout/orgChart1"/>
    <dgm:cxn modelId="{125BDE8B-F3C7-4CEF-97AF-DAEA0EF43FE6}" type="presParOf" srcId="{F8416D81-5618-45B6-B676-6D55D8AEBCB6}" destId="{B92D1D35-56B1-422A-95C1-325A38D0CBF0}" srcOrd="0" destOrd="0" presId="urn:microsoft.com/office/officeart/2005/8/layout/orgChart1"/>
    <dgm:cxn modelId="{C1677A90-AE0D-40BE-9D8A-74E9914E1D2D}" type="presParOf" srcId="{F8416D81-5618-45B6-B676-6D55D8AEBCB6}" destId="{D0FABC5B-54FF-4FF1-877D-163CF0887F8D}" srcOrd="1" destOrd="0" presId="urn:microsoft.com/office/officeart/2005/8/layout/orgChart1"/>
    <dgm:cxn modelId="{9710D04F-B81E-4B29-A2D0-538E074A8490}" type="presParOf" srcId="{3A779A8C-5E28-4542-AD8F-82D3A6AF876D}" destId="{85601A55-EA1B-4820-ACCC-3CD847F99305}" srcOrd="1" destOrd="0" presId="urn:microsoft.com/office/officeart/2005/8/layout/orgChart1"/>
    <dgm:cxn modelId="{A09BD397-DDB3-4AE9-A1C4-D0156A46A48F}" type="presParOf" srcId="{85601A55-EA1B-4820-ACCC-3CD847F99305}" destId="{D2509E5D-B0F8-4205-960A-A59DA292D94E}" srcOrd="0" destOrd="0" presId="urn:microsoft.com/office/officeart/2005/8/layout/orgChart1"/>
    <dgm:cxn modelId="{0AA2F6C5-1364-4B4C-8AE8-8A1389F69ED5}" type="presParOf" srcId="{85601A55-EA1B-4820-ACCC-3CD847F99305}" destId="{15610601-15E9-42B5-8D0A-998D59EB1C53}" srcOrd="1" destOrd="0" presId="urn:microsoft.com/office/officeart/2005/8/layout/orgChart1"/>
    <dgm:cxn modelId="{45A52013-4673-49E8-BE69-BCF80E1ED58C}" type="presParOf" srcId="{15610601-15E9-42B5-8D0A-998D59EB1C53}" destId="{D0EE0D50-8845-420E-B6C2-A618E9715636}" srcOrd="0" destOrd="0" presId="urn:microsoft.com/office/officeart/2005/8/layout/orgChart1"/>
    <dgm:cxn modelId="{14F65CEB-4977-409E-B394-6C93C0F22B7F}" type="presParOf" srcId="{D0EE0D50-8845-420E-B6C2-A618E9715636}" destId="{D6777EFD-2DED-40FB-88EB-BD7ADA40599F}" srcOrd="0" destOrd="0" presId="urn:microsoft.com/office/officeart/2005/8/layout/orgChart1"/>
    <dgm:cxn modelId="{DDFA9584-BF0D-433D-B6F9-D654C7581B23}" type="presParOf" srcId="{D0EE0D50-8845-420E-B6C2-A618E9715636}" destId="{A64D0DB8-C776-4C1C-9428-87755162307B}" srcOrd="1" destOrd="0" presId="urn:microsoft.com/office/officeart/2005/8/layout/orgChart1"/>
    <dgm:cxn modelId="{6649D71B-33B6-4EE2-A813-DEF9A874CD89}" type="presParOf" srcId="{15610601-15E9-42B5-8D0A-998D59EB1C53}" destId="{E8E17D12-D89E-484F-ADF7-80BCDBDA29E8}" srcOrd="1" destOrd="0" presId="urn:microsoft.com/office/officeart/2005/8/layout/orgChart1"/>
    <dgm:cxn modelId="{7C5F1CB2-CC8E-4C12-8DEA-ED13BBCBE017}" type="presParOf" srcId="{15610601-15E9-42B5-8D0A-998D59EB1C53}" destId="{CFD77866-09A2-41EF-BEED-7146457534AA}" srcOrd="2" destOrd="0" presId="urn:microsoft.com/office/officeart/2005/8/layout/orgChart1"/>
    <dgm:cxn modelId="{78355907-E899-4FF5-9FEC-4651478FFE81}" type="presParOf" srcId="{85601A55-EA1B-4820-ACCC-3CD847F99305}" destId="{E596F8E4-B3E4-4311-ABA5-233C96239A37}" srcOrd="2" destOrd="0" presId="urn:microsoft.com/office/officeart/2005/8/layout/orgChart1"/>
    <dgm:cxn modelId="{F250C5B2-23DB-42A1-9CCA-69681B6CC96D}" type="presParOf" srcId="{85601A55-EA1B-4820-ACCC-3CD847F99305}" destId="{D9F4029C-5E70-4318-8F14-210A514BAF90}" srcOrd="3" destOrd="0" presId="urn:microsoft.com/office/officeart/2005/8/layout/orgChart1"/>
    <dgm:cxn modelId="{BE3DBD2D-31D9-464F-85BC-58B9189597AB}" type="presParOf" srcId="{D9F4029C-5E70-4318-8F14-210A514BAF90}" destId="{B90E1A66-EA54-468B-91A8-442D23117AC6}" srcOrd="0" destOrd="0" presId="urn:microsoft.com/office/officeart/2005/8/layout/orgChart1"/>
    <dgm:cxn modelId="{10B7A078-0415-45C2-8634-0361DC40CA1D}" type="presParOf" srcId="{B90E1A66-EA54-468B-91A8-442D23117AC6}" destId="{4CE10E93-6295-409D-80F6-E0176617EE99}" srcOrd="0" destOrd="0" presId="urn:microsoft.com/office/officeart/2005/8/layout/orgChart1"/>
    <dgm:cxn modelId="{4171ABB6-1E2F-4ABE-B181-0F0CB0FB54F0}" type="presParOf" srcId="{B90E1A66-EA54-468B-91A8-442D23117AC6}" destId="{7A0BD289-3814-4C39-8043-042C7004A5BD}" srcOrd="1" destOrd="0" presId="urn:microsoft.com/office/officeart/2005/8/layout/orgChart1"/>
    <dgm:cxn modelId="{78E01DF1-1006-4B89-B6D8-4E09EFA6A87A}" type="presParOf" srcId="{D9F4029C-5E70-4318-8F14-210A514BAF90}" destId="{D407D796-DE69-477B-9FC3-5A5BC51700A3}" srcOrd="1" destOrd="0" presId="urn:microsoft.com/office/officeart/2005/8/layout/orgChart1"/>
    <dgm:cxn modelId="{CC07EA6E-3C81-477C-9661-06B870919917}" type="presParOf" srcId="{D9F4029C-5E70-4318-8F14-210A514BAF90}" destId="{45BAC071-653B-4A22-A30A-08F47084CD3B}" srcOrd="2" destOrd="0" presId="urn:microsoft.com/office/officeart/2005/8/layout/orgChart1"/>
    <dgm:cxn modelId="{A5CD07EC-26EA-450E-939B-209DA8FA6ADB}" type="presParOf" srcId="{85601A55-EA1B-4820-ACCC-3CD847F99305}" destId="{0D44156E-E340-4761-B960-CEB1FFEEA853}" srcOrd="4" destOrd="0" presId="urn:microsoft.com/office/officeart/2005/8/layout/orgChart1"/>
    <dgm:cxn modelId="{395D95C2-D75D-4D61-9020-B8FD182412EE}" type="presParOf" srcId="{85601A55-EA1B-4820-ACCC-3CD847F99305}" destId="{FD60DF49-65FB-4CE5-98FB-7543A64A046C}" srcOrd="5" destOrd="0" presId="urn:microsoft.com/office/officeart/2005/8/layout/orgChart1"/>
    <dgm:cxn modelId="{594BAC40-C141-4E5A-BEBE-A388A45A1EF0}" type="presParOf" srcId="{FD60DF49-65FB-4CE5-98FB-7543A64A046C}" destId="{2C413E57-4868-49C3-BEEC-BE1A774D0C6C}" srcOrd="0" destOrd="0" presId="urn:microsoft.com/office/officeart/2005/8/layout/orgChart1"/>
    <dgm:cxn modelId="{6F5CA60E-25EB-4E04-9AE4-67BA1C7E7EA2}" type="presParOf" srcId="{2C413E57-4868-49C3-BEEC-BE1A774D0C6C}" destId="{E4B7B879-2DBC-4E31-9BAE-BCFEEB38CE59}" srcOrd="0" destOrd="0" presId="urn:microsoft.com/office/officeart/2005/8/layout/orgChart1"/>
    <dgm:cxn modelId="{F9CE7839-9533-43B0-8A63-5C219CEDFC40}" type="presParOf" srcId="{2C413E57-4868-49C3-BEEC-BE1A774D0C6C}" destId="{81F2A570-CDB3-4EDB-9F52-22D5751BD8FA}" srcOrd="1" destOrd="0" presId="urn:microsoft.com/office/officeart/2005/8/layout/orgChart1"/>
    <dgm:cxn modelId="{EEC7D102-54B3-4236-AF6B-06742340277F}" type="presParOf" srcId="{FD60DF49-65FB-4CE5-98FB-7543A64A046C}" destId="{D77135C4-3C1D-4539-AE4D-2774F816640D}" srcOrd="1" destOrd="0" presId="urn:microsoft.com/office/officeart/2005/8/layout/orgChart1"/>
    <dgm:cxn modelId="{42AACB2F-BB0C-4DE1-94A4-33E00B8E3960}" type="presParOf" srcId="{FD60DF49-65FB-4CE5-98FB-7543A64A046C}" destId="{C2F1631D-AA6C-4D37-8DC2-133F46829671}" srcOrd="2" destOrd="0" presId="urn:microsoft.com/office/officeart/2005/8/layout/orgChart1"/>
    <dgm:cxn modelId="{EB3BD89D-40BB-4CA5-BD89-A3828B159C0C}" type="presParOf" srcId="{85601A55-EA1B-4820-ACCC-3CD847F99305}" destId="{D94D0939-4D22-4F70-8E37-DA535DE0E5A9}" srcOrd="6" destOrd="0" presId="urn:microsoft.com/office/officeart/2005/8/layout/orgChart1"/>
    <dgm:cxn modelId="{5B6EE012-C0F4-45C3-B023-AD784BB1787F}" type="presParOf" srcId="{85601A55-EA1B-4820-ACCC-3CD847F99305}" destId="{5D53D754-C440-40C6-B8BA-1B8B49660565}" srcOrd="7" destOrd="0" presId="urn:microsoft.com/office/officeart/2005/8/layout/orgChart1"/>
    <dgm:cxn modelId="{DA1B844E-CA9A-4319-BB95-67FAEB498299}" type="presParOf" srcId="{5D53D754-C440-40C6-B8BA-1B8B49660565}" destId="{92ACEF8C-E0D8-4D5D-AC97-411BB2B1CE30}" srcOrd="0" destOrd="0" presId="urn:microsoft.com/office/officeart/2005/8/layout/orgChart1"/>
    <dgm:cxn modelId="{74BBB68B-1179-40AF-8F49-AC1A4D011485}" type="presParOf" srcId="{92ACEF8C-E0D8-4D5D-AC97-411BB2B1CE30}" destId="{DAA79872-15AD-4100-A419-4D77935A1F5B}" srcOrd="0" destOrd="0" presId="urn:microsoft.com/office/officeart/2005/8/layout/orgChart1"/>
    <dgm:cxn modelId="{DAD9B4A2-9F98-4102-BCED-6FF2009B0BD7}" type="presParOf" srcId="{92ACEF8C-E0D8-4D5D-AC97-411BB2B1CE30}" destId="{0A6C0CE3-7821-44EE-BEB5-18D736255140}" srcOrd="1" destOrd="0" presId="urn:microsoft.com/office/officeart/2005/8/layout/orgChart1"/>
    <dgm:cxn modelId="{7E849402-76C4-40D5-8CD1-5388A9CD0E45}" type="presParOf" srcId="{5D53D754-C440-40C6-B8BA-1B8B49660565}" destId="{4C607C47-9572-4F11-A3EC-92D9226374CC}" srcOrd="1" destOrd="0" presId="urn:microsoft.com/office/officeart/2005/8/layout/orgChart1"/>
    <dgm:cxn modelId="{79A4CC2F-4DB2-4391-A88F-933D1CBAE626}" type="presParOf" srcId="{5D53D754-C440-40C6-B8BA-1B8B49660565}" destId="{75700359-5455-4726-9984-0A28388B4A6B}" srcOrd="2" destOrd="0" presId="urn:microsoft.com/office/officeart/2005/8/layout/orgChart1"/>
    <dgm:cxn modelId="{F7723C92-FDC2-4556-9891-01D4A943C07D}" type="presParOf" srcId="{3A779A8C-5E28-4542-AD8F-82D3A6AF876D}" destId="{E30A3670-E885-46BC-9E68-F0E6258789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E3AC85-37D0-4DEA-8495-31CC009B012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EDE89-03FD-4B7B-927A-8AB486478F78}">
      <dgm:prSet phldrT="[Text]" custT="1"/>
      <dgm:spPr/>
      <dgm:t>
        <a:bodyPr/>
        <a:lstStyle/>
        <a:p>
          <a:r>
            <a:rPr lang="en-US" sz="3200" dirty="0" smtClean="0"/>
            <a:t>ERCOT Fees (Operating): 0246</a:t>
          </a:r>
          <a:endParaRPr lang="en-US" sz="3200" dirty="0"/>
        </a:p>
      </dgm:t>
    </dgm:pt>
    <dgm:pt modelId="{67E5C61C-5D88-4FDA-B0E9-44BCF3AB601A}" type="parTrans" cxnId="{BC716DAB-EE82-4806-A3DE-7BB43AFA6FF4}">
      <dgm:prSet/>
      <dgm:spPr/>
      <dgm:t>
        <a:bodyPr/>
        <a:lstStyle/>
        <a:p>
          <a:endParaRPr lang="en-US"/>
        </a:p>
      </dgm:t>
    </dgm:pt>
    <dgm:pt modelId="{FBA755C2-4FB5-42C8-9132-A0F431F80847}" type="sibTrans" cxnId="{BC716DAB-EE82-4806-A3DE-7BB43AFA6FF4}">
      <dgm:prSet/>
      <dgm:spPr/>
      <dgm:t>
        <a:bodyPr/>
        <a:lstStyle/>
        <a:p>
          <a:endParaRPr lang="en-US"/>
        </a:p>
      </dgm:t>
    </dgm:pt>
    <dgm:pt modelId="{F651056B-E482-44D8-A5CC-EC130F6BF1F3}">
      <dgm:prSet phldrT="[Text]" custT="1"/>
      <dgm:spPr/>
      <dgm:t>
        <a:bodyPr/>
        <a:lstStyle/>
        <a:p>
          <a:r>
            <a:rPr lang="en-US" sz="2400" dirty="0" smtClean="0"/>
            <a:t>WAN Invoicing</a:t>
          </a:r>
          <a:endParaRPr lang="en-US" sz="2400" dirty="0"/>
        </a:p>
      </dgm:t>
    </dgm:pt>
    <dgm:pt modelId="{70826701-4EE8-47D3-BE56-BBF39125F591}" type="parTrans" cxnId="{C26ED3C2-249B-4A4D-A756-9BE5D00FD682}">
      <dgm:prSet/>
      <dgm:spPr/>
      <dgm:t>
        <a:bodyPr/>
        <a:lstStyle/>
        <a:p>
          <a:endParaRPr lang="en-US"/>
        </a:p>
      </dgm:t>
    </dgm:pt>
    <dgm:pt modelId="{A5D47175-8739-46ED-A72E-4C1B1D0F7D77}" type="sibTrans" cxnId="{C26ED3C2-249B-4A4D-A756-9BE5D00FD682}">
      <dgm:prSet/>
      <dgm:spPr/>
      <dgm:t>
        <a:bodyPr/>
        <a:lstStyle/>
        <a:p>
          <a:endParaRPr lang="en-US"/>
        </a:p>
      </dgm:t>
    </dgm:pt>
    <dgm:pt modelId="{7D7C8831-A648-4698-8D94-D68845A73EA4}">
      <dgm:prSet phldrT="[Text]" custT="1"/>
      <dgm:spPr/>
      <dgm:t>
        <a:bodyPr/>
        <a:lstStyle/>
        <a:p>
          <a:r>
            <a:rPr lang="en-US" sz="2400" dirty="0" smtClean="0"/>
            <a:t>Corporate Membership</a:t>
          </a:r>
          <a:endParaRPr lang="en-US" sz="2400" dirty="0"/>
        </a:p>
      </dgm:t>
    </dgm:pt>
    <dgm:pt modelId="{524436DD-58D6-4EFD-8635-835C07E0AE06}" type="parTrans" cxnId="{0A0C9E68-8730-4008-B6C4-FA07A0D223B5}">
      <dgm:prSet/>
      <dgm:spPr/>
      <dgm:t>
        <a:bodyPr/>
        <a:lstStyle/>
        <a:p>
          <a:endParaRPr lang="en-US"/>
        </a:p>
      </dgm:t>
    </dgm:pt>
    <dgm:pt modelId="{80C46732-89F8-4D3F-B7E2-22C8C52F41C5}" type="sibTrans" cxnId="{0A0C9E68-8730-4008-B6C4-FA07A0D223B5}">
      <dgm:prSet/>
      <dgm:spPr/>
      <dgm:t>
        <a:bodyPr/>
        <a:lstStyle/>
        <a:p>
          <a:endParaRPr lang="en-US"/>
        </a:p>
      </dgm:t>
    </dgm:pt>
    <dgm:pt modelId="{E58EF2F4-7783-4C80-AF9E-220FA0C887F1}">
      <dgm:prSet phldrT="[Text]" custT="1"/>
      <dgm:spPr/>
      <dgm:t>
        <a:bodyPr/>
        <a:lstStyle/>
        <a:p>
          <a:r>
            <a:rPr lang="en-US" sz="3200" dirty="0" smtClean="0"/>
            <a:t>ERCOT Market: 5452</a:t>
          </a:r>
          <a:endParaRPr lang="en-US" sz="3200" dirty="0"/>
        </a:p>
      </dgm:t>
    </dgm:pt>
    <dgm:pt modelId="{6CFA65D6-56E6-4377-AEE3-EA377B1CCD68}" type="parTrans" cxnId="{46100194-1685-4FBB-B938-535578EB1999}">
      <dgm:prSet/>
      <dgm:spPr/>
      <dgm:t>
        <a:bodyPr/>
        <a:lstStyle/>
        <a:p>
          <a:endParaRPr lang="en-US"/>
        </a:p>
      </dgm:t>
    </dgm:pt>
    <dgm:pt modelId="{C903DACD-4883-4107-887B-63AECFC5346C}" type="sibTrans" cxnId="{46100194-1685-4FBB-B938-535578EB1999}">
      <dgm:prSet/>
      <dgm:spPr/>
      <dgm:t>
        <a:bodyPr/>
        <a:lstStyle/>
        <a:p>
          <a:endParaRPr lang="en-US"/>
        </a:p>
      </dgm:t>
    </dgm:pt>
    <dgm:pt modelId="{F0B2BC32-ABC9-46F8-883B-3643274711BC}">
      <dgm:prSet phldrT="[Text]" custT="1"/>
      <dgm:spPr/>
      <dgm:t>
        <a:bodyPr/>
        <a:lstStyle/>
        <a:p>
          <a:r>
            <a:rPr lang="en-US" sz="2400" dirty="0" smtClean="0"/>
            <a:t>Market Invoices</a:t>
          </a:r>
          <a:endParaRPr lang="en-US" sz="2400" dirty="0"/>
        </a:p>
      </dgm:t>
    </dgm:pt>
    <dgm:pt modelId="{88AD55C3-B63A-49FA-8F1C-EC5F8B8BFFDF}" type="parTrans" cxnId="{6B0F3E37-15DE-4D19-87D7-2719224D55FC}">
      <dgm:prSet/>
      <dgm:spPr/>
      <dgm:t>
        <a:bodyPr/>
        <a:lstStyle/>
        <a:p>
          <a:endParaRPr lang="en-US"/>
        </a:p>
      </dgm:t>
    </dgm:pt>
    <dgm:pt modelId="{F27409C1-04D0-4573-8003-4C49E72F6E1B}" type="sibTrans" cxnId="{6B0F3E37-15DE-4D19-87D7-2719224D55FC}">
      <dgm:prSet/>
      <dgm:spPr/>
      <dgm:t>
        <a:bodyPr/>
        <a:lstStyle/>
        <a:p>
          <a:endParaRPr lang="en-US"/>
        </a:p>
      </dgm:t>
    </dgm:pt>
    <dgm:pt modelId="{B10BF65D-82A9-4D42-B503-8EC6CCB7AA9A}">
      <dgm:prSet phldrT="[Text]" custT="1"/>
      <dgm:spPr/>
      <dgm:t>
        <a:bodyPr/>
        <a:lstStyle/>
        <a:p>
          <a:r>
            <a:rPr lang="en-US" sz="2400" dirty="0" smtClean="0"/>
            <a:t>Collateral</a:t>
          </a:r>
          <a:endParaRPr lang="en-US" sz="2400" dirty="0"/>
        </a:p>
      </dgm:t>
    </dgm:pt>
    <dgm:pt modelId="{9C419D96-8707-4914-BB98-6FCF616674D5}" type="parTrans" cxnId="{70743318-EFE3-4B51-9BFA-C057A8BAAC58}">
      <dgm:prSet/>
      <dgm:spPr/>
      <dgm:t>
        <a:bodyPr/>
        <a:lstStyle/>
        <a:p>
          <a:endParaRPr lang="en-US"/>
        </a:p>
      </dgm:t>
    </dgm:pt>
    <dgm:pt modelId="{A0B4063D-0204-4B1A-9BD0-9F6D52D6A7B0}" type="sibTrans" cxnId="{70743318-EFE3-4B51-9BFA-C057A8BAAC58}">
      <dgm:prSet/>
      <dgm:spPr/>
      <dgm:t>
        <a:bodyPr/>
        <a:lstStyle/>
        <a:p>
          <a:endParaRPr lang="en-US"/>
        </a:p>
      </dgm:t>
    </dgm:pt>
    <dgm:pt modelId="{21C7F0AC-814E-4F3F-8039-1934F318B1FE}">
      <dgm:prSet phldrT="[Text]" custT="1"/>
      <dgm:spPr/>
      <dgm:t>
        <a:bodyPr/>
        <a:lstStyle/>
        <a:p>
          <a:r>
            <a:rPr lang="en-US" sz="2400" dirty="0" smtClean="0"/>
            <a:t>ERO Invoicing </a:t>
          </a:r>
          <a:endParaRPr lang="en-US" sz="2400" dirty="0"/>
        </a:p>
      </dgm:t>
    </dgm:pt>
    <dgm:pt modelId="{0ACB44DC-7B59-4410-9950-DB569B5EA604}" type="parTrans" cxnId="{6A37F0C6-27FB-4AE6-ADC4-DF1B89DBCE17}">
      <dgm:prSet/>
      <dgm:spPr/>
      <dgm:t>
        <a:bodyPr/>
        <a:lstStyle/>
        <a:p>
          <a:endParaRPr lang="en-US"/>
        </a:p>
      </dgm:t>
    </dgm:pt>
    <dgm:pt modelId="{F0F7D6F5-39D1-42C8-9742-DCCA03401496}" type="sibTrans" cxnId="{6A37F0C6-27FB-4AE6-ADC4-DF1B89DBCE17}">
      <dgm:prSet/>
      <dgm:spPr/>
      <dgm:t>
        <a:bodyPr/>
        <a:lstStyle/>
        <a:p>
          <a:endParaRPr lang="en-US"/>
        </a:p>
      </dgm:t>
    </dgm:pt>
    <dgm:pt modelId="{D97C408C-2FFD-4777-8B04-87A7BBD8E129}">
      <dgm:prSet phldrT="[Text]" custT="1"/>
      <dgm:spPr/>
      <dgm:t>
        <a:bodyPr/>
        <a:lstStyle/>
        <a:p>
          <a:r>
            <a:rPr lang="en-US" sz="2400" dirty="0" smtClean="0"/>
            <a:t>MP Registration</a:t>
          </a:r>
          <a:endParaRPr lang="en-US" sz="2400" dirty="0"/>
        </a:p>
      </dgm:t>
    </dgm:pt>
    <dgm:pt modelId="{4D3A347F-D5BE-4DB4-9EC1-428B73C84611}" type="parTrans" cxnId="{9DE52ADC-E49F-4FF7-B00E-021A0721688D}">
      <dgm:prSet/>
      <dgm:spPr/>
      <dgm:t>
        <a:bodyPr/>
        <a:lstStyle/>
        <a:p>
          <a:endParaRPr lang="en-US"/>
        </a:p>
      </dgm:t>
    </dgm:pt>
    <dgm:pt modelId="{AC2E2999-0C01-4EA3-B495-3B04ED5BBC0B}" type="sibTrans" cxnId="{9DE52ADC-E49F-4FF7-B00E-021A0721688D}">
      <dgm:prSet/>
      <dgm:spPr/>
      <dgm:t>
        <a:bodyPr/>
        <a:lstStyle/>
        <a:p>
          <a:endParaRPr lang="en-US"/>
        </a:p>
      </dgm:t>
    </dgm:pt>
    <dgm:pt modelId="{DE1147A1-57ED-40E2-BE06-F5576AD469A2}">
      <dgm:prSet phldrT="[Text]" custT="1"/>
      <dgm:spPr/>
      <dgm:t>
        <a:bodyPr/>
        <a:lstStyle/>
        <a:p>
          <a:r>
            <a:rPr lang="en-US" sz="2400" dirty="0" smtClean="0"/>
            <a:t>RIOO</a:t>
          </a:r>
          <a:endParaRPr lang="en-US" sz="2400" dirty="0"/>
        </a:p>
      </dgm:t>
    </dgm:pt>
    <dgm:pt modelId="{BDDB2CC5-0293-4541-86F5-27CE558108E1}" type="parTrans" cxnId="{50499719-2C32-4707-865F-B298E8E706B4}">
      <dgm:prSet/>
      <dgm:spPr/>
      <dgm:t>
        <a:bodyPr/>
        <a:lstStyle/>
        <a:p>
          <a:endParaRPr lang="en-US"/>
        </a:p>
      </dgm:t>
    </dgm:pt>
    <dgm:pt modelId="{F53D270A-1476-458F-B20B-C95B6405CBD8}" type="sibTrans" cxnId="{50499719-2C32-4707-865F-B298E8E706B4}">
      <dgm:prSet/>
      <dgm:spPr/>
      <dgm:t>
        <a:bodyPr/>
        <a:lstStyle/>
        <a:p>
          <a:endParaRPr lang="en-US"/>
        </a:p>
      </dgm:t>
    </dgm:pt>
    <dgm:pt modelId="{E1BDFC97-700B-4978-8D2A-38D17AEA61CA}">
      <dgm:prSet phldrT="[Text]" custT="1"/>
      <dgm:spPr/>
      <dgm:t>
        <a:bodyPr/>
        <a:lstStyle/>
        <a:p>
          <a:r>
            <a:rPr lang="en-US" sz="2400" dirty="0" smtClean="0"/>
            <a:t>Training</a:t>
          </a:r>
          <a:endParaRPr lang="en-US" sz="2400" dirty="0"/>
        </a:p>
      </dgm:t>
    </dgm:pt>
    <dgm:pt modelId="{2D5FA31F-66F5-419C-A72A-8F5A5223A154}" type="parTrans" cxnId="{933C373B-2988-48EB-BC5F-2F7109B2E937}">
      <dgm:prSet/>
      <dgm:spPr/>
      <dgm:t>
        <a:bodyPr/>
        <a:lstStyle/>
        <a:p>
          <a:endParaRPr lang="en-US"/>
        </a:p>
      </dgm:t>
    </dgm:pt>
    <dgm:pt modelId="{40C7FB07-EF3E-4ED6-873F-1D3A90E97709}" type="sibTrans" cxnId="{933C373B-2988-48EB-BC5F-2F7109B2E937}">
      <dgm:prSet/>
      <dgm:spPr/>
      <dgm:t>
        <a:bodyPr/>
        <a:lstStyle/>
        <a:p>
          <a:endParaRPr lang="en-US"/>
        </a:p>
      </dgm:t>
    </dgm:pt>
    <dgm:pt modelId="{897109ED-0979-4828-95A4-6B22F9DA13A7}">
      <dgm:prSet phldrT="[Text]" custT="1"/>
      <dgm:spPr/>
      <dgm:t>
        <a:bodyPr/>
        <a:lstStyle/>
        <a:p>
          <a:r>
            <a:rPr lang="en-US" sz="2000" dirty="0" smtClean="0"/>
            <a:t>Blackstart</a:t>
          </a:r>
          <a:endParaRPr lang="en-US" sz="2000" dirty="0"/>
        </a:p>
      </dgm:t>
    </dgm:pt>
    <dgm:pt modelId="{8F366802-E0AB-4FF1-8DEE-3550D9ABC6F7}" type="parTrans" cxnId="{AC8D45C5-E7B9-4543-9FC8-1184CDAC6B59}">
      <dgm:prSet/>
      <dgm:spPr/>
      <dgm:t>
        <a:bodyPr/>
        <a:lstStyle/>
        <a:p>
          <a:endParaRPr lang="en-US"/>
        </a:p>
      </dgm:t>
    </dgm:pt>
    <dgm:pt modelId="{7E3DEAEA-6BD9-44FD-82C4-569D5BA5AE23}" type="sibTrans" cxnId="{AC8D45C5-E7B9-4543-9FC8-1184CDAC6B59}">
      <dgm:prSet/>
      <dgm:spPr/>
      <dgm:t>
        <a:bodyPr/>
        <a:lstStyle/>
        <a:p>
          <a:endParaRPr lang="en-US"/>
        </a:p>
      </dgm:t>
    </dgm:pt>
    <dgm:pt modelId="{581FA5B9-9E2F-4651-B4D9-63C2445BD69B}">
      <dgm:prSet phldrT="[Text]" custT="1"/>
      <dgm:spPr/>
      <dgm:t>
        <a:bodyPr/>
        <a:lstStyle/>
        <a:p>
          <a:r>
            <a:rPr lang="en-US" sz="2000" dirty="0" smtClean="0"/>
            <a:t>Operator</a:t>
          </a:r>
          <a:endParaRPr lang="en-US" sz="2000" dirty="0"/>
        </a:p>
      </dgm:t>
    </dgm:pt>
    <dgm:pt modelId="{2797FDB7-3E15-4896-8539-43D7ED53A727}" type="parTrans" cxnId="{0B2EC250-884D-42D8-AD5E-946CF49C0FAB}">
      <dgm:prSet/>
      <dgm:spPr/>
      <dgm:t>
        <a:bodyPr/>
        <a:lstStyle/>
        <a:p>
          <a:endParaRPr lang="en-US"/>
        </a:p>
      </dgm:t>
    </dgm:pt>
    <dgm:pt modelId="{BC8765D5-1A73-41A4-99DD-51E28C41B67D}" type="sibTrans" cxnId="{0B2EC250-884D-42D8-AD5E-946CF49C0FAB}">
      <dgm:prSet/>
      <dgm:spPr/>
      <dgm:t>
        <a:bodyPr/>
        <a:lstStyle/>
        <a:p>
          <a:endParaRPr lang="en-US"/>
        </a:p>
      </dgm:t>
    </dgm:pt>
    <dgm:pt modelId="{17F64478-11A3-4E0C-B48B-55F13B56A9C0}">
      <dgm:prSet phldrT="[Text]" custT="1"/>
      <dgm:spPr/>
      <dgm:t>
        <a:bodyPr/>
        <a:lstStyle/>
        <a:p>
          <a:r>
            <a:rPr lang="en-US" sz="2000" dirty="0" smtClean="0"/>
            <a:t>STL</a:t>
          </a:r>
          <a:endParaRPr lang="en-US" sz="2000" dirty="0"/>
        </a:p>
      </dgm:t>
    </dgm:pt>
    <dgm:pt modelId="{AB767FB9-84BD-4D92-98C3-BC6F72B290BB}" type="parTrans" cxnId="{F5FE1358-EC5C-4FEF-BE7F-91C2B08D12CD}">
      <dgm:prSet/>
      <dgm:spPr/>
      <dgm:t>
        <a:bodyPr/>
        <a:lstStyle/>
        <a:p>
          <a:endParaRPr lang="en-US"/>
        </a:p>
      </dgm:t>
    </dgm:pt>
    <dgm:pt modelId="{BC7C2422-4E7B-40D7-8EA2-974955CEDD3E}" type="sibTrans" cxnId="{F5FE1358-EC5C-4FEF-BE7F-91C2B08D12CD}">
      <dgm:prSet/>
      <dgm:spPr/>
      <dgm:t>
        <a:bodyPr/>
        <a:lstStyle/>
        <a:p>
          <a:endParaRPr lang="en-US"/>
        </a:p>
      </dgm:t>
    </dgm:pt>
    <dgm:pt modelId="{AA4F27CE-9922-4C4B-94E7-916B67CC630D}">
      <dgm:prSet phldrT="[Text]" custT="1"/>
      <dgm:spPr/>
      <dgm:t>
        <a:bodyPr/>
        <a:lstStyle/>
        <a:p>
          <a:r>
            <a:rPr lang="en-US" sz="2000" dirty="0" smtClean="0"/>
            <a:t>CRR</a:t>
          </a:r>
          <a:endParaRPr lang="en-US" sz="2000" dirty="0"/>
        </a:p>
      </dgm:t>
    </dgm:pt>
    <dgm:pt modelId="{F8CFFFE0-87F1-4F71-9719-68D258C0BB0A}" type="parTrans" cxnId="{517C2C63-BEBF-4801-9E7F-0E9563187C74}">
      <dgm:prSet/>
      <dgm:spPr/>
      <dgm:t>
        <a:bodyPr/>
        <a:lstStyle/>
        <a:p>
          <a:endParaRPr lang="en-US"/>
        </a:p>
      </dgm:t>
    </dgm:pt>
    <dgm:pt modelId="{E1AF147B-2C71-41E0-983C-4C53FA7CF21E}" type="sibTrans" cxnId="{517C2C63-BEBF-4801-9E7F-0E9563187C74}">
      <dgm:prSet/>
      <dgm:spPr/>
      <dgm:t>
        <a:bodyPr/>
        <a:lstStyle/>
        <a:p>
          <a:endParaRPr lang="en-US"/>
        </a:p>
      </dgm:t>
    </dgm:pt>
    <dgm:pt modelId="{7B943D53-E28C-4DFC-9A67-B5A8491BC247}">
      <dgm:prSet phldrT="[Text]" custT="1"/>
      <dgm:spPr/>
      <dgm:t>
        <a:bodyPr/>
        <a:lstStyle/>
        <a:p>
          <a:r>
            <a:rPr lang="en-US" sz="2400" dirty="0" smtClean="0"/>
            <a:t>Prepay</a:t>
          </a:r>
          <a:endParaRPr lang="en-US" sz="2400" dirty="0"/>
        </a:p>
      </dgm:t>
    </dgm:pt>
    <dgm:pt modelId="{FF692A2D-3392-4693-BF83-63A4D9F15315}" type="parTrans" cxnId="{B4C93203-0A7A-4E79-80AE-CC8EC0924EEE}">
      <dgm:prSet/>
      <dgm:spPr/>
      <dgm:t>
        <a:bodyPr/>
        <a:lstStyle/>
        <a:p>
          <a:endParaRPr lang="en-US"/>
        </a:p>
      </dgm:t>
    </dgm:pt>
    <dgm:pt modelId="{E9DFD1B8-CD52-4CE2-B76F-994BB257BBA0}" type="sibTrans" cxnId="{B4C93203-0A7A-4E79-80AE-CC8EC0924EEE}">
      <dgm:prSet/>
      <dgm:spPr/>
      <dgm:t>
        <a:bodyPr/>
        <a:lstStyle/>
        <a:p>
          <a:endParaRPr lang="en-US"/>
        </a:p>
      </dgm:t>
    </dgm:pt>
    <dgm:pt modelId="{2FB0C5C3-6976-44F4-AB1F-29FB67CB00EF}">
      <dgm:prSet phldrT="[Text]" custT="1"/>
      <dgm:spPr/>
      <dgm:t>
        <a:bodyPr/>
        <a:lstStyle/>
        <a:p>
          <a:r>
            <a:rPr lang="en-US" sz="2400" dirty="0" smtClean="0"/>
            <a:t>Miscellaneous</a:t>
          </a:r>
          <a:endParaRPr lang="en-US" sz="2400" dirty="0"/>
        </a:p>
      </dgm:t>
    </dgm:pt>
    <dgm:pt modelId="{BF1520D5-7DAF-404F-ABF8-0BEC1BD4CE75}" type="parTrans" cxnId="{704EA522-9D45-49BF-ADF7-2180E2CC2BEF}">
      <dgm:prSet/>
      <dgm:spPr/>
      <dgm:t>
        <a:bodyPr/>
        <a:lstStyle/>
        <a:p>
          <a:endParaRPr lang="en-US"/>
        </a:p>
      </dgm:t>
    </dgm:pt>
    <dgm:pt modelId="{25993313-57C2-4FB0-9A4C-FBBDC7FC9F14}" type="sibTrans" cxnId="{704EA522-9D45-49BF-ADF7-2180E2CC2BEF}">
      <dgm:prSet/>
      <dgm:spPr/>
      <dgm:t>
        <a:bodyPr/>
        <a:lstStyle/>
        <a:p>
          <a:endParaRPr lang="en-US"/>
        </a:p>
      </dgm:t>
    </dgm:pt>
    <dgm:pt modelId="{CC60D5DE-02C2-438F-8E5C-F56E926B3981}" type="pres">
      <dgm:prSet presAssocID="{CEE3AC85-37D0-4DEA-8495-31CC009B01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9F5BE2-9168-4BF2-9AD9-2459EBBA6592}" type="pres">
      <dgm:prSet presAssocID="{868EDE89-03FD-4B7B-927A-8AB486478F78}" presName="composite" presStyleCnt="0"/>
      <dgm:spPr/>
    </dgm:pt>
    <dgm:pt modelId="{29AB8869-674B-44EC-88EA-88D590FB085B}" type="pres">
      <dgm:prSet presAssocID="{868EDE89-03FD-4B7B-927A-8AB486478F7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84208-030F-4964-9964-EEA80A8668C5}" type="pres">
      <dgm:prSet presAssocID="{868EDE89-03FD-4B7B-927A-8AB486478F7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B0E2D4-58A5-4B94-8999-3CDFDEBE4E65}" type="pres">
      <dgm:prSet presAssocID="{FBA755C2-4FB5-42C8-9132-A0F431F80847}" presName="space" presStyleCnt="0"/>
      <dgm:spPr/>
    </dgm:pt>
    <dgm:pt modelId="{E3463016-AEEE-4149-A13C-B156BD69D6EB}" type="pres">
      <dgm:prSet presAssocID="{E58EF2F4-7783-4C80-AF9E-220FA0C887F1}" presName="composite" presStyleCnt="0"/>
      <dgm:spPr/>
    </dgm:pt>
    <dgm:pt modelId="{8B32E4A7-D439-48E2-AD4E-4E0FBA8905EE}" type="pres">
      <dgm:prSet presAssocID="{E58EF2F4-7783-4C80-AF9E-220FA0C887F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4990CB-BEA0-44E2-BE63-FB0A03BDEB77}" type="pres">
      <dgm:prSet presAssocID="{E58EF2F4-7783-4C80-AF9E-220FA0C887F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3C373B-2988-48EB-BC5F-2F7109B2E937}" srcId="{868EDE89-03FD-4B7B-927A-8AB486478F78}" destId="{E1BDFC97-700B-4978-8D2A-38D17AEA61CA}" srcOrd="5" destOrd="0" parTransId="{2D5FA31F-66F5-419C-A72A-8F5A5223A154}" sibTransId="{40C7FB07-EF3E-4ED6-873F-1D3A90E97709}"/>
    <dgm:cxn modelId="{0B2EC250-884D-42D8-AD5E-946CF49C0FAB}" srcId="{E1BDFC97-700B-4978-8D2A-38D17AEA61CA}" destId="{581FA5B9-9E2F-4651-B4D9-63C2445BD69B}" srcOrd="1" destOrd="0" parTransId="{2797FDB7-3E15-4896-8539-43D7ED53A727}" sibTransId="{BC8765D5-1A73-41A4-99DD-51E28C41B67D}"/>
    <dgm:cxn modelId="{79A94127-419E-4951-A105-7234CB2CCA3D}" type="presOf" srcId="{F0B2BC32-ABC9-46F8-883B-3643274711BC}" destId="{0D4990CB-BEA0-44E2-BE63-FB0A03BDEB77}" srcOrd="0" destOrd="0" presId="urn:microsoft.com/office/officeart/2005/8/layout/hList1"/>
    <dgm:cxn modelId="{70743318-EFE3-4B51-9BFA-C057A8BAAC58}" srcId="{E58EF2F4-7783-4C80-AF9E-220FA0C887F1}" destId="{B10BF65D-82A9-4D42-B503-8EC6CCB7AA9A}" srcOrd="1" destOrd="0" parTransId="{9C419D96-8707-4914-BB98-6FCF616674D5}" sibTransId="{A0B4063D-0204-4B1A-9BD0-9F6D52D6A7B0}"/>
    <dgm:cxn modelId="{14EDBCC4-8AB9-4E29-9891-788F34FDC267}" type="presOf" srcId="{7B943D53-E28C-4DFC-9A67-B5A8491BC247}" destId="{0D4990CB-BEA0-44E2-BE63-FB0A03BDEB77}" srcOrd="0" destOrd="4" presId="urn:microsoft.com/office/officeart/2005/8/layout/hList1"/>
    <dgm:cxn modelId="{F5FE1358-EC5C-4FEF-BE7F-91C2B08D12CD}" srcId="{F0B2BC32-ABC9-46F8-883B-3643274711BC}" destId="{17F64478-11A3-4E0C-B48B-55F13B56A9C0}" srcOrd="0" destOrd="0" parTransId="{AB767FB9-84BD-4D92-98C3-BC6F72B290BB}" sibTransId="{BC7C2422-4E7B-40D7-8EA2-974955CEDD3E}"/>
    <dgm:cxn modelId="{9DE52ADC-E49F-4FF7-B00E-021A0721688D}" srcId="{868EDE89-03FD-4B7B-927A-8AB486478F78}" destId="{D97C408C-2FFD-4777-8B04-87A7BBD8E129}" srcOrd="3" destOrd="0" parTransId="{4D3A347F-D5BE-4DB4-9EC1-428B73C84611}" sibTransId="{AC2E2999-0C01-4EA3-B495-3B04ED5BBC0B}"/>
    <dgm:cxn modelId="{573E2898-A94A-4F1C-98F2-CC1F36371DB4}" type="presOf" srcId="{868EDE89-03FD-4B7B-927A-8AB486478F78}" destId="{29AB8869-674B-44EC-88EA-88D590FB085B}" srcOrd="0" destOrd="0" presId="urn:microsoft.com/office/officeart/2005/8/layout/hList1"/>
    <dgm:cxn modelId="{6FF2A07B-EE9C-4E19-BD91-D1144D7ED1BD}" type="presOf" srcId="{897109ED-0979-4828-95A4-6B22F9DA13A7}" destId="{BFC84208-030F-4964-9964-EEA80A8668C5}" srcOrd="0" destOrd="6" presId="urn:microsoft.com/office/officeart/2005/8/layout/hList1"/>
    <dgm:cxn modelId="{CA08AFB8-0173-420F-8050-037595FA85BB}" type="presOf" srcId="{21C7F0AC-814E-4F3F-8039-1934F318B1FE}" destId="{BFC84208-030F-4964-9964-EEA80A8668C5}" srcOrd="0" destOrd="1" presId="urn:microsoft.com/office/officeart/2005/8/layout/hList1"/>
    <dgm:cxn modelId="{0A0C9E68-8730-4008-B6C4-FA07A0D223B5}" srcId="{868EDE89-03FD-4B7B-927A-8AB486478F78}" destId="{7D7C8831-A648-4698-8D94-D68845A73EA4}" srcOrd="2" destOrd="0" parTransId="{524436DD-58D6-4EFD-8635-835C07E0AE06}" sibTransId="{80C46732-89F8-4D3F-B7E2-22C8C52F41C5}"/>
    <dgm:cxn modelId="{A64C8C48-22B7-4D61-A44C-FE675A7E4052}" type="presOf" srcId="{AA4F27CE-9922-4C4B-94E7-916B67CC630D}" destId="{0D4990CB-BEA0-44E2-BE63-FB0A03BDEB77}" srcOrd="0" destOrd="2" presId="urn:microsoft.com/office/officeart/2005/8/layout/hList1"/>
    <dgm:cxn modelId="{3106AD7F-1224-4DF3-9DAE-7372177B52F1}" type="presOf" srcId="{CEE3AC85-37D0-4DEA-8495-31CC009B012C}" destId="{CC60D5DE-02C2-438F-8E5C-F56E926B3981}" srcOrd="0" destOrd="0" presId="urn:microsoft.com/office/officeart/2005/8/layout/hList1"/>
    <dgm:cxn modelId="{C1C8276C-1D04-4C45-A402-B5A8F818F685}" type="presOf" srcId="{E58EF2F4-7783-4C80-AF9E-220FA0C887F1}" destId="{8B32E4A7-D439-48E2-AD4E-4E0FBA8905EE}" srcOrd="0" destOrd="0" presId="urn:microsoft.com/office/officeart/2005/8/layout/hList1"/>
    <dgm:cxn modelId="{BC716DAB-EE82-4806-A3DE-7BB43AFA6FF4}" srcId="{CEE3AC85-37D0-4DEA-8495-31CC009B012C}" destId="{868EDE89-03FD-4B7B-927A-8AB486478F78}" srcOrd="0" destOrd="0" parTransId="{67E5C61C-5D88-4FDA-B0E9-44BCF3AB601A}" sibTransId="{FBA755C2-4FB5-42C8-9132-A0F431F80847}"/>
    <dgm:cxn modelId="{50499719-2C32-4707-865F-B298E8E706B4}" srcId="{868EDE89-03FD-4B7B-927A-8AB486478F78}" destId="{DE1147A1-57ED-40E2-BE06-F5576AD469A2}" srcOrd="4" destOrd="0" parTransId="{BDDB2CC5-0293-4541-86F5-27CE558108E1}" sibTransId="{F53D270A-1476-458F-B20B-C95B6405CBD8}"/>
    <dgm:cxn modelId="{AC8D45C5-E7B9-4543-9FC8-1184CDAC6B59}" srcId="{E1BDFC97-700B-4978-8D2A-38D17AEA61CA}" destId="{897109ED-0979-4828-95A4-6B22F9DA13A7}" srcOrd="0" destOrd="0" parTransId="{8F366802-E0AB-4FF1-8DEE-3550D9ABC6F7}" sibTransId="{7E3DEAEA-6BD9-44FD-82C4-569D5BA5AE23}"/>
    <dgm:cxn modelId="{704EA522-9D45-49BF-ADF7-2180E2CC2BEF}" srcId="{E58EF2F4-7783-4C80-AF9E-220FA0C887F1}" destId="{2FB0C5C3-6976-44F4-AB1F-29FB67CB00EF}" srcOrd="3" destOrd="0" parTransId="{BF1520D5-7DAF-404F-ABF8-0BEC1BD4CE75}" sibTransId="{25993313-57C2-4FB0-9A4C-FBBDC7FC9F14}"/>
    <dgm:cxn modelId="{A1E243F0-4FF1-4B32-B7DC-79B097B62F31}" type="presOf" srcId="{E1BDFC97-700B-4978-8D2A-38D17AEA61CA}" destId="{BFC84208-030F-4964-9964-EEA80A8668C5}" srcOrd="0" destOrd="5" presId="urn:microsoft.com/office/officeart/2005/8/layout/hList1"/>
    <dgm:cxn modelId="{0AEB0983-0CCD-4481-AD73-71DFB27E2611}" type="presOf" srcId="{F651056B-E482-44D8-A5CC-EC130F6BF1F3}" destId="{BFC84208-030F-4964-9964-EEA80A8668C5}" srcOrd="0" destOrd="0" presId="urn:microsoft.com/office/officeart/2005/8/layout/hList1"/>
    <dgm:cxn modelId="{70CCCE85-21A9-4E51-B328-48EC46414D5C}" type="presOf" srcId="{581FA5B9-9E2F-4651-B4D9-63C2445BD69B}" destId="{BFC84208-030F-4964-9964-EEA80A8668C5}" srcOrd="0" destOrd="7" presId="urn:microsoft.com/office/officeart/2005/8/layout/hList1"/>
    <dgm:cxn modelId="{517C2C63-BEBF-4801-9E7F-0E9563187C74}" srcId="{F0B2BC32-ABC9-46F8-883B-3643274711BC}" destId="{AA4F27CE-9922-4C4B-94E7-916B67CC630D}" srcOrd="1" destOrd="0" parTransId="{F8CFFFE0-87F1-4F71-9719-68D258C0BB0A}" sibTransId="{E1AF147B-2C71-41E0-983C-4C53FA7CF21E}"/>
    <dgm:cxn modelId="{04289C83-0714-47FC-9969-C3A27B91ECD9}" type="presOf" srcId="{DE1147A1-57ED-40E2-BE06-F5576AD469A2}" destId="{BFC84208-030F-4964-9964-EEA80A8668C5}" srcOrd="0" destOrd="4" presId="urn:microsoft.com/office/officeart/2005/8/layout/hList1"/>
    <dgm:cxn modelId="{EF6DEFB5-2AB0-4609-807B-FA523D57F077}" type="presOf" srcId="{B10BF65D-82A9-4D42-B503-8EC6CCB7AA9A}" destId="{0D4990CB-BEA0-44E2-BE63-FB0A03BDEB77}" srcOrd="0" destOrd="3" presId="urn:microsoft.com/office/officeart/2005/8/layout/hList1"/>
    <dgm:cxn modelId="{70E1C524-6EEA-403B-9F16-00A9612B5511}" type="presOf" srcId="{D97C408C-2FFD-4777-8B04-87A7BBD8E129}" destId="{BFC84208-030F-4964-9964-EEA80A8668C5}" srcOrd="0" destOrd="3" presId="urn:microsoft.com/office/officeart/2005/8/layout/hList1"/>
    <dgm:cxn modelId="{C26ED3C2-249B-4A4D-A756-9BE5D00FD682}" srcId="{868EDE89-03FD-4B7B-927A-8AB486478F78}" destId="{F651056B-E482-44D8-A5CC-EC130F6BF1F3}" srcOrd="0" destOrd="0" parTransId="{70826701-4EE8-47D3-BE56-BBF39125F591}" sibTransId="{A5D47175-8739-46ED-A72E-4C1B1D0F7D77}"/>
    <dgm:cxn modelId="{6A37F0C6-27FB-4AE6-ADC4-DF1B89DBCE17}" srcId="{868EDE89-03FD-4B7B-927A-8AB486478F78}" destId="{21C7F0AC-814E-4F3F-8039-1934F318B1FE}" srcOrd="1" destOrd="0" parTransId="{0ACB44DC-7B59-4410-9950-DB569B5EA604}" sibTransId="{F0F7D6F5-39D1-42C8-9742-DCCA03401496}"/>
    <dgm:cxn modelId="{46100194-1685-4FBB-B938-535578EB1999}" srcId="{CEE3AC85-37D0-4DEA-8495-31CC009B012C}" destId="{E58EF2F4-7783-4C80-AF9E-220FA0C887F1}" srcOrd="1" destOrd="0" parTransId="{6CFA65D6-56E6-4377-AEE3-EA377B1CCD68}" sibTransId="{C903DACD-4883-4107-887B-63AECFC5346C}"/>
    <dgm:cxn modelId="{6B0F3E37-15DE-4D19-87D7-2719224D55FC}" srcId="{E58EF2F4-7783-4C80-AF9E-220FA0C887F1}" destId="{F0B2BC32-ABC9-46F8-883B-3643274711BC}" srcOrd="0" destOrd="0" parTransId="{88AD55C3-B63A-49FA-8F1C-EC5F8B8BFFDF}" sibTransId="{F27409C1-04D0-4573-8003-4C49E72F6E1B}"/>
    <dgm:cxn modelId="{AEA2774C-D82A-41F2-B9CE-F8F87F4492E7}" type="presOf" srcId="{7D7C8831-A648-4698-8D94-D68845A73EA4}" destId="{BFC84208-030F-4964-9964-EEA80A8668C5}" srcOrd="0" destOrd="2" presId="urn:microsoft.com/office/officeart/2005/8/layout/hList1"/>
    <dgm:cxn modelId="{6CE8D9C4-813F-4068-BCC6-D025F36F1B4E}" type="presOf" srcId="{17F64478-11A3-4E0C-B48B-55F13B56A9C0}" destId="{0D4990CB-BEA0-44E2-BE63-FB0A03BDEB77}" srcOrd="0" destOrd="1" presId="urn:microsoft.com/office/officeart/2005/8/layout/hList1"/>
    <dgm:cxn modelId="{B4C93203-0A7A-4E79-80AE-CC8EC0924EEE}" srcId="{E58EF2F4-7783-4C80-AF9E-220FA0C887F1}" destId="{7B943D53-E28C-4DFC-9A67-B5A8491BC247}" srcOrd="2" destOrd="0" parTransId="{FF692A2D-3392-4693-BF83-63A4D9F15315}" sibTransId="{E9DFD1B8-CD52-4CE2-B76F-994BB257BBA0}"/>
    <dgm:cxn modelId="{3DF09859-1EE0-4655-9491-D1A2FFB43D72}" type="presOf" srcId="{2FB0C5C3-6976-44F4-AB1F-29FB67CB00EF}" destId="{0D4990CB-BEA0-44E2-BE63-FB0A03BDEB77}" srcOrd="0" destOrd="5" presId="urn:microsoft.com/office/officeart/2005/8/layout/hList1"/>
    <dgm:cxn modelId="{A10CA039-4AF2-49A2-AD14-37110599A8C3}" type="presParOf" srcId="{CC60D5DE-02C2-438F-8E5C-F56E926B3981}" destId="{409F5BE2-9168-4BF2-9AD9-2459EBBA6592}" srcOrd="0" destOrd="0" presId="urn:microsoft.com/office/officeart/2005/8/layout/hList1"/>
    <dgm:cxn modelId="{75F41CD3-6954-4FE6-9F45-6095B7C25C84}" type="presParOf" srcId="{409F5BE2-9168-4BF2-9AD9-2459EBBA6592}" destId="{29AB8869-674B-44EC-88EA-88D590FB085B}" srcOrd="0" destOrd="0" presId="urn:microsoft.com/office/officeart/2005/8/layout/hList1"/>
    <dgm:cxn modelId="{25CCB164-1F71-42CB-B995-CC94A23BAC79}" type="presParOf" srcId="{409F5BE2-9168-4BF2-9AD9-2459EBBA6592}" destId="{BFC84208-030F-4964-9964-EEA80A8668C5}" srcOrd="1" destOrd="0" presId="urn:microsoft.com/office/officeart/2005/8/layout/hList1"/>
    <dgm:cxn modelId="{D0DF57EF-B204-4D2C-82BD-10FDFBCC5800}" type="presParOf" srcId="{CC60D5DE-02C2-438F-8E5C-F56E926B3981}" destId="{89B0E2D4-58A5-4B94-8999-3CDFDEBE4E65}" srcOrd="1" destOrd="0" presId="urn:microsoft.com/office/officeart/2005/8/layout/hList1"/>
    <dgm:cxn modelId="{1E32D571-D85D-4425-87FD-F877C7600128}" type="presParOf" srcId="{CC60D5DE-02C2-438F-8E5C-F56E926B3981}" destId="{E3463016-AEEE-4149-A13C-B156BD69D6EB}" srcOrd="2" destOrd="0" presId="urn:microsoft.com/office/officeart/2005/8/layout/hList1"/>
    <dgm:cxn modelId="{B127DA09-D93D-4460-AE5A-833CF2C122ED}" type="presParOf" srcId="{E3463016-AEEE-4149-A13C-B156BD69D6EB}" destId="{8B32E4A7-D439-48E2-AD4E-4E0FBA8905EE}" srcOrd="0" destOrd="0" presId="urn:microsoft.com/office/officeart/2005/8/layout/hList1"/>
    <dgm:cxn modelId="{88DCD0F4-198C-42E7-9B6F-A707922B53EE}" type="presParOf" srcId="{E3463016-AEEE-4149-A13C-B156BD69D6EB}" destId="{0D4990CB-BEA0-44E2-BE63-FB0A03BDEB7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E05438-00B7-4631-B039-834AB32557A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2E339C-FA45-44D3-8DB7-BC927DECAA4B}">
      <dgm:prSet phldrT="[Text]" custT="1"/>
      <dgm:spPr/>
      <dgm:t>
        <a:bodyPr/>
        <a:lstStyle/>
        <a:p>
          <a:r>
            <a:rPr lang="en-US" sz="2400" dirty="0" smtClean="0"/>
            <a:t>WAN and ERO Invoicing</a:t>
          </a:r>
          <a:endParaRPr lang="en-US" sz="2400" dirty="0"/>
        </a:p>
      </dgm:t>
    </dgm:pt>
    <dgm:pt modelId="{FF5669FB-B6C4-4651-888D-CD3EFF52EA6F}" type="parTrans" cxnId="{8CB53621-1B44-43B7-9776-D4D64E9B9338}">
      <dgm:prSet/>
      <dgm:spPr/>
      <dgm:t>
        <a:bodyPr/>
        <a:lstStyle/>
        <a:p>
          <a:endParaRPr lang="en-US"/>
        </a:p>
      </dgm:t>
    </dgm:pt>
    <dgm:pt modelId="{64C7D70F-40F8-4D9C-B85C-2774451C66E0}" type="sibTrans" cxnId="{8CB53621-1B44-43B7-9776-D4D64E9B9338}">
      <dgm:prSet/>
      <dgm:spPr/>
      <dgm:t>
        <a:bodyPr/>
        <a:lstStyle/>
        <a:p>
          <a:endParaRPr lang="en-US"/>
        </a:p>
      </dgm:t>
    </dgm:pt>
    <dgm:pt modelId="{00EC259F-4A93-4769-B3A0-2B501CF9BA39}">
      <dgm:prSet phldrT="[Text]" custT="1"/>
      <dgm:spPr/>
      <dgm:t>
        <a:bodyPr/>
        <a:lstStyle/>
        <a:p>
          <a:r>
            <a:rPr lang="en-US" sz="1600" b="1" dirty="0" smtClean="0"/>
            <a:t>Proposal: </a:t>
          </a:r>
          <a:r>
            <a:rPr lang="en-US" sz="1600" dirty="0" smtClean="0"/>
            <a:t>Send invoices via email</a:t>
          </a:r>
          <a:endParaRPr lang="en-US" sz="1600" dirty="0"/>
        </a:p>
      </dgm:t>
    </dgm:pt>
    <dgm:pt modelId="{026C7261-8E3F-4877-A41F-DFC7AE285327}" type="parTrans" cxnId="{8702FEC5-7EB0-4E5B-86BB-10E01F6C650C}">
      <dgm:prSet/>
      <dgm:spPr/>
      <dgm:t>
        <a:bodyPr/>
        <a:lstStyle/>
        <a:p>
          <a:endParaRPr lang="en-US"/>
        </a:p>
      </dgm:t>
    </dgm:pt>
    <dgm:pt modelId="{769D928A-AD38-4523-87DC-C987A07BC8A4}" type="sibTrans" cxnId="{8702FEC5-7EB0-4E5B-86BB-10E01F6C650C}">
      <dgm:prSet/>
      <dgm:spPr/>
      <dgm:t>
        <a:bodyPr/>
        <a:lstStyle/>
        <a:p>
          <a:endParaRPr lang="en-US"/>
        </a:p>
      </dgm:t>
    </dgm:pt>
    <dgm:pt modelId="{4795E050-CC03-472A-9349-C63C4A66CC2B}">
      <dgm:prSet phldrT="[Text]" custT="1"/>
      <dgm:spPr/>
      <dgm:t>
        <a:bodyPr/>
        <a:lstStyle/>
        <a:p>
          <a:r>
            <a:rPr lang="en-US" sz="2400" dirty="0" smtClean="0"/>
            <a:t>Corporate Membership and  MP Registration</a:t>
          </a:r>
          <a:endParaRPr lang="en-US" sz="2400" dirty="0"/>
        </a:p>
      </dgm:t>
    </dgm:pt>
    <dgm:pt modelId="{4D388D79-B843-444E-91CE-422A9C41EC9B}" type="parTrans" cxnId="{154C9022-724B-40B8-A2C3-4010A410D84C}">
      <dgm:prSet/>
      <dgm:spPr/>
      <dgm:t>
        <a:bodyPr/>
        <a:lstStyle/>
        <a:p>
          <a:endParaRPr lang="en-US"/>
        </a:p>
      </dgm:t>
    </dgm:pt>
    <dgm:pt modelId="{B2C76A74-9A4D-40CA-AA79-B4A7C7804FEA}" type="sibTrans" cxnId="{154C9022-724B-40B8-A2C3-4010A410D84C}">
      <dgm:prSet/>
      <dgm:spPr/>
      <dgm:t>
        <a:bodyPr/>
        <a:lstStyle/>
        <a:p>
          <a:endParaRPr lang="en-US"/>
        </a:p>
      </dgm:t>
    </dgm:pt>
    <dgm:pt modelId="{5FA685C6-5A3C-46EA-AE17-5BFE57E51831}">
      <dgm:prSet phldrT="[Text]" custT="1"/>
      <dgm:spPr/>
      <dgm:t>
        <a:bodyPr/>
        <a:lstStyle/>
        <a:p>
          <a:r>
            <a:rPr lang="en-US" sz="1600" b="1" dirty="0" smtClean="0"/>
            <a:t>Proposal:</a:t>
          </a:r>
          <a:r>
            <a:rPr lang="en-US" sz="1600" dirty="0" smtClean="0"/>
            <a:t> Online registration and payment system with ability to use credit cards</a:t>
          </a:r>
          <a:endParaRPr lang="en-US" sz="1600" dirty="0"/>
        </a:p>
      </dgm:t>
    </dgm:pt>
    <dgm:pt modelId="{28B59CB7-6E15-44B2-BA68-9DACF1E7E114}" type="parTrans" cxnId="{E0AB007A-07D0-49B7-B46A-2775AD9B2F57}">
      <dgm:prSet/>
      <dgm:spPr/>
      <dgm:t>
        <a:bodyPr/>
        <a:lstStyle/>
        <a:p>
          <a:endParaRPr lang="en-US"/>
        </a:p>
      </dgm:t>
    </dgm:pt>
    <dgm:pt modelId="{04B2AA4E-20D4-42E9-817E-DE4946C4BB3D}" type="sibTrans" cxnId="{E0AB007A-07D0-49B7-B46A-2775AD9B2F57}">
      <dgm:prSet/>
      <dgm:spPr/>
      <dgm:t>
        <a:bodyPr/>
        <a:lstStyle/>
        <a:p>
          <a:endParaRPr lang="en-US"/>
        </a:p>
      </dgm:t>
    </dgm:pt>
    <dgm:pt modelId="{C83B7304-5652-4907-A60B-F3341E177547}">
      <dgm:prSet phldrT="[Text]" custT="1"/>
      <dgm:spPr/>
      <dgm:t>
        <a:bodyPr/>
        <a:lstStyle/>
        <a:p>
          <a:r>
            <a:rPr lang="en-US" sz="1600" b="1" dirty="0" smtClean="0"/>
            <a:t>Current process: </a:t>
          </a:r>
          <a:r>
            <a:rPr lang="en-US" sz="1600" dirty="0" smtClean="0"/>
            <a:t>Invoices are posted to MIS</a:t>
          </a:r>
          <a:endParaRPr lang="en-US" sz="1600" dirty="0"/>
        </a:p>
      </dgm:t>
    </dgm:pt>
    <dgm:pt modelId="{6A77E5AC-14F1-4F5A-BE23-4EC8C20B70D6}" type="parTrans" cxnId="{FC1F5E53-EA3A-4F56-A815-CFF1962E2BFB}">
      <dgm:prSet/>
      <dgm:spPr/>
      <dgm:t>
        <a:bodyPr/>
        <a:lstStyle/>
        <a:p>
          <a:endParaRPr lang="en-US"/>
        </a:p>
      </dgm:t>
    </dgm:pt>
    <dgm:pt modelId="{913E046F-3C2D-41C3-9ED6-BF2431599E28}" type="sibTrans" cxnId="{FC1F5E53-EA3A-4F56-A815-CFF1962E2BFB}">
      <dgm:prSet/>
      <dgm:spPr/>
      <dgm:t>
        <a:bodyPr/>
        <a:lstStyle/>
        <a:p>
          <a:endParaRPr lang="en-US"/>
        </a:p>
      </dgm:t>
    </dgm:pt>
    <dgm:pt modelId="{A7CF1FF1-A282-42AB-AF0B-AC2FB8D44728}">
      <dgm:prSet phldrT="[Text]" custT="1"/>
      <dgm:spPr/>
      <dgm:t>
        <a:bodyPr/>
        <a:lstStyle/>
        <a:p>
          <a:r>
            <a:rPr lang="en-US" sz="1600" b="1" dirty="0" smtClean="0"/>
            <a:t>Current process:</a:t>
          </a:r>
          <a:r>
            <a:rPr lang="en-US" sz="1600" dirty="0" smtClean="0"/>
            <a:t> Mail checks and applications together </a:t>
          </a:r>
          <a:endParaRPr lang="en-US" sz="1600" dirty="0"/>
        </a:p>
      </dgm:t>
    </dgm:pt>
    <dgm:pt modelId="{154664D9-95EA-4BE2-9222-2BF897BD9DD7}" type="parTrans" cxnId="{AFABC15D-560B-463E-9B14-CE72B4BAC6D9}">
      <dgm:prSet/>
      <dgm:spPr/>
      <dgm:t>
        <a:bodyPr/>
        <a:lstStyle/>
        <a:p>
          <a:endParaRPr lang="en-US"/>
        </a:p>
      </dgm:t>
    </dgm:pt>
    <dgm:pt modelId="{3E1ABF03-9A53-4327-988E-8584A8F6E21B}" type="sibTrans" cxnId="{AFABC15D-560B-463E-9B14-CE72B4BAC6D9}">
      <dgm:prSet/>
      <dgm:spPr/>
      <dgm:t>
        <a:bodyPr/>
        <a:lstStyle/>
        <a:p>
          <a:endParaRPr lang="en-US"/>
        </a:p>
      </dgm:t>
    </dgm:pt>
    <dgm:pt modelId="{3FC975E4-01B9-4551-BE13-68C3AF12C6EB}" type="pres">
      <dgm:prSet presAssocID="{ADE05438-00B7-4631-B039-834AB32557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67C484-788C-4A9C-AC4B-2E27D38A59C2}" type="pres">
      <dgm:prSet presAssocID="{462E339C-FA45-44D3-8DB7-BC927DECAA4B}" presName="linNode" presStyleCnt="0"/>
      <dgm:spPr/>
    </dgm:pt>
    <dgm:pt modelId="{F38BA44F-1EE7-4336-ACBD-4C89E46CCB44}" type="pres">
      <dgm:prSet presAssocID="{462E339C-FA45-44D3-8DB7-BC927DECAA4B}" presName="parentText" presStyleLbl="node1" presStyleIdx="0" presStyleCnt="2" custScaleY="3601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999118-F7CF-4252-9550-1D4506F941A7}" type="pres">
      <dgm:prSet presAssocID="{462E339C-FA45-44D3-8DB7-BC927DECAA4B}" presName="descendantText" presStyleLbl="alignAccFollowNode1" presStyleIdx="0" presStyleCnt="2" custScaleY="36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F7205-8C36-4E65-BC28-4D7D5C089637}" type="pres">
      <dgm:prSet presAssocID="{64C7D70F-40F8-4D9C-B85C-2774451C66E0}" presName="sp" presStyleCnt="0"/>
      <dgm:spPr/>
    </dgm:pt>
    <dgm:pt modelId="{B08C5E99-A26D-4715-8BE6-81ABF3F791F2}" type="pres">
      <dgm:prSet presAssocID="{4795E050-CC03-472A-9349-C63C4A66CC2B}" presName="linNode" presStyleCnt="0"/>
      <dgm:spPr/>
    </dgm:pt>
    <dgm:pt modelId="{A43C408A-FC68-4F66-94C6-3CC95C267BC8}" type="pres">
      <dgm:prSet presAssocID="{4795E050-CC03-472A-9349-C63C4A66CC2B}" presName="parentText" presStyleLbl="node1" presStyleIdx="1" presStyleCnt="2" custScaleY="3601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5D8E41-0FB8-44BF-BBE6-8669A54B0C11}" type="pres">
      <dgm:prSet presAssocID="{4795E050-CC03-472A-9349-C63C4A66CC2B}" presName="descendantText" presStyleLbl="alignAccFollowNode1" presStyleIdx="1" presStyleCnt="2" custScaleY="36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B53621-1B44-43B7-9776-D4D64E9B9338}" srcId="{ADE05438-00B7-4631-B039-834AB32557AB}" destId="{462E339C-FA45-44D3-8DB7-BC927DECAA4B}" srcOrd="0" destOrd="0" parTransId="{FF5669FB-B6C4-4651-888D-CD3EFF52EA6F}" sibTransId="{64C7D70F-40F8-4D9C-B85C-2774451C66E0}"/>
    <dgm:cxn modelId="{E0AB007A-07D0-49B7-B46A-2775AD9B2F57}" srcId="{4795E050-CC03-472A-9349-C63C4A66CC2B}" destId="{5FA685C6-5A3C-46EA-AE17-5BFE57E51831}" srcOrd="1" destOrd="0" parTransId="{28B59CB7-6E15-44B2-BA68-9DACF1E7E114}" sibTransId="{04B2AA4E-20D4-42E9-817E-DE4946C4BB3D}"/>
    <dgm:cxn modelId="{E3944BB1-A4B5-4C75-812D-53FC5AD327DF}" type="presOf" srcId="{ADE05438-00B7-4631-B039-834AB32557AB}" destId="{3FC975E4-01B9-4551-BE13-68C3AF12C6EB}" srcOrd="0" destOrd="0" presId="urn:microsoft.com/office/officeart/2005/8/layout/vList5"/>
    <dgm:cxn modelId="{154C9022-724B-40B8-A2C3-4010A410D84C}" srcId="{ADE05438-00B7-4631-B039-834AB32557AB}" destId="{4795E050-CC03-472A-9349-C63C4A66CC2B}" srcOrd="1" destOrd="0" parTransId="{4D388D79-B843-444E-91CE-422A9C41EC9B}" sibTransId="{B2C76A74-9A4D-40CA-AA79-B4A7C7804FEA}"/>
    <dgm:cxn modelId="{468DCDCF-5E41-40CE-8C63-9CEF28C88A47}" type="presOf" srcId="{A7CF1FF1-A282-42AB-AF0B-AC2FB8D44728}" destId="{A75D8E41-0FB8-44BF-BBE6-8669A54B0C11}" srcOrd="0" destOrd="0" presId="urn:microsoft.com/office/officeart/2005/8/layout/vList5"/>
    <dgm:cxn modelId="{921B2373-DF01-4735-9C49-62C56EAA1D9E}" type="presOf" srcId="{C83B7304-5652-4907-A60B-F3341E177547}" destId="{3B999118-F7CF-4252-9550-1D4506F941A7}" srcOrd="0" destOrd="0" presId="urn:microsoft.com/office/officeart/2005/8/layout/vList5"/>
    <dgm:cxn modelId="{4A92266B-A612-447F-9C0F-FD7897722E2A}" type="presOf" srcId="{462E339C-FA45-44D3-8DB7-BC927DECAA4B}" destId="{F38BA44F-1EE7-4336-ACBD-4C89E46CCB44}" srcOrd="0" destOrd="0" presId="urn:microsoft.com/office/officeart/2005/8/layout/vList5"/>
    <dgm:cxn modelId="{AFABC15D-560B-463E-9B14-CE72B4BAC6D9}" srcId="{4795E050-CC03-472A-9349-C63C4A66CC2B}" destId="{A7CF1FF1-A282-42AB-AF0B-AC2FB8D44728}" srcOrd="0" destOrd="0" parTransId="{154664D9-95EA-4BE2-9222-2BF897BD9DD7}" sibTransId="{3E1ABF03-9A53-4327-988E-8584A8F6E21B}"/>
    <dgm:cxn modelId="{FC1F5E53-EA3A-4F56-A815-CFF1962E2BFB}" srcId="{462E339C-FA45-44D3-8DB7-BC927DECAA4B}" destId="{C83B7304-5652-4907-A60B-F3341E177547}" srcOrd="0" destOrd="0" parTransId="{6A77E5AC-14F1-4F5A-BE23-4EC8C20B70D6}" sibTransId="{913E046F-3C2D-41C3-9ED6-BF2431599E28}"/>
    <dgm:cxn modelId="{4383C050-9B44-499E-8F86-44F9AB0C7E10}" type="presOf" srcId="{4795E050-CC03-472A-9349-C63C4A66CC2B}" destId="{A43C408A-FC68-4F66-94C6-3CC95C267BC8}" srcOrd="0" destOrd="0" presId="urn:microsoft.com/office/officeart/2005/8/layout/vList5"/>
    <dgm:cxn modelId="{8702FEC5-7EB0-4E5B-86BB-10E01F6C650C}" srcId="{462E339C-FA45-44D3-8DB7-BC927DECAA4B}" destId="{00EC259F-4A93-4769-B3A0-2B501CF9BA39}" srcOrd="1" destOrd="0" parTransId="{026C7261-8E3F-4877-A41F-DFC7AE285327}" sibTransId="{769D928A-AD38-4523-87DC-C987A07BC8A4}"/>
    <dgm:cxn modelId="{86803768-C1E9-485D-A6EF-9F67A9D676CF}" type="presOf" srcId="{00EC259F-4A93-4769-B3A0-2B501CF9BA39}" destId="{3B999118-F7CF-4252-9550-1D4506F941A7}" srcOrd="0" destOrd="1" presId="urn:microsoft.com/office/officeart/2005/8/layout/vList5"/>
    <dgm:cxn modelId="{7CD20F8A-A631-4CBE-BE3B-0A84E78A3BF1}" type="presOf" srcId="{5FA685C6-5A3C-46EA-AE17-5BFE57E51831}" destId="{A75D8E41-0FB8-44BF-BBE6-8669A54B0C11}" srcOrd="0" destOrd="1" presId="urn:microsoft.com/office/officeart/2005/8/layout/vList5"/>
    <dgm:cxn modelId="{03A829A3-F261-4152-9778-D6BB1AEF8A6E}" type="presParOf" srcId="{3FC975E4-01B9-4551-BE13-68C3AF12C6EB}" destId="{1B67C484-788C-4A9C-AC4B-2E27D38A59C2}" srcOrd="0" destOrd="0" presId="urn:microsoft.com/office/officeart/2005/8/layout/vList5"/>
    <dgm:cxn modelId="{6629BD36-81E4-4EED-9D50-80B6FED6DE0D}" type="presParOf" srcId="{1B67C484-788C-4A9C-AC4B-2E27D38A59C2}" destId="{F38BA44F-1EE7-4336-ACBD-4C89E46CCB44}" srcOrd="0" destOrd="0" presId="urn:microsoft.com/office/officeart/2005/8/layout/vList5"/>
    <dgm:cxn modelId="{80FB020C-8B45-4C10-BBF0-50C994BFA253}" type="presParOf" srcId="{1B67C484-788C-4A9C-AC4B-2E27D38A59C2}" destId="{3B999118-F7CF-4252-9550-1D4506F941A7}" srcOrd="1" destOrd="0" presId="urn:microsoft.com/office/officeart/2005/8/layout/vList5"/>
    <dgm:cxn modelId="{C12B688B-BFDA-48B2-B14B-600C441C624F}" type="presParOf" srcId="{3FC975E4-01B9-4551-BE13-68C3AF12C6EB}" destId="{3ECF7205-8C36-4E65-BC28-4D7D5C089637}" srcOrd="1" destOrd="0" presId="urn:microsoft.com/office/officeart/2005/8/layout/vList5"/>
    <dgm:cxn modelId="{4425B901-C63B-4664-8660-A0CAB5FF27EF}" type="presParOf" srcId="{3FC975E4-01B9-4551-BE13-68C3AF12C6EB}" destId="{B08C5E99-A26D-4715-8BE6-81ABF3F791F2}" srcOrd="2" destOrd="0" presId="urn:microsoft.com/office/officeart/2005/8/layout/vList5"/>
    <dgm:cxn modelId="{FD6DEA7A-26D8-4941-8655-DF5352D9B32D}" type="presParOf" srcId="{B08C5E99-A26D-4715-8BE6-81ABF3F791F2}" destId="{A43C408A-FC68-4F66-94C6-3CC95C267BC8}" srcOrd="0" destOrd="0" presId="urn:microsoft.com/office/officeart/2005/8/layout/vList5"/>
    <dgm:cxn modelId="{DC58DBB3-976D-40A0-A9D1-164F6036E79F}" type="presParOf" srcId="{B08C5E99-A26D-4715-8BE6-81ABF3F791F2}" destId="{A75D8E41-0FB8-44BF-BBE6-8669A54B0C1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09EB78-2270-44E0-A946-94173F9F9ACE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DC0778-6794-4458-B9D0-DD19FB603059}">
      <dgm:prSet phldrT="[Text]"/>
      <dgm:spPr/>
      <dgm:t>
        <a:bodyPr/>
        <a:lstStyle/>
        <a:p>
          <a:r>
            <a:rPr lang="en-US" dirty="0" smtClean="0"/>
            <a:t>Invoice Post Date</a:t>
          </a:r>
        </a:p>
      </dgm:t>
    </dgm:pt>
    <dgm:pt modelId="{23500C90-47E8-4968-8FA4-BF9AC037CF44}" type="parTrans" cxnId="{DE85B683-4946-407C-93A0-037686328C13}">
      <dgm:prSet/>
      <dgm:spPr/>
      <dgm:t>
        <a:bodyPr/>
        <a:lstStyle/>
        <a:p>
          <a:endParaRPr lang="en-US"/>
        </a:p>
      </dgm:t>
    </dgm:pt>
    <dgm:pt modelId="{C3986800-FB2D-4AC1-ACF9-5AC672A490EA}" type="sibTrans" cxnId="{DE85B683-4946-407C-93A0-037686328C13}">
      <dgm:prSet/>
      <dgm:spPr/>
      <dgm:t>
        <a:bodyPr/>
        <a:lstStyle/>
        <a:p>
          <a:endParaRPr lang="en-US" dirty="0"/>
        </a:p>
      </dgm:t>
    </dgm:pt>
    <dgm:pt modelId="{900E489D-F083-4B2B-B8AC-BDF1802C8A3E}">
      <dgm:prSet phldrT="[Text]"/>
      <dgm:spPr/>
      <dgm:t>
        <a:bodyPr/>
        <a:lstStyle/>
        <a:p>
          <a:r>
            <a:rPr lang="en-US" dirty="0" smtClean="0"/>
            <a:t>Publication of Settlement Invoice can occur as late as 2400 on its scheduled publication date: Protocol 9.1.4 </a:t>
          </a:r>
          <a:endParaRPr lang="en-US" dirty="0"/>
        </a:p>
      </dgm:t>
    </dgm:pt>
    <dgm:pt modelId="{E2AFC3DA-8104-48E6-97AB-53FD3FB28D11}" type="parTrans" cxnId="{48E8E214-22E9-4279-A93C-FF7FF801DB5A}">
      <dgm:prSet/>
      <dgm:spPr/>
      <dgm:t>
        <a:bodyPr/>
        <a:lstStyle/>
        <a:p>
          <a:endParaRPr lang="en-US"/>
        </a:p>
      </dgm:t>
    </dgm:pt>
    <dgm:pt modelId="{0DBA8A23-ACF1-4098-A3D2-C969E103509B}" type="sibTrans" cxnId="{48E8E214-22E9-4279-A93C-FF7FF801DB5A}">
      <dgm:prSet/>
      <dgm:spPr/>
      <dgm:t>
        <a:bodyPr/>
        <a:lstStyle/>
        <a:p>
          <a:endParaRPr lang="en-US"/>
        </a:p>
      </dgm:t>
    </dgm:pt>
    <dgm:pt modelId="{DEA730A5-DBB6-46E7-9357-76DDFB306152}">
      <dgm:prSet phldrT="[Text]"/>
      <dgm:spPr/>
      <dgm:t>
        <a:bodyPr/>
        <a:lstStyle/>
        <a:p>
          <a:r>
            <a:rPr lang="en-US" dirty="0" smtClean="0"/>
            <a:t>Post Date + 2</a:t>
          </a:r>
        </a:p>
        <a:p>
          <a:r>
            <a:rPr lang="en-US" dirty="0" smtClean="0"/>
            <a:t>(Payment Due Date)</a:t>
          </a:r>
          <a:endParaRPr lang="en-US" dirty="0"/>
        </a:p>
      </dgm:t>
    </dgm:pt>
    <dgm:pt modelId="{DEACE329-6A6D-4CC6-AFC8-848155D6D392}" type="parTrans" cxnId="{DFE74AA3-2282-45F3-8E53-6A585F676CD4}">
      <dgm:prSet/>
      <dgm:spPr/>
      <dgm:t>
        <a:bodyPr/>
        <a:lstStyle/>
        <a:p>
          <a:endParaRPr lang="en-US"/>
        </a:p>
      </dgm:t>
    </dgm:pt>
    <dgm:pt modelId="{F34F90E1-6B64-4100-AFDB-C2BA6352584D}" type="sibTrans" cxnId="{DFE74AA3-2282-45F3-8E53-6A585F676CD4}">
      <dgm:prSet/>
      <dgm:spPr/>
      <dgm:t>
        <a:bodyPr/>
        <a:lstStyle/>
        <a:p>
          <a:endParaRPr lang="en-US" dirty="0"/>
        </a:p>
      </dgm:t>
    </dgm:pt>
    <dgm:pt modelId="{DDE65A01-DCEB-473B-90FB-F946BE4DFF2A}">
      <dgm:prSet phldrT="[Text]"/>
      <dgm:spPr/>
      <dgm:t>
        <a:bodyPr/>
        <a:lstStyle/>
        <a:p>
          <a:r>
            <a:rPr lang="en-US" dirty="0" smtClean="0"/>
            <a:t>Invoices due to ERCOT by 2</a:t>
          </a:r>
          <a:r>
            <a:rPr lang="en-US" baseline="30000" dirty="0" smtClean="0"/>
            <a:t>nd</a:t>
          </a:r>
          <a:r>
            <a:rPr lang="en-US" dirty="0" smtClean="0"/>
            <a:t> Bank Business Day: Protocol 9.7.1</a:t>
          </a:r>
          <a:endParaRPr lang="en-US" dirty="0"/>
        </a:p>
      </dgm:t>
    </dgm:pt>
    <dgm:pt modelId="{3A507E16-17BB-4B1D-9E9D-AE105444E570}" type="parTrans" cxnId="{3144860C-0916-4E63-A956-28A9B9986551}">
      <dgm:prSet/>
      <dgm:spPr/>
      <dgm:t>
        <a:bodyPr/>
        <a:lstStyle/>
        <a:p>
          <a:endParaRPr lang="en-US"/>
        </a:p>
      </dgm:t>
    </dgm:pt>
    <dgm:pt modelId="{120029F0-E4E7-4DDF-B2F7-3CA99A1FC922}" type="sibTrans" cxnId="{3144860C-0916-4E63-A956-28A9B9986551}">
      <dgm:prSet/>
      <dgm:spPr/>
      <dgm:t>
        <a:bodyPr/>
        <a:lstStyle/>
        <a:p>
          <a:endParaRPr lang="en-US"/>
        </a:p>
      </dgm:t>
    </dgm:pt>
    <dgm:pt modelId="{36771100-D608-4ED4-BF22-37F6B0B43B63}">
      <dgm:prSet phldrT="[Text]"/>
      <dgm:spPr/>
      <dgm:t>
        <a:bodyPr/>
        <a:lstStyle/>
        <a:p>
          <a:r>
            <a:rPr lang="en-US" dirty="0" smtClean="0"/>
            <a:t>Post Date +3</a:t>
          </a:r>
        </a:p>
        <a:p>
          <a:r>
            <a:rPr lang="en-US" dirty="0" smtClean="0"/>
            <a:t>(Refund Payout Date)</a:t>
          </a:r>
          <a:endParaRPr lang="en-US" dirty="0"/>
        </a:p>
      </dgm:t>
    </dgm:pt>
    <dgm:pt modelId="{9BEE4B38-9BE2-4845-ADD6-B3FC34C592F9}" type="parTrans" cxnId="{1C53AB06-8387-48EF-B278-9906F1F73311}">
      <dgm:prSet/>
      <dgm:spPr/>
      <dgm:t>
        <a:bodyPr/>
        <a:lstStyle/>
        <a:p>
          <a:endParaRPr lang="en-US"/>
        </a:p>
      </dgm:t>
    </dgm:pt>
    <dgm:pt modelId="{FE0CCB1A-57CD-4E91-AF47-7F66254A760B}" type="sibTrans" cxnId="{1C53AB06-8387-48EF-B278-9906F1F73311}">
      <dgm:prSet/>
      <dgm:spPr/>
      <dgm:t>
        <a:bodyPr/>
        <a:lstStyle/>
        <a:p>
          <a:endParaRPr lang="en-US"/>
        </a:p>
      </dgm:t>
    </dgm:pt>
    <dgm:pt modelId="{EFD32A58-11B7-4F95-8028-80351ABE6DC7}">
      <dgm:prSet phldrT="[Text]"/>
      <dgm:spPr/>
      <dgm:t>
        <a:bodyPr/>
        <a:lstStyle/>
        <a:p>
          <a:r>
            <a:rPr lang="en-US" dirty="0" smtClean="0"/>
            <a:t>Invoices due to MP on the next Bank Business Day after payments are due: Protocol 9.7.2</a:t>
          </a:r>
          <a:endParaRPr lang="en-US" dirty="0"/>
        </a:p>
      </dgm:t>
    </dgm:pt>
    <dgm:pt modelId="{6A69FE1F-A80E-4D7C-AEC1-598158EE4100}" type="parTrans" cxnId="{B911AA33-75D5-4689-AD21-4559AF2FC142}">
      <dgm:prSet/>
      <dgm:spPr/>
      <dgm:t>
        <a:bodyPr/>
        <a:lstStyle/>
        <a:p>
          <a:endParaRPr lang="en-US"/>
        </a:p>
      </dgm:t>
    </dgm:pt>
    <dgm:pt modelId="{4A62B4E3-C4C7-42C6-8313-EB58693E5CCD}" type="sibTrans" cxnId="{B911AA33-75D5-4689-AD21-4559AF2FC142}">
      <dgm:prSet/>
      <dgm:spPr/>
      <dgm:t>
        <a:bodyPr/>
        <a:lstStyle/>
        <a:p>
          <a:endParaRPr lang="en-US"/>
        </a:p>
      </dgm:t>
    </dgm:pt>
    <dgm:pt modelId="{79FBD9E9-9606-4D32-ACC3-C949323E2621}" type="pres">
      <dgm:prSet presAssocID="{F009EB78-2270-44E0-A946-94173F9F9A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999860-684A-4718-8A2A-26C3B3334747}" type="pres">
      <dgm:prSet presAssocID="{DEDC0778-6794-4458-B9D0-DD19FB603059}" presName="composite" presStyleCnt="0"/>
      <dgm:spPr/>
    </dgm:pt>
    <dgm:pt modelId="{47A746D9-BABF-4331-B0EB-277F29DCCF20}" type="pres">
      <dgm:prSet presAssocID="{DEDC0778-6794-4458-B9D0-DD19FB60305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10E1D-6D91-4623-941E-BA5CD5A8E709}" type="pres">
      <dgm:prSet presAssocID="{DEDC0778-6794-4458-B9D0-DD19FB603059}" presName="parSh" presStyleLbl="node1" presStyleIdx="0" presStyleCnt="3"/>
      <dgm:spPr/>
      <dgm:t>
        <a:bodyPr/>
        <a:lstStyle/>
        <a:p>
          <a:endParaRPr lang="en-US"/>
        </a:p>
      </dgm:t>
    </dgm:pt>
    <dgm:pt modelId="{00531D68-58FD-431F-9228-7F1827E5DC1E}" type="pres">
      <dgm:prSet presAssocID="{DEDC0778-6794-4458-B9D0-DD19FB603059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6C1200-2C60-4CC0-8FD2-D0BB6510470C}" type="pres">
      <dgm:prSet presAssocID="{C3986800-FB2D-4AC1-ACF9-5AC672A490E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9C7FED32-243C-408D-9C61-7A48365D502C}" type="pres">
      <dgm:prSet presAssocID="{C3986800-FB2D-4AC1-ACF9-5AC672A490EA}" presName="connTx" presStyleLbl="sibTrans2D1" presStyleIdx="0" presStyleCnt="2"/>
      <dgm:spPr/>
      <dgm:t>
        <a:bodyPr/>
        <a:lstStyle/>
        <a:p>
          <a:endParaRPr lang="en-US"/>
        </a:p>
      </dgm:t>
    </dgm:pt>
    <dgm:pt modelId="{6055D666-DB0C-4EF0-BF3C-B5810D7A3016}" type="pres">
      <dgm:prSet presAssocID="{DEA730A5-DBB6-46E7-9357-76DDFB306152}" presName="composite" presStyleCnt="0"/>
      <dgm:spPr/>
    </dgm:pt>
    <dgm:pt modelId="{12671DF8-7686-4D9D-B5A8-FA9C5553F317}" type="pres">
      <dgm:prSet presAssocID="{DEA730A5-DBB6-46E7-9357-76DDFB306152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09632-DFDF-411C-ABE5-BAA1214D2FDD}" type="pres">
      <dgm:prSet presAssocID="{DEA730A5-DBB6-46E7-9357-76DDFB306152}" presName="parSh" presStyleLbl="node1" presStyleIdx="1" presStyleCnt="3"/>
      <dgm:spPr/>
      <dgm:t>
        <a:bodyPr/>
        <a:lstStyle/>
        <a:p>
          <a:endParaRPr lang="en-US"/>
        </a:p>
      </dgm:t>
    </dgm:pt>
    <dgm:pt modelId="{E5868B7D-58DA-48F9-B1F1-1E9CA9FC1D02}" type="pres">
      <dgm:prSet presAssocID="{DEA730A5-DBB6-46E7-9357-76DDFB306152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89E94B-E084-4F38-A68B-C9320101BBEB}" type="pres">
      <dgm:prSet presAssocID="{F34F90E1-6B64-4100-AFDB-C2BA6352584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B378C758-C25A-49C1-95F0-A74F8940E889}" type="pres">
      <dgm:prSet presAssocID="{F34F90E1-6B64-4100-AFDB-C2BA6352584D}" presName="connTx" presStyleLbl="sibTrans2D1" presStyleIdx="1" presStyleCnt="2"/>
      <dgm:spPr/>
      <dgm:t>
        <a:bodyPr/>
        <a:lstStyle/>
        <a:p>
          <a:endParaRPr lang="en-US"/>
        </a:p>
      </dgm:t>
    </dgm:pt>
    <dgm:pt modelId="{F6DD9E53-1242-496B-B5AB-AA94DEF4AFFC}" type="pres">
      <dgm:prSet presAssocID="{36771100-D608-4ED4-BF22-37F6B0B43B63}" presName="composite" presStyleCnt="0"/>
      <dgm:spPr/>
    </dgm:pt>
    <dgm:pt modelId="{98A0F0DF-E765-486F-A713-DB6646FC3FA3}" type="pres">
      <dgm:prSet presAssocID="{36771100-D608-4ED4-BF22-37F6B0B43B63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DA8F9-4877-4E72-BA58-497BE44E7727}" type="pres">
      <dgm:prSet presAssocID="{36771100-D608-4ED4-BF22-37F6B0B43B63}" presName="parSh" presStyleLbl="node1" presStyleIdx="2" presStyleCnt="3"/>
      <dgm:spPr/>
      <dgm:t>
        <a:bodyPr/>
        <a:lstStyle/>
        <a:p>
          <a:endParaRPr lang="en-US"/>
        </a:p>
      </dgm:t>
    </dgm:pt>
    <dgm:pt modelId="{CA360BF0-E340-4A28-B962-3370CF4E2773}" type="pres">
      <dgm:prSet presAssocID="{36771100-D608-4ED4-BF22-37F6B0B43B63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E8E214-22E9-4279-A93C-FF7FF801DB5A}" srcId="{DEDC0778-6794-4458-B9D0-DD19FB603059}" destId="{900E489D-F083-4B2B-B8AC-BDF1802C8A3E}" srcOrd="0" destOrd="0" parTransId="{E2AFC3DA-8104-48E6-97AB-53FD3FB28D11}" sibTransId="{0DBA8A23-ACF1-4098-A3D2-C969E103509B}"/>
    <dgm:cxn modelId="{22AF3AD6-CFAB-4A03-9DFB-8129EF13754A}" type="presOf" srcId="{DDE65A01-DCEB-473B-90FB-F946BE4DFF2A}" destId="{E5868B7D-58DA-48F9-B1F1-1E9CA9FC1D02}" srcOrd="0" destOrd="0" presId="urn:microsoft.com/office/officeart/2005/8/layout/process3"/>
    <dgm:cxn modelId="{1D8614B1-98FD-4972-A975-9B1522C4CEB3}" type="presOf" srcId="{36771100-D608-4ED4-BF22-37F6B0B43B63}" destId="{907DA8F9-4877-4E72-BA58-497BE44E7727}" srcOrd="1" destOrd="0" presId="urn:microsoft.com/office/officeart/2005/8/layout/process3"/>
    <dgm:cxn modelId="{3144860C-0916-4E63-A956-28A9B9986551}" srcId="{DEA730A5-DBB6-46E7-9357-76DDFB306152}" destId="{DDE65A01-DCEB-473B-90FB-F946BE4DFF2A}" srcOrd="0" destOrd="0" parTransId="{3A507E16-17BB-4B1D-9E9D-AE105444E570}" sibTransId="{120029F0-E4E7-4DDF-B2F7-3CA99A1FC922}"/>
    <dgm:cxn modelId="{04876911-D115-4D61-B16F-2B958660B4C3}" type="presOf" srcId="{C3986800-FB2D-4AC1-ACF9-5AC672A490EA}" destId="{9C7FED32-243C-408D-9C61-7A48365D502C}" srcOrd="1" destOrd="0" presId="urn:microsoft.com/office/officeart/2005/8/layout/process3"/>
    <dgm:cxn modelId="{DFE74AA3-2282-45F3-8E53-6A585F676CD4}" srcId="{F009EB78-2270-44E0-A946-94173F9F9ACE}" destId="{DEA730A5-DBB6-46E7-9357-76DDFB306152}" srcOrd="1" destOrd="0" parTransId="{DEACE329-6A6D-4CC6-AFC8-848155D6D392}" sibTransId="{F34F90E1-6B64-4100-AFDB-C2BA6352584D}"/>
    <dgm:cxn modelId="{06AE2CBB-E11F-4171-8AB6-9909811C2E5A}" type="presOf" srcId="{36771100-D608-4ED4-BF22-37F6B0B43B63}" destId="{98A0F0DF-E765-486F-A713-DB6646FC3FA3}" srcOrd="0" destOrd="0" presId="urn:microsoft.com/office/officeart/2005/8/layout/process3"/>
    <dgm:cxn modelId="{B911AA33-75D5-4689-AD21-4559AF2FC142}" srcId="{36771100-D608-4ED4-BF22-37F6B0B43B63}" destId="{EFD32A58-11B7-4F95-8028-80351ABE6DC7}" srcOrd="0" destOrd="0" parTransId="{6A69FE1F-A80E-4D7C-AEC1-598158EE4100}" sibTransId="{4A62B4E3-C4C7-42C6-8313-EB58693E5CCD}"/>
    <dgm:cxn modelId="{6C0F907A-ADBB-43E0-804A-F75195762770}" type="presOf" srcId="{C3986800-FB2D-4AC1-ACF9-5AC672A490EA}" destId="{7B6C1200-2C60-4CC0-8FD2-D0BB6510470C}" srcOrd="0" destOrd="0" presId="urn:microsoft.com/office/officeart/2005/8/layout/process3"/>
    <dgm:cxn modelId="{49359DBF-4F1A-44B7-A1C7-446B8B22B368}" type="presOf" srcId="{DEDC0778-6794-4458-B9D0-DD19FB603059}" destId="{47A746D9-BABF-4331-B0EB-277F29DCCF20}" srcOrd="0" destOrd="0" presId="urn:microsoft.com/office/officeart/2005/8/layout/process3"/>
    <dgm:cxn modelId="{CC28E86D-0B2C-48B2-90B8-89D5ED1B0A0A}" type="presOf" srcId="{EFD32A58-11B7-4F95-8028-80351ABE6DC7}" destId="{CA360BF0-E340-4A28-B962-3370CF4E2773}" srcOrd="0" destOrd="0" presId="urn:microsoft.com/office/officeart/2005/8/layout/process3"/>
    <dgm:cxn modelId="{C2B2FD4F-2ADB-424D-A085-DBA25A6991C4}" type="presOf" srcId="{DEDC0778-6794-4458-B9D0-DD19FB603059}" destId="{C1D10E1D-6D91-4623-941E-BA5CD5A8E709}" srcOrd="1" destOrd="0" presId="urn:microsoft.com/office/officeart/2005/8/layout/process3"/>
    <dgm:cxn modelId="{6208C767-E22F-41E1-8D01-2FF3944E4CE7}" type="presOf" srcId="{F009EB78-2270-44E0-A946-94173F9F9ACE}" destId="{79FBD9E9-9606-4D32-ACC3-C949323E2621}" srcOrd="0" destOrd="0" presId="urn:microsoft.com/office/officeart/2005/8/layout/process3"/>
    <dgm:cxn modelId="{DE85B683-4946-407C-93A0-037686328C13}" srcId="{F009EB78-2270-44E0-A946-94173F9F9ACE}" destId="{DEDC0778-6794-4458-B9D0-DD19FB603059}" srcOrd="0" destOrd="0" parTransId="{23500C90-47E8-4968-8FA4-BF9AC037CF44}" sibTransId="{C3986800-FB2D-4AC1-ACF9-5AC672A490EA}"/>
    <dgm:cxn modelId="{1C53AB06-8387-48EF-B278-9906F1F73311}" srcId="{F009EB78-2270-44E0-A946-94173F9F9ACE}" destId="{36771100-D608-4ED4-BF22-37F6B0B43B63}" srcOrd="2" destOrd="0" parTransId="{9BEE4B38-9BE2-4845-ADD6-B3FC34C592F9}" sibTransId="{FE0CCB1A-57CD-4E91-AF47-7F66254A760B}"/>
    <dgm:cxn modelId="{3B81A713-9AB9-4165-8E93-76F66FB445CC}" type="presOf" srcId="{DEA730A5-DBB6-46E7-9357-76DDFB306152}" destId="{12671DF8-7686-4D9D-B5A8-FA9C5553F317}" srcOrd="0" destOrd="0" presId="urn:microsoft.com/office/officeart/2005/8/layout/process3"/>
    <dgm:cxn modelId="{2BAA878B-182E-45AD-B6BE-325AC8B75240}" type="presOf" srcId="{F34F90E1-6B64-4100-AFDB-C2BA6352584D}" destId="{0589E94B-E084-4F38-A68B-C9320101BBEB}" srcOrd="0" destOrd="0" presId="urn:microsoft.com/office/officeart/2005/8/layout/process3"/>
    <dgm:cxn modelId="{45AFAD12-1B1F-4CD8-A462-4672DD106286}" type="presOf" srcId="{DEA730A5-DBB6-46E7-9357-76DDFB306152}" destId="{19909632-DFDF-411C-ABE5-BAA1214D2FDD}" srcOrd="1" destOrd="0" presId="urn:microsoft.com/office/officeart/2005/8/layout/process3"/>
    <dgm:cxn modelId="{CEB9D6A8-D3DF-48D9-9256-886E3CF3D33C}" type="presOf" srcId="{F34F90E1-6B64-4100-AFDB-C2BA6352584D}" destId="{B378C758-C25A-49C1-95F0-A74F8940E889}" srcOrd="1" destOrd="0" presId="urn:microsoft.com/office/officeart/2005/8/layout/process3"/>
    <dgm:cxn modelId="{89B6B3FA-E679-4FE5-9D5C-3ABDFD55CE29}" type="presOf" srcId="{900E489D-F083-4B2B-B8AC-BDF1802C8A3E}" destId="{00531D68-58FD-431F-9228-7F1827E5DC1E}" srcOrd="0" destOrd="0" presId="urn:microsoft.com/office/officeart/2005/8/layout/process3"/>
    <dgm:cxn modelId="{303ADD59-B53B-4729-A4CC-B74F8AD24A4D}" type="presParOf" srcId="{79FBD9E9-9606-4D32-ACC3-C949323E2621}" destId="{ED999860-684A-4718-8A2A-26C3B3334747}" srcOrd="0" destOrd="0" presId="urn:microsoft.com/office/officeart/2005/8/layout/process3"/>
    <dgm:cxn modelId="{0010C343-1975-41BB-BBED-04A6171A960D}" type="presParOf" srcId="{ED999860-684A-4718-8A2A-26C3B3334747}" destId="{47A746D9-BABF-4331-B0EB-277F29DCCF20}" srcOrd="0" destOrd="0" presId="urn:microsoft.com/office/officeart/2005/8/layout/process3"/>
    <dgm:cxn modelId="{9D701273-C97C-4159-81C8-E08E005FE674}" type="presParOf" srcId="{ED999860-684A-4718-8A2A-26C3B3334747}" destId="{C1D10E1D-6D91-4623-941E-BA5CD5A8E709}" srcOrd="1" destOrd="0" presId="urn:microsoft.com/office/officeart/2005/8/layout/process3"/>
    <dgm:cxn modelId="{7977FCF1-FC45-4EEC-9C2F-91E0F724C10E}" type="presParOf" srcId="{ED999860-684A-4718-8A2A-26C3B3334747}" destId="{00531D68-58FD-431F-9228-7F1827E5DC1E}" srcOrd="2" destOrd="0" presId="urn:microsoft.com/office/officeart/2005/8/layout/process3"/>
    <dgm:cxn modelId="{930A0933-6CE4-4FE3-A839-698125CDFBC1}" type="presParOf" srcId="{79FBD9E9-9606-4D32-ACC3-C949323E2621}" destId="{7B6C1200-2C60-4CC0-8FD2-D0BB6510470C}" srcOrd="1" destOrd="0" presId="urn:microsoft.com/office/officeart/2005/8/layout/process3"/>
    <dgm:cxn modelId="{7E0AC75E-C807-469F-8F4E-12AE44FF76C2}" type="presParOf" srcId="{7B6C1200-2C60-4CC0-8FD2-D0BB6510470C}" destId="{9C7FED32-243C-408D-9C61-7A48365D502C}" srcOrd="0" destOrd="0" presId="urn:microsoft.com/office/officeart/2005/8/layout/process3"/>
    <dgm:cxn modelId="{FCAC9C97-C3A3-4C86-81CC-492886390CEC}" type="presParOf" srcId="{79FBD9E9-9606-4D32-ACC3-C949323E2621}" destId="{6055D666-DB0C-4EF0-BF3C-B5810D7A3016}" srcOrd="2" destOrd="0" presId="urn:microsoft.com/office/officeart/2005/8/layout/process3"/>
    <dgm:cxn modelId="{6E5D22A1-9831-42C7-9A8A-51DA1A6532CF}" type="presParOf" srcId="{6055D666-DB0C-4EF0-BF3C-B5810D7A3016}" destId="{12671DF8-7686-4D9D-B5A8-FA9C5553F317}" srcOrd="0" destOrd="0" presId="urn:microsoft.com/office/officeart/2005/8/layout/process3"/>
    <dgm:cxn modelId="{FC62AD5A-2030-4177-B8BD-62E9016C3BBB}" type="presParOf" srcId="{6055D666-DB0C-4EF0-BF3C-B5810D7A3016}" destId="{19909632-DFDF-411C-ABE5-BAA1214D2FDD}" srcOrd="1" destOrd="0" presId="urn:microsoft.com/office/officeart/2005/8/layout/process3"/>
    <dgm:cxn modelId="{EC88DD36-5D44-4DD5-A84A-6FFB2B83950A}" type="presParOf" srcId="{6055D666-DB0C-4EF0-BF3C-B5810D7A3016}" destId="{E5868B7D-58DA-48F9-B1F1-1E9CA9FC1D02}" srcOrd="2" destOrd="0" presId="urn:microsoft.com/office/officeart/2005/8/layout/process3"/>
    <dgm:cxn modelId="{42FCBEBE-04AA-4DE7-A11A-9C4B16A121B2}" type="presParOf" srcId="{79FBD9E9-9606-4D32-ACC3-C949323E2621}" destId="{0589E94B-E084-4F38-A68B-C9320101BBEB}" srcOrd="3" destOrd="0" presId="urn:microsoft.com/office/officeart/2005/8/layout/process3"/>
    <dgm:cxn modelId="{9437775F-5741-4A20-A35A-96E0DC40EABF}" type="presParOf" srcId="{0589E94B-E084-4F38-A68B-C9320101BBEB}" destId="{B378C758-C25A-49C1-95F0-A74F8940E889}" srcOrd="0" destOrd="0" presId="urn:microsoft.com/office/officeart/2005/8/layout/process3"/>
    <dgm:cxn modelId="{AA542699-A6A5-4EEC-B87B-CD4736FD5845}" type="presParOf" srcId="{79FBD9E9-9606-4D32-ACC3-C949323E2621}" destId="{F6DD9E53-1242-496B-B5AB-AA94DEF4AFFC}" srcOrd="4" destOrd="0" presId="urn:microsoft.com/office/officeart/2005/8/layout/process3"/>
    <dgm:cxn modelId="{75F6EA8C-2CD9-4EF3-A667-CCB81B6E4353}" type="presParOf" srcId="{F6DD9E53-1242-496B-B5AB-AA94DEF4AFFC}" destId="{98A0F0DF-E765-486F-A713-DB6646FC3FA3}" srcOrd="0" destOrd="0" presId="urn:microsoft.com/office/officeart/2005/8/layout/process3"/>
    <dgm:cxn modelId="{580D0468-6BEE-4382-9BA5-B09F45089C25}" type="presParOf" srcId="{F6DD9E53-1242-496B-B5AB-AA94DEF4AFFC}" destId="{907DA8F9-4877-4E72-BA58-497BE44E7727}" srcOrd="1" destOrd="0" presId="urn:microsoft.com/office/officeart/2005/8/layout/process3"/>
    <dgm:cxn modelId="{E73E4BD4-BCE5-4024-9A29-BF128DC88FB2}" type="presParOf" srcId="{F6DD9E53-1242-496B-B5AB-AA94DEF4AFFC}" destId="{CA360BF0-E340-4A28-B962-3370CF4E277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354DBA-48FC-4DA8-B5A6-989E5F73440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EF4CB2-29C6-42DA-BFA3-461E99A8DC1F}">
      <dgm:prSet phldrT="[Text]" custT="1"/>
      <dgm:spPr/>
      <dgm:t>
        <a:bodyPr/>
        <a:lstStyle/>
        <a:p>
          <a:r>
            <a:rPr lang="en-US" sz="2400" dirty="0" smtClean="0"/>
            <a:t>Payments and Refunds</a:t>
          </a:r>
          <a:endParaRPr lang="en-US" sz="2400" dirty="0"/>
        </a:p>
      </dgm:t>
    </dgm:pt>
    <dgm:pt modelId="{84EBDADE-7175-4644-B93C-AAF504BE9781}" type="parTrans" cxnId="{1CCEEB11-6D82-4446-B3A4-5730E301A0EB}">
      <dgm:prSet/>
      <dgm:spPr/>
      <dgm:t>
        <a:bodyPr/>
        <a:lstStyle/>
        <a:p>
          <a:endParaRPr lang="en-US"/>
        </a:p>
      </dgm:t>
    </dgm:pt>
    <dgm:pt modelId="{09FFDD4B-B659-4BCC-8820-AFC15595A639}" type="sibTrans" cxnId="{1CCEEB11-6D82-4446-B3A4-5730E301A0EB}">
      <dgm:prSet/>
      <dgm:spPr/>
      <dgm:t>
        <a:bodyPr/>
        <a:lstStyle/>
        <a:p>
          <a:endParaRPr lang="en-US"/>
        </a:p>
      </dgm:t>
    </dgm:pt>
    <dgm:pt modelId="{A7B523C7-2299-41E2-93F1-5A94121EC162}">
      <dgm:prSet phldrT="[Text]" custT="1"/>
      <dgm:spPr/>
      <dgm:t>
        <a:bodyPr/>
        <a:lstStyle/>
        <a:p>
          <a:r>
            <a:rPr lang="en-US" sz="2000" dirty="0" smtClean="0"/>
            <a:t>Wire and book transfers</a:t>
          </a:r>
          <a:endParaRPr lang="en-US" sz="2000" dirty="0"/>
        </a:p>
      </dgm:t>
    </dgm:pt>
    <dgm:pt modelId="{167CA149-E0F2-405D-9501-6F875F13199F}" type="parTrans" cxnId="{5A5DA152-9F15-4032-AC45-281674288222}">
      <dgm:prSet/>
      <dgm:spPr/>
      <dgm:t>
        <a:bodyPr/>
        <a:lstStyle/>
        <a:p>
          <a:endParaRPr lang="en-US"/>
        </a:p>
      </dgm:t>
    </dgm:pt>
    <dgm:pt modelId="{D4D3FE30-C62F-4EBB-A0E9-0AF6BAE879F3}" type="sibTrans" cxnId="{5A5DA152-9F15-4032-AC45-281674288222}">
      <dgm:prSet/>
      <dgm:spPr/>
      <dgm:t>
        <a:bodyPr/>
        <a:lstStyle/>
        <a:p>
          <a:endParaRPr lang="en-US"/>
        </a:p>
      </dgm:t>
    </dgm:pt>
    <dgm:pt modelId="{C7AD5A6F-256D-4064-8CA4-3CDFDE7E6747}">
      <dgm:prSet phldrT="[Text]" custT="1"/>
      <dgm:spPr/>
      <dgm:t>
        <a:bodyPr/>
        <a:lstStyle/>
        <a:p>
          <a:r>
            <a:rPr lang="en-US" sz="2000" dirty="0" smtClean="0"/>
            <a:t>Cash collateral </a:t>
          </a:r>
          <a:endParaRPr lang="en-US" sz="2000" dirty="0"/>
        </a:p>
      </dgm:t>
    </dgm:pt>
    <dgm:pt modelId="{E389E384-2890-4C5E-8F40-76F210898FDA}" type="parTrans" cxnId="{DF25509A-722C-4C8C-B865-6868EBE25409}">
      <dgm:prSet/>
      <dgm:spPr/>
      <dgm:t>
        <a:bodyPr/>
        <a:lstStyle/>
        <a:p>
          <a:endParaRPr lang="en-US"/>
        </a:p>
      </dgm:t>
    </dgm:pt>
    <dgm:pt modelId="{DBE0061D-7E5E-465F-AAFE-7BBC1297E42F}" type="sibTrans" cxnId="{DF25509A-722C-4C8C-B865-6868EBE25409}">
      <dgm:prSet/>
      <dgm:spPr/>
      <dgm:t>
        <a:bodyPr/>
        <a:lstStyle/>
        <a:p>
          <a:endParaRPr lang="en-US"/>
        </a:p>
      </dgm:t>
    </dgm:pt>
    <dgm:pt modelId="{FEF8DFBE-3F8C-43EE-9C23-F1FAE9A59819}">
      <dgm:prSet phldrT="[Text]" custT="1"/>
      <dgm:spPr/>
      <dgm:t>
        <a:bodyPr/>
        <a:lstStyle/>
        <a:p>
          <a:r>
            <a:rPr lang="en-US" sz="2000" dirty="0" smtClean="0"/>
            <a:t>Consolidate cash held on deposit with ERCOT (collateral and prepay) into one account (collateral)</a:t>
          </a:r>
          <a:endParaRPr lang="en-US" sz="2000" dirty="0"/>
        </a:p>
      </dgm:t>
    </dgm:pt>
    <dgm:pt modelId="{B70A3E23-B13C-4E9C-9CD6-BACFFEBB7A3A}" type="parTrans" cxnId="{D42E6D6F-2EF0-4257-9840-1A778754D30F}">
      <dgm:prSet/>
      <dgm:spPr/>
      <dgm:t>
        <a:bodyPr/>
        <a:lstStyle/>
        <a:p>
          <a:endParaRPr lang="en-US"/>
        </a:p>
      </dgm:t>
    </dgm:pt>
    <dgm:pt modelId="{DAF38FD2-F302-4B30-B827-BC047BC016E9}" type="sibTrans" cxnId="{D42E6D6F-2EF0-4257-9840-1A778754D30F}">
      <dgm:prSet/>
      <dgm:spPr/>
      <dgm:t>
        <a:bodyPr/>
        <a:lstStyle/>
        <a:p>
          <a:endParaRPr lang="en-US"/>
        </a:p>
      </dgm:t>
    </dgm:pt>
    <dgm:pt modelId="{48290A00-35AE-44C4-A70B-26BAC0F2C0E1}" type="pres">
      <dgm:prSet presAssocID="{F4354DBA-48FC-4DA8-B5A6-989E5F7344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480B3-6064-4AA8-BB7C-E656809490A8}" type="pres">
      <dgm:prSet presAssocID="{58EF4CB2-29C6-42DA-BFA3-461E99A8DC1F}" presName="linNode" presStyleCnt="0"/>
      <dgm:spPr/>
    </dgm:pt>
    <dgm:pt modelId="{E322B9DE-C6E4-4849-98CF-5439970030F3}" type="pres">
      <dgm:prSet presAssocID="{58EF4CB2-29C6-42DA-BFA3-461E99A8DC1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269765-B33C-49CE-AF44-E472CCDC5CF4}" type="pres">
      <dgm:prSet presAssocID="{58EF4CB2-29C6-42DA-BFA3-461E99A8DC1F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25509A-722C-4C8C-B865-6868EBE25409}" srcId="{58EF4CB2-29C6-42DA-BFA3-461E99A8DC1F}" destId="{C7AD5A6F-256D-4064-8CA4-3CDFDE7E6747}" srcOrd="1" destOrd="0" parTransId="{E389E384-2890-4C5E-8F40-76F210898FDA}" sibTransId="{DBE0061D-7E5E-465F-AAFE-7BBC1297E42F}"/>
    <dgm:cxn modelId="{FA350500-DDFA-4B26-9BD0-DD7A9092531F}" type="presOf" srcId="{58EF4CB2-29C6-42DA-BFA3-461E99A8DC1F}" destId="{E322B9DE-C6E4-4849-98CF-5439970030F3}" srcOrd="0" destOrd="0" presId="urn:microsoft.com/office/officeart/2005/8/layout/vList5"/>
    <dgm:cxn modelId="{5A5DA152-9F15-4032-AC45-281674288222}" srcId="{58EF4CB2-29C6-42DA-BFA3-461E99A8DC1F}" destId="{A7B523C7-2299-41E2-93F1-5A94121EC162}" srcOrd="0" destOrd="0" parTransId="{167CA149-E0F2-405D-9501-6F875F13199F}" sibTransId="{D4D3FE30-C62F-4EBB-A0E9-0AF6BAE879F3}"/>
    <dgm:cxn modelId="{E4C8A2A3-951F-43B2-B396-130EE1440746}" type="presOf" srcId="{C7AD5A6F-256D-4064-8CA4-3CDFDE7E6747}" destId="{09269765-B33C-49CE-AF44-E472CCDC5CF4}" srcOrd="0" destOrd="1" presId="urn:microsoft.com/office/officeart/2005/8/layout/vList5"/>
    <dgm:cxn modelId="{30C67A01-B81F-4244-9E93-5A10358CC678}" type="presOf" srcId="{A7B523C7-2299-41E2-93F1-5A94121EC162}" destId="{09269765-B33C-49CE-AF44-E472CCDC5CF4}" srcOrd="0" destOrd="0" presId="urn:microsoft.com/office/officeart/2005/8/layout/vList5"/>
    <dgm:cxn modelId="{CD31668B-B896-4415-90B6-7D982E5C09E4}" type="presOf" srcId="{F4354DBA-48FC-4DA8-B5A6-989E5F734406}" destId="{48290A00-35AE-44C4-A70B-26BAC0F2C0E1}" srcOrd="0" destOrd="0" presId="urn:microsoft.com/office/officeart/2005/8/layout/vList5"/>
    <dgm:cxn modelId="{D42E6D6F-2EF0-4257-9840-1A778754D30F}" srcId="{58EF4CB2-29C6-42DA-BFA3-461E99A8DC1F}" destId="{FEF8DFBE-3F8C-43EE-9C23-F1FAE9A59819}" srcOrd="2" destOrd="0" parTransId="{B70A3E23-B13C-4E9C-9CD6-BACFFEBB7A3A}" sibTransId="{DAF38FD2-F302-4B30-B827-BC047BC016E9}"/>
    <dgm:cxn modelId="{12A90654-2C94-426D-B8E7-52AE4488A70A}" type="presOf" srcId="{FEF8DFBE-3F8C-43EE-9C23-F1FAE9A59819}" destId="{09269765-B33C-49CE-AF44-E472CCDC5CF4}" srcOrd="0" destOrd="2" presId="urn:microsoft.com/office/officeart/2005/8/layout/vList5"/>
    <dgm:cxn modelId="{1CCEEB11-6D82-4446-B3A4-5730E301A0EB}" srcId="{F4354DBA-48FC-4DA8-B5A6-989E5F734406}" destId="{58EF4CB2-29C6-42DA-BFA3-461E99A8DC1F}" srcOrd="0" destOrd="0" parTransId="{84EBDADE-7175-4644-B93C-AAF504BE9781}" sibTransId="{09FFDD4B-B659-4BCC-8820-AFC15595A639}"/>
    <dgm:cxn modelId="{016000D1-ACE1-46E1-A4E7-2721F96DF515}" type="presParOf" srcId="{48290A00-35AE-44C4-A70B-26BAC0F2C0E1}" destId="{35B480B3-6064-4AA8-BB7C-E656809490A8}" srcOrd="0" destOrd="0" presId="urn:microsoft.com/office/officeart/2005/8/layout/vList5"/>
    <dgm:cxn modelId="{AE6849EF-F987-4CF1-A99A-87338CBB4255}" type="presParOf" srcId="{35B480B3-6064-4AA8-BB7C-E656809490A8}" destId="{E322B9DE-C6E4-4849-98CF-5439970030F3}" srcOrd="0" destOrd="0" presId="urn:microsoft.com/office/officeart/2005/8/layout/vList5"/>
    <dgm:cxn modelId="{C73E782A-EA99-4A22-897E-1DA0A3AC7F55}" type="presParOf" srcId="{35B480B3-6064-4AA8-BB7C-E656809490A8}" destId="{09269765-B33C-49CE-AF44-E472CCDC5C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354DBA-48FC-4DA8-B5A6-989E5F73440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EF4CB2-29C6-42DA-BFA3-461E99A8DC1F}">
      <dgm:prSet phldrT="[Text]" custT="1"/>
      <dgm:spPr/>
      <dgm:t>
        <a:bodyPr/>
        <a:lstStyle/>
        <a:p>
          <a:r>
            <a:rPr lang="en-US" sz="2400" dirty="0" smtClean="0"/>
            <a:t>Collateral Calls</a:t>
          </a:r>
          <a:endParaRPr lang="en-US" sz="2400" dirty="0"/>
        </a:p>
      </dgm:t>
    </dgm:pt>
    <dgm:pt modelId="{84EBDADE-7175-4644-B93C-AAF504BE9781}" type="parTrans" cxnId="{1CCEEB11-6D82-4446-B3A4-5730E301A0EB}">
      <dgm:prSet/>
      <dgm:spPr/>
      <dgm:t>
        <a:bodyPr/>
        <a:lstStyle/>
        <a:p>
          <a:endParaRPr lang="en-US"/>
        </a:p>
      </dgm:t>
    </dgm:pt>
    <dgm:pt modelId="{09FFDD4B-B659-4BCC-8820-AFC15595A639}" type="sibTrans" cxnId="{1CCEEB11-6D82-4446-B3A4-5730E301A0EB}">
      <dgm:prSet/>
      <dgm:spPr/>
      <dgm:t>
        <a:bodyPr/>
        <a:lstStyle/>
        <a:p>
          <a:endParaRPr lang="en-US"/>
        </a:p>
      </dgm:t>
    </dgm:pt>
    <dgm:pt modelId="{A7B523C7-2299-41E2-93F1-5A94121EC162}">
      <dgm:prSet phldrT="[Text]" custT="1"/>
      <dgm:spPr/>
      <dgm:t>
        <a:bodyPr/>
        <a:lstStyle/>
        <a:p>
          <a:r>
            <a:rPr lang="en-US" sz="2000" dirty="0" smtClean="0"/>
            <a:t>Protocol section: 16.11.5 (6)(c)</a:t>
          </a:r>
          <a:endParaRPr lang="en-US" sz="2000" dirty="0"/>
        </a:p>
      </dgm:t>
    </dgm:pt>
    <dgm:pt modelId="{167CA149-E0F2-405D-9501-6F875F13199F}" type="parTrans" cxnId="{5A5DA152-9F15-4032-AC45-281674288222}">
      <dgm:prSet/>
      <dgm:spPr/>
      <dgm:t>
        <a:bodyPr/>
        <a:lstStyle/>
        <a:p>
          <a:endParaRPr lang="en-US"/>
        </a:p>
      </dgm:t>
    </dgm:pt>
    <dgm:pt modelId="{D4D3FE30-C62F-4EBB-A0E9-0AF6BAE879F3}" type="sibTrans" cxnId="{5A5DA152-9F15-4032-AC45-281674288222}">
      <dgm:prSet/>
      <dgm:spPr/>
      <dgm:t>
        <a:bodyPr/>
        <a:lstStyle/>
        <a:p>
          <a:endParaRPr lang="en-US"/>
        </a:p>
      </dgm:t>
    </dgm:pt>
    <dgm:pt modelId="{626B3A56-069F-4DCE-AABE-7C124E925D37}">
      <dgm:prSet phldrT="[Text]" custT="1"/>
      <dgm:spPr/>
      <dgm:t>
        <a:bodyPr/>
        <a:lstStyle/>
        <a:p>
          <a:r>
            <a:rPr lang="en-US" sz="2000" dirty="0" smtClean="0"/>
            <a:t>Hold entire refund invoice(s)</a:t>
          </a:r>
          <a:endParaRPr lang="en-US" sz="2000" dirty="0"/>
        </a:p>
      </dgm:t>
    </dgm:pt>
    <dgm:pt modelId="{80824793-831A-44EC-B69E-60382D571D67}" type="parTrans" cxnId="{88DE61EE-77F8-4D62-9734-1D85B22ACB6A}">
      <dgm:prSet/>
      <dgm:spPr/>
      <dgm:t>
        <a:bodyPr/>
        <a:lstStyle/>
        <a:p>
          <a:endParaRPr lang="en-US"/>
        </a:p>
      </dgm:t>
    </dgm:pt>
    <dgm:pt modelId="{A8655354-D610-45B4-8017-CDD3C19DF219}" type="sibTrans" cxnId="{88DE61EE-77F8-4D62-9734-1D85B22ACB6A}">
      <dgm:prSet/>
      <dgm:spPr/>
      <dgm:t>
        <a:bodyPr/>
        <a:lstStyle/>
        <a:p>
          <a:endParaRPr lang="en-US"/>
        </a:p>
      </dgm:t>
    </dgm:pt>
    <dgm:pt modelId="{48290A00-35AE-44C4-A70B-26BAC0F2C0E1}" type="pres">
      <dgm:prSet presAssocID="{F4354DBA-48FC-4DA8-B5A6-989E5F7344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480B3-6064-4AA8-BB7C-E656809490A8}" type="pres">
      <dgm:prSet presAssocID="{58EF4CB2-29C6-42DA-BFA3-461E99A8DC1F}" presName="linNode" presStyleCnt="0"/>
      <dgm:spPr/>
    </dgm:pt>
    <dgm:pt modelId="{E322B9DE-C6E4-4849-98CF-5439970030F3}" type="pres">
      <dgm:prSet presAssocID="{58EF4CB2-29C6-42DA-BFA3-461E99A8DC1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269765-B33C-49CE-AF44-E472CCDC5CF4}" type="pres">
      <dgm:prSet presAssocID="{58EF4CB2-29C6-42DA-BFA3-461E99A8DC1F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5DA152-9F15-4032-AC45-281674288222}" srcId="{58EF4CB2-29C6-42DA-BFA3-461E99A8DC1F}" destId="{A7B523C7-2299-41E2-93F1-5A94121EC162}" srcOrd="0" destOrd="0" parTransId="{167CA149-E0F2-405D-9501-6F875F13199F}" sibTransId="{D4D3FE30-C62F-4EBB-A0E9-0AF6BAE879F3}"/>
    <dgm:cxn modelId="{6B0EAE82-B310-41D0-8329-31194030F1FD}" type="presOf" srcId="{58EF4CB2-29C6-42DA-BFA3-461E99A8DC1F}" destId="{E322B9DE-C6E4-4849-98CF-5439970030F3}" srcOrd="0" destOrd="0" presId="urn:microsoft.com/office/officeart/2005/8/layout/vList5"/>
    <dgm:cxn modelId="{B3E37611-7C30-456D-B144-DE498CE99D51}" type="presOf" srcId="{F4354DBA-48FC-4DA8-B5A6-989E5F734406}" destId="{48290A00-35AE-44C4-A70B-26BAC0F2C0E1}" srcOrd="0" destOrd="0" presId="urn:microsoft.com/office/officeart/2005/8/layout/vList5"/>
    <dgm:cxn modelId="{88DE61EE-77F8-4D62-9734-1D85B22ACB6A}" srcId="{58EF4CB2-29C6-42DA-BFA3-461E99A8DC1F}" destId="{626B3A56-069F-4DCE-AABE-7C124E925D37}" srcOrd="1" destOrd="0" parTransId="{80824793-831A-44EC-B69E-60382D571D67}" sibTransId="{A8655354-D610-45B4-8017-CDD3C19DF219}"/>
    <dgm:cxn modelId="{1CCEEB11-6D82-4446-B3A4-5730E301A0EB}" srcId="{F4354DBA-48FC-4DA8-B5A6-989E5F734406}" destId="{58EF4CB2-29C6-42DA-BFA3-461E99A8DC1F}" srcOrd="0" destOrd="0" parTransId="{84EBDADE-7175-4644-B93C-AAF504BE9781}" sibTransId="{09FFDD4B-B659-4BCC-8820-AFC15595A639}"/>
    <dgm:cxn modelId="{0B40FF4E-E41F-48D9-B215-9D57A2DE030D}" type="presOf" srcId="{626B3A56-069F-4DCE-AABE-7C124E925D37}" destId="{09269765-B33C-49CE-AF44-E472CCDC5CF4}" srcOrd="0" destOrd="1" presId="urn:microsoft.com/office/officeart/2005/8/layout/vList5"/>
    <dgm:cxn modelId="{FEF7C064-39E0-4477-B068-F8E439A03816}" type="presOf" srcId="{A7B523C7-2299-41E2-93F1-5A94121EC162}" destId="{09269765-B33C-49CE-AF44-E472CCDC5CF4}" srcOrd="0" destOrd="0" presId="urn:microsoft.com/office/officeart/2005/8/layout/vList5"/>
    <dgm:cxn modelId="{05AADBB1-D3A4-47BA-8A0B-0F61F96C9314}" type="presParOf" srcId="{48290A00-35AE-44C4-A70B-26BAC0F2C0E1}" destId="{35B480B3-6064-4AA8-BB7C-E656809490A8}" srcOrd="0" destOrd="0" presId="urn:microsoft.com/office/officeart/2005/8/layout/vList5"/>
    <dgm:cxn modelId="{59E6CE6D-29A9-4A85-A6BF-42F9DF249190}" type="presParOf" srcId="{35B480B3-6064-4AA8-BB7C-E656809490A8}" destId="{E322B9DE-C6E4-4849-98CF-5439970030F3}" srcOrd="0" destOrd="0" presId="urn:microsoft.com/office/officeart/2005/8/layout/vList5"/>
    <dgm:cxn modelId="{E2833FA4-C2CC-4894-A4F8-C8F3B0ED5042}" type="presParOf" srcId="{35B480B3-6064-4AA8-BB7C-E656809490A8}" destId="{09269765-B33C-49CE-AF44-E472CCDC5C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354DBA-48FC-4DA8-B5A6-989E5F73440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EF4CB2-29C6-42DA-BFA3-461E99A8DC1F}">
      <dgm:prSet phldrT="[Text]" custT="1"/>
      <dgm:spPr/>
      <dgm:t>
        <a:bodyPr/>
        <a:lstStyle/>
        <a:p>
          <a:r>
            <a:rPr lang="en-US" sz="2400" dirty="0" smtClean="0"/>
            <a:t>Cash Returns</a:t>
          </a:r>
          <a:endParaRPr lang="en-US" sz="2400" dirty="0"/>
        </a:p>
      </dgm:t>
    </dgm:pt>
    <dgm:pt modelId="{84EBDADE-7175-4644-B93C-AAF504BE9781}" type="parTrans" cxnId="{1CCEEB11-6D82-4446-B3A4-5730E301A0EB}">
      <dgm:prSet/>
      <dgm:spPr/>
      <dgm:t>
        <a:bodyPr/>
        <a:lstStyle/>
        <a:p>
          <a:endParaRPr lang="en-US"/>
        </a:p>
      </dgm:t>
    </dgm:pt>
    <dgm:pt modelId="{09FFDD4B-B659-4BCC-8820-AFC15595A639}" type="sibTrans" cxnId="{1CCEEB11-6D82-4446-B3A4-5730E301A0EB}">
      <dgm:prSet/>
      <dgm:spPr/>
      <dgm:t>
        <a:bodyPr/>
        <a:lstStyle/>
        <a:p>
          <a:endParaRPr lang="en-US"/>
        </a:p>
      </dgm:t>
    </dgm:pt>
    <dgm:pt modelId="{A7B523C7-2299-41E2-93F1-5A94121EC162}">
      <dgm:prSet phldrT="[Text]" custT="1"/>
      <dgm:spPr/>
      <dgm:t>
        <a:bodyPr/>
        <a:lstStyle/>
        <a:p>
          <a:r>
            <a:rPr lang="en-US" sz="2000" dirty="0" smtClean="0"/>
            <a:t>Process all returns on the next bank business day after request</a:t>
          </a:r>
          <a:endParaRPr lang="en-US" sz="2000" dirty="0"/>
        </a:p>
      </dgm:t>
    </dgm:pt>
    <dgm:pt modelId="{167CA149-E0F2-405D-9501-6F875F13199F}" type="parTrans" cxnId="{5A5DA152-9F15-4032-AC45-281674288222}">
      <dgm:prSet/>
      <dgm:spPr/>
      <dgm:t>
        <a:bodyPr/>
        <a:lstStyle/>
        <a:p>
          <a:endParaRPr lang="en-US"/>
        </a:p>
      </dgm:t>
    </dgm:pt>
    <dgm:pt modelId="{D4D3FE30-C62F-4EBB-A0E9-0AF6BAE879F3}" type="sibTrans" cxnId="{5A5DA152-9F15-4032-AC45-281674288222}">
      <dgm:prSet/>
      <dgm:spPr/>
      <dgm:t>
        <a:bodyPr/>
        <a:lstStyle/>
        <a:p>
          <a:endParaRPr lang="en-US"/>
        </a:p>
      </dgm:t>
    </dgm:pt>
    <dgm:pt modelId="{626B3A56-069F-4DCE-AABE-7C124E925D37}">
      <dgm:prSet phldrT="[Text]" custT="1"/>
      <dgm:spPr/>
      <dgm:t>
        <a:bodyPr/>
        <a:lstStyle/>
        <a:p>
          <a:r>
            <a:rPr lang="en-US" sz="2000" dirty="0" smtClean="0"/>
            <a:t>Return funds to MP banking instructions on file with ERCOT</a:t>
          </a:r>
          <a:endParaRPr lang="en-US" sz="2000" dirty="0"/>
        </a:p>
      </dgm:t>
    </dgm:pt>
    <dgm:pt modelId="{80824793-831A-44EC-B69E-60382D571D67}" type="parTrans" cxnId="{88DE61EE-77F8-4D62-9734-1D85B22ACB6A}">
      <dgm:prSet/>
      <dgm:spPr/>
      <dgm:t>
        <a:bodyPr/>
        <a:lstStyle/>
        <a:p>
          <a:endParaRPr lang="en-US"/>
        </a:p>
      </dgm:t>
    </dgm:pt>
    <dgm:pt modelId="{A8655354-D610-45B4-8017-CDD3C19DF219}" type="sibTrans" cxnId="{88DE61EE-77F8-4D62-9734-1D85B22ACB6A}">
      <dgm:prSet/>
      <dgm:spPr/>
      <dgm:t>
        <a:bodyPr/>
        <a:lstStyle/>
        <a:p>
          <a:endParaRPr lang="en-US"/>
        </a:p>
      </dgm:t>
    </dgm:pt>
    <dgm:pt modelId="{48290A00-35AE-44C4-A70B-26BAC0F2C0E1}" type="pres">
      <dgm:prSet presAssocID="{F4354DBA-48FC-4DA8-B5A6-989E5F7344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480B3-6064-4AA8-BB7C-E656809490A8}" type="pres">
      <dgm:prSet presAssocID="{58EF4CB2-29C6-42DA-BFA3-461E99A8DC1F}" presName="linNode" presStyleCnt="0"/>
      <dgm:spPr/>
    </dgm:pt>
    <dgm:pt modelId="{E322B9DE-C6E4-4849-98CF-5439970030F3}" type="pres">
      <dgm:prSet presAssocID="{58EF4CB2-29C6-42DA-BFA3-461E99A8DC1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269765-B33C-49CE-AF44-E472CCDC5CF4}" type="pres">
      <dgm:prSet presAssocID="{58EF4CB2-29C6-42DA-BFA3-461E99A8DC1F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5DA152-9F15-4032-AC45-281674288222}" srcId="{58EF4CB2-29C6-42DA-BFA3-461E99A8DC1F}" destId="{A7B523C7-2299-41E2-93F1-5A94121EC162}" srcOrd="0" destOrd="0" parTransId="{167CA149-E0F2-405D-9501-6F875F13199F}" sibTransId="{D4D3FE30-C62F-4EBB-A0E9-0AF6BAE879F3}"/>
    <dgm:cxn modelId="{92B9F49A-312A-4BF5-AEDA-382769F94682}" type="presOf" srcId="{58EF4CB2-29C6-42DA-BFA3-461E99A8DC1F}" destId="{E322B9DE-C6E4-4849-98CF-5439970030F3}" srcOrd="0" destOrd="0" presId="urn:microsoft.com/office/officeart/2005/8/layout/vList5"/>
    <dgm:cxn modelId="{EDEEE64C-93B1-4926-8D67-994FAE6B4990}" type="presOf" srcId="{A7B523C7-2299-41E2-93F1-5A94121EC162}" destId="{09269765-B33C-49CE-AF44-E472CCDC5CF4}" srcOrd="0" destOrd="0" presId="urn:microsoft.com/office/officeart/2005/8/layout/vList5"/>
    <dgm:cxn modelId="{88DE61EE-77F8-4D62-9734-1D85B22ACB6A}" srcId="{58EF4CB2-29C6-42DA-BFA3-461E99A8DC1F}" destId="{626B3A56-069F-4DCE-AABE-7C124E925D37}" srcOrd="1" destOrd="0" parTransId="{80824793-831A-44EC-B69E-60382D571D67}" sibTransId="{A8655354-D610-45B4-8017-CDD3C19DF219}"/>
    <dgm:cxn modelId="{B2B92D96-CB14-46F3-8B95-54927BEE4C59}" type="presOf" srcId="{F4354DBA-48FC-4DA8-B5A6-989E5F734406}" destId="{48290A00-35AE-44C4-A70B-26BAC0F2C0E1}" srcOrd="0" destOrd="0" presId="urn:microsoft.com/office/officeart/2005/8/layout/vList5"/>
    <dgm:cxn modelId="{1CCEEB11-6D82-4446-B3A4-5730E301A0EB}" srcId="{F4354DBA-48FC-4DA8-B5A6-989E5F734406}" destId="{58EF4CB2-29C6-42DA-BFA3-461E99A8DC1F}" srcOrd="0" destOrd="0" parTransId="{84EBDADE-7175-4644-B93C-AAF504BE9781}" sibTransId="{09FFDD4B-B659-4BCC-8820-AFC15595A639}"/>
    <dgm:cxn modelId="{05E8BED9-2474-428D-BC92-F3775729A3F1}" type="presOf" srcId="{626B3A56-069F-4DCE-AABE-7C124E925D37}" destId="{09269765-B33C-49CE-AF44-E472CCDC5CF4}" srcOrd="0" destOrd="1" presId="urn:microsoft.com/office/officeart/2005/8/layout/vList5"/>
    <dgm:cxn modelId="{B8348AFD-F268-42FB-9026-D35BDB2BE66B}" type="presParOf" srcId="{48290A00-35AE-44C4-A70B-26BAC0F2C0E1}" destId="{35B480B3-6064-4AA8-BB7C-E656809490A8}" srcOrd="0" destOrd="0" presId="urn:microsoft.com/office/officeart/2005/8/layout/vList5"/>
    <dgm:cxn modelId="{E4F2781A-5AB5-4AE8-B6F0-5138E2FDA947}" type="presParOf" srcId="{35B480B3-6064-4AA8-BB7C-E656809490A8}" destId="{E322B9DE-C6E4-4849-98CF-5439970030F3}" srcOrd="0" destOrd="0" presId="urn:microsoft.com/office/officeart/2005/8/layout/vList5"/>
    <dgm:cxn modelId="{CC0E2876-5FA9-47B5-9DC1-B57481277D50}" type="presParOf" srcId="{35B480B3-6064-4AA8-BB7C-E656809490A8}" destId="{09269765-B33C-49CE-AF44-E472CCDC5C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8EAF881-1848-4DE7-B675-3EBBEBCE3FF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F85563A-3C08-45F6-8B13-BDC9435CDE68}">
      <dgm:prSet phldrT="[Text]" custT="1"/>
      <dgm:spPr/>
      <dgm:t>
        <a:bodyPr/>
        <a:lstStyle/>
        <a:p>
          <a:pPr algn="l"/>
          <a:endParaRPr lang="en-US" sz="1300" dirty="0" smtClean="0"/>
        </a:p>
        <a:p>
          <a:pPr algn="l"/>
          <a:r>
            <a:rPr lang="en-US" sz="1300" dirty="0" smtClean="0"/>
            <a:t>1. Internal Workshops</a:t>
          </a:r>
        </a:p>
        <a:p>
          <a:pPr algn="l"/>
          <a:r>
            <a:rPr lang="en-US" sz="1300" dirty="0" smtClean="0"/>
            <a:t>2. Market Workshop(s)</a:t>
          </a:r>
        </a:p>
        <a:p>
          <a:pPr algn="l"/>
          <a:r>
            <a:rPr lang="en-US" sz="1300" dirty="0" smtClean="0"/>
            <a:t>3. Market Training</a:t>
          </a:r>
        </a:p>
        <a:p>
          <a:pPr algn="l"/>
          <a:r>
            <a:rPr lang="en-US" sz="1300" dirty="0" smtClean="0"/>
            <a:t>4. Market Guidelines</a:t>
          </a:r>
        </a:p>
        <a:p>
          <a:pPr algn="l"/>
          <a:r>
            <a:rPr lang="en-US" sz="1300" dirty="0" smtClean="0"/>
            <a:t>5. Potential Protocols</a:t>
          </a:r>
        </a:p>
        <a:p>
          <a:pPr algn="ctr"/>
          <a:r>
            <a:rPr lang="en-US" sz="1600" dirty="0" smtClean="0"/>
            <a:t> </a:t>
          </a:r>
          <a:endParaRPr lang="en-US" sz="1600" dirty="0"/>
        </a:p>
      </dgm:t>
    </dgm:pt>
    <dgm:pt modelId="{0DC362CC-8B9E-4BBA-B396-7AF75DCC9947}" type="parTrans" cxnId="{248E08CB-2DA2-4858-A3BE-C8E2BDF3E457}">
      <dgm:prSet/>
      <dgm:spPr/>
      <dgm:t>
        <a:bodyPr/>
        <a:lstStyle/>
        <a:p>
          <a:endParaRPr lang="en-US"/>
        </a:p>
      </dgm:t>
    </dgm:pt>
    <dgm:pt modelId="{CF74A8C0-A6E1-4B6B-860B-D5DE549C3FD9}" type="sibTrans" cxnId="{248E08CB-2DA2-4858-A3BE-C8E2BDF3E457}">
      <dgm:prSet/>
      <dgm:spPr/>
      <dgm:t>
        <a:bodyPr/>
        <a:lstStyle/>
        <a:p>
          <a:endParaRPr lang="en-US"/>
        </a:p>
      </dgm:t>
    </dgm:pt>
    <dgm:pt modelId="{071230EF-9202-462E-9F20-83974E5B0CCA}">
      <dgm:prSet phldrT="[Text]" custT="1"/>
      <dgm:spPr/>
      <dgm:t>
        <a:bodyPr/>
        <a:lstStyle/>
        <a:p>
          <a:r>
            <a:rPr lang="en-US" sz="1600" dirty="0" smtClean="0"/>
            <a:t>Periodic Updates to Finance and Audit Committee </a:t>
          </a:r>
          <a:endParaRPr lang="en-US" sz="1600" dirty="0"/>
        </a:p>
      </dgm:t>
    </dgm:pt>
    <dgm:pt modelId="{7D2D165B-D51E-432F-865C-CBFB59211046}" type="parTrans" cxnId="{92A1DDE6-B158-4D8B-94D1-9946C17A71DD}">
      <dgm:prSet/>
      <dgm:spPr/>
      <dgm:t>
        <a:bodyPr/>
        <a:lstStyle/>
        <a:p>
          <a:endParaRPr lang="en-US"/>
        </a:p>
      </dgm:t>
    </dgm:pt>
    <dgm:pt modelId="{3516E941-5C57-450D-8BD6-EB281F3A47DE}" type="sibTrans" cxnId="{92A1DDE6-B158-4D8B-94D1-9946C17A71DD}">
      <dgm:prSet/>
      <dgm:spPr/>
      <dgm:t>
        <a:bodyPr/>
        <a:lstStyle/>
        <a:p>
          <a:endParaRPr lang="en-US"/>
        </a:p>
      </dgm:t>
    </dgm:pt>
    <dgm:pt modelId="{1E3665DB-34BE-4268-A2E1-42F4B94AE77D}">
      <dgm:prSet phldrT="[Text]" custT="1"/>
      <dgm:spPr/>
      <dgm:t>
        <a:bodyPr/>
        <a:lstStyle/>
        <a:p>
          <a:r>
            <a:rPr lang="en-US" sz="1600" dirty="0" smtClean="0"/>
            <a:t>Treasury System Implementation Process</a:t>
          </a:r>
          <a:endParaRPr lang="en-US" sz="1600" dirty="0"/>
        </a:p>
      </dgm:t>
    </dgm:pt>
    <dgm:pt modelId="{BB4B9D10-EAAF-4598-8DBE-0E672009056B}" type="parTrans" cxnId="{DFC571B2-BCE4-4CB7-A6D2-FB16C9D0C1D1}">
      <dgm:prSet/>
      <dgm:spPr/>
      <dgm:t>
        <a:bodyPr/>
        <a:lstStyle/>
        <a:p>
          <a:endParaRPr lang="en-US"/>
        </a:p>
      </dgm:t>
    </dgm:pt>
    <dgm:pt modelId="{94FF0379-4D1C-465D-B2FE-FC253B9B12B0}" type="sibTrans" cxnId="{DFC571B2-BCE4-4CB7-A6D2-FB16C9D0C1D1}">
      <dgm:prSet/>
      <dgm:spPr/>
      <dgm:t>
        <a:bodyPr/>
        <a:lstStyle/>
        <a:p>
          <a:endParaRPr lang="en-US"/>
        </a:p>
      </dgm:t>
    </dgm:pt>
    <dgm:pt modelId="{DE5737C5-0867-4D93-AF22-5519274584A7}">
      <dgm:prSet phldrT="[Text]" custT="1"/>
      <dgm:spPr/>
      <dgm:t>
        <a:bodyPr/>
        <a:lstStyle/>
        <a:p>
          <a:r>
            <a:rPr lang="en-US" sz="1600" dirty="0" smtClean="0"/>
            <a:t>Implement Improvement Proposals</a:t>
          </a:r>
          <a:endParaRPr lang="en-US" sz="1600" dirty="0"/>
        </a:p>
      </dgm:t>
    </dgm:pt>
    <dgm:pt modelId="{43AE59A1-20BC-4D59-A52E-C10B74C99374}" type="parTrans" cxnId="{B36A4865-95F9-45DA-AAC3-8D3C90379A4E}">
      <dgm:prSet/>
      <dgm:spPr/>
      <dgm:t>
        <a:bodyPr/>
        <a:lstStyle/>
        <a:p>
          <a:endParaRPr lang="en-US"/>
        </a:p>
      </dgm:t>
    </dgm:pt>
    <dgm:pt modelId="{C3396724-4705-4C86-AFCA-5444FDBEBF4D}" type="sibTrans" cxnId="{B36A4865-95F9-45DA-AAC3-8D3C90379A4E}">
      <dgm:prSet/>
      <dgm:spPr/>
      <dgm:t>
        <a:bodyPr/>
        <a:lstStyle/>
        <a:p>
          <a:endParaRPr lang="en-US"/>
        </a:p>
      </dgm:t>
    </dgm:pt>
    <dgm:pt modelId="{D1CA240C-7404-46A0-8B2B-BCB47B4866C9}" type="pres">
      <dgm:prSet presAssocID="{28EAF881-1848-4DE7-B675-3EBBEBCE3FFE}" presName="CompostProcess" presStyleCnt="0">
        <dgm:presLayoutVars>
          <dgm:dir/>
          <dgm:resizeHandles val="exact"/>
        </dgm:presLayoutVars>
      </dgm:prSet>
      <dgm:spPr/>
    </dgm:pt>
    <dgm:pt modelId="{0E8E6491-4E29-4028-BFDE-66FA6F9720CF}" type="pres">
      <dgm:prSet presAssocID="{28EAF881-1848-4DE7-B675-3EBBEBCE3FFE}" presName="arrow" presStyleLbl="bgShp" presStyleIdx="0" presStyleCnt="1" custScaleX="117647" custLinFactNeighborX="-1050" custLinFactNeighborY="20644"/>
      <dgm:spPr/>
    </dgm:pt>
    <dgm:pt modelId="{0C23FD1E-5E2B-48D2-8296-5EF65339CE4C}" type="pres">
      <dgm:prSet presAssocID="{28EAF881-1848-4DE7-B675-3EBBEBCE3FFE}" presName="linearProcess" presStyleCnt="0"/>
      <dgm:spPr/>
    </dgm:pt>
    <dgm:pt modelId="{2BB092A0-8422-4A90-BB1F-F6EC3A390182}" type="pres">
      <dgm:prSet presAssocID="{3F85563A-3C08-45F6-8B13-BDC9435CDE68}" presName="textNode" presStyleLbl="node1" presStyleIdx="0" presStyleCnt="4" custLinFactNeighborX="11032" custLinFactNeighborY="-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15619-D086-4A10-8A6B-174909225AAF}" type="pres">
      <dgm:prSet presAssocID="{CF74A8C0-A6E1-4B6B-860B-D5DE549C3FD9}" presName="sibTrans" presStyleCnt="0"/>
      <dgm:spPr/>
    </dgm:pt>
    <dgm:pt modelId="{90B36822-277A-4596-BA64-AE6B7C2C4286}" type="pres">
      <dgm:prSet presAssocID="{071230EF-9202-462E-9F20-83974E5B0CCA}" presName="textNode" presStyleLbl="node1" presStyleIdx="1" presStyleCnt="4" custLinFactNeighborX="-57143" custLinFactNeighborY="-10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A1D27E-E429-4ED2-A016-2CB0A51481D5}" type="pres">
      <dgm:prSet presAssocID="{3516E941-5C57-450D-8BD6-EB281F3A47DE}" presName="sibTrans" presStyleCnt="0"/>
      <dgm:spPr/>
    </dgm:pt>
    <dgm:pt modelId="{A07D099A-336E-4CEC-8CE1-5EF7CDED0270}" type="pres">
      <dgm:prSet presAssocID="{DE5737C5-0867-4D93-AF22-5519274584A7}" presName="textNode" presStyleLbl="node1" presStyleIdx="2" presStyleCnt="4" custLinFactX="-1629" custLinFactNeighborX="-100000" custLinFactNeighborY="-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A7861-C770-4C4F-8E8F-2F427AC14614}" type="pres">
      <dgm:prSet presAssocID="{C3396724-4705-4C86-AFCA-5444FDBEBF4D}" presName="sibTrans" presStyleCnt="0"/>
      <dgm:spPr/>
    </dgm:pt>
    <dgm:pt modelId="{2D9FF981-EAA7-4399-9BB1-4ECF984D93A5}" type="pres">
      <dgm:prSet presAssocID="{1E3665DB-34BE-4268-A2E1-42F4B94AE77D}" presName="textNode" presStyleLbl="node1" presStyleIdx="3" presStyleCnt="4" custLinFactX="-10700" custLinFactNeighborX="-100000" custLinFactNeighborY="-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68FB5F-75EA-4ACE-8D64-00B8CECDD0D2}" type="presOf" srcId="{071230EF-9202-462E-9F20-83974E5B0CCA}" destId="{90B36822-277A-4596-BA64-AE6B7C2C4286}" srcOrd="0" destOrd="0" presId="urn:microsoft.com/office/officeart/2005/8/layout/hProcess9"/>
    <dgm:cxn modelId="{92CEB5ED-BB64-423C-BD23-79B2FE5E9567}" type="presOf" srcId="{DE5737C5-0867-4D93-AF22-5519274584A7}" destId="{A07D099A-336E-4CEC-8CE1-5EF7CDED0270}" srcOrd="0" destOrd="0" presId="urn:microsoft.com/office/officeart/2005/8/layout/hProcess9"/>
    <dgm:cxn modelId="{DFC571B2-BCE4-4CB7-A6D2-FB16C9D0C1D1}" srcId="{28EAF881-1848-4DE7-B675-3EBBEBCE3FFE}" destId="{1E3665DB-34BE-4268-A2E1-42F4B94AE77D}" srcOrd="3" destOrd="0" parTransId="{BB4B9D10-EAAF-4598-8DBE-0E672009056B}" sibTransId="{94FF0379-4D1C-465D-B2FE-FC253B9B12B0}"/>
    <dgm:cxn modelId="{92A1DDE6-B158-4D8B-94D1-9946C17A71DD}" srcId="{28EAF881-1848-4DE7-B675-3EBBEBCE3FFE}" destId="{071230EF-9202-462E-9F20-83974E5B0CCA}" srcOrd="1" destOrd="0" parTransId="{7D2D165B-D51E-432F-865C-CBFB59211046}" sibTransId="{3516E941-5C57-450D-8BD6-EB281F3A47DE}"/>
    <dgm:cxn modelId="{755253F0-FAB0-4D84-94C7-C8D0605F6EB7}" type="presOf" srcId="{3F85563A-3C08-45F6-8B13-BDC9435CDE68}" destId="{2BB092A0-8422-4A90-BB1F-F6EC3A390182}" srcOrd="0" destOrd="0" presId="urn:microsoft.com/office/officeart/2005/8/layout/hProcess9"/>
    <dgm:cxn modelId="{BB05D5E7-5B1D-4F40-8E17-46333A2F0CE0}" type="presOf" srcId="{28EAF881-1848-4DE7-B675-3EBBEBCE3FFE}" destId="{D1CA240C-7404-46A0-8B2B-BCB47B4866C9}" srcOrd="0" destOrd="0" presId="urn:microsoft.com/office/officeart/2005/8/layout/hProcess9"/>
    <dgm:cxn modelId="{248E08CB-2DA2-4858-A3BE-C8E2BDF3E457}" srcId="{28EAF881-1848-4DE7-B675-3EBBEBCE3FFE}" destId="{3F85563A-3C08-45F6-8B13-BDC9435CDE68}" srcOrd="0" destOrd="0" parTransId="{0DC362CC-8B9E-4BBA-B396-7AF75DCC9947}" sibTransId="{CF74A8C0-A6E1-4B6B-860B-D5DE549C3FD9}"/>
    <dgm:cxn modelId="{B36A4865-95F9-45DA-AAC3-8D3C90379A4E}" srcId="{28EAF881-1848-4DE7-B675-3EBBEBCE3FFE}" destId="{DE5737C5-0867-4D93-AF22-5519274584A7}" srcOrd="2" destOrd="0" parTransId="{43AE59A1-20BC-4D59-A52E-C10B74C99374}" sibTransId="{C3396724-4705-4C86-AFCA-5444FDBEBF4D}"/>
    <dgm:cxn modelId="{C0A05AEB-EF96-4BFE-888D-B7CB3FE2752E}" type="presOf" srcId="{1E3665DB-34BE-4268-A2E1-42F4B94AE77D}" destId="{2D9FF981-EAA7-4399-9BB1-4ECF984D93A5}" srcOrd="0" destOrd="0" presId="urn:microsoft.com/office/officeart/2005/8/layout/hProcess9"/>
    <dgm:cxn modelId="{53929B21-1046-4347-B670-3FC1956DC997}" type="presParOf" srcId="{D1CA240C-7404-46A0-8B2B-BCB47B4866C9}" destId="{0E8E6491-4E29-4028-BFDE-66FA6F9720CF}" srcOrd="0" destOrd="0" presId="urn:microsoft.com/office/officeart/2005/8/layout/hProcess9"/>
    <dgm:cxn modelId="{CBFD120E-6912-494A-9F8B-97B103696A5D}" type="presParOf" srcId="{D1CA240C-7404-46A0-8B2B-BCB47B4866C9}" destId="{0C23FD1E-5E2B-48D2-8296-5EF65339CE4C}" srcOrd="1" destOrd="0" presId="urn:microsoft.com/office/officeart/2005/8/layout/hProcess9"/>
    <dgm:cxn modelId="{2F98FC1E-CCC0-40F2-8757-32FF6C3DC4B3}" type="presParOf" srcId="{0C23FD1E-5E2B-48D2-8296-5EF65339CE4C}" destId="{2BB092A0-8422-4A90-BB1F-F6EC3A390182}" srcOrd="0" destOrd="0" presId="urn:microsoft.com/office/officeart/2005/8/layout/hProcess9"/>
    <dgm:cxn modelId="{46E5853A-2CD7-4FE5-ABD8-BB755DE6DB9F}" type="presParOf" srcId="{0C23FD1E-5E2B-48D2-8296-5EF65339CE4C}" destId="{E4415619-D086-4A10-8A6B-174909225AAF}" srcOrd="1" destOrd="0" presId="urn:microsoft.com/office/officeart/2005/8/layout/hProcess9"/>
    <dgm:cxn modelId="{9930C06A-75CB-45FC-9F41-65B30EC6EDA4}" type="presParOf" srcId="{0C23FD1E-5E2B-48D2-8296-5EF65339CE4C}" destId="{90B36822-277A-4596-BA64-AE6B7C2C4286}" srcOrd="2" destOrd="0" presId="urn:microsoft.com/office/officeart/2005/8/layout/hProcess9"/>
    <dgm:cxn modelId="{A8931C50-A95E-4CBF-911A-839F70D67E0E}" type="presParOf" srcId="{0C23FD1E-5E2B-48D2-8296-5EF65339CE4C}" destId="{DEA1D27E-E429-4ED2-A016-2CB0A51481D5}" srcOrd="3" destOrd="0" presId="urn:microsoft.com/office/officeart/2005/8/layout/hProcess9"/>
    <dgm:cxn modelId="{EC94871E-4E50-42E8-ABA6-69201A0A711F}" type="presParOf" srcId="{0C23FD1E-5E2B-48D2-8296-5EF65339CE4C}" destId="{A07D099A-336E-4CEC-8CE1-5EF7CDED0270}" srcOrd="4" destOrd="0" presId="urn:microsoft.com/office/officeart/2005/8/layout/hProcess9"/>
    <dgm:cxn modelId="{DF8C352F-EF69-49F3-9749-B09EA0B34ADD}" type="presParOf" srcId="{0C23FD1E-5E2B-48D2-8296-5EF65339CE4C}" destId="{1EAA7861-C770-4C4F-8E8F-2F427AC14614}" srcOrd="5" destOrd="0" presId="urn:microsoft.com/office/officeart/2005/8/layout/hProcess9"/>
    <dgm:cxn modelId="{1AE331A1-2A8B-4140-97E4-5F2A3531692F}" type="presParOf" srcId="{0C23FD1E-5E2B-48D2-8296-5EF65339CE4C}" destId="{2D9FF981-EAA7-4399-9BB1-4ECF984D93A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D0939-4D22-4F70-8E37-DA535DE0E5A9}">
      <dsp:nvSpPr>
        <dsp:cNvPr id="0" name=""/>
        <dsp:cNvSpPr/>
      </dsp:nvSpPr>
      <dsp:spPr>
        <a:xfrm>
          <a:off x="4267200" y="2233149"/>
          <a:ext cx="3342097" cy="38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44"/>
              </a:lnTo>
              <a:lnTo>
                <a:pt x="3342097" y="193344"/>
              </a:lnTo>
              <a:lnTo>
                <a:pt x="3342097" y="386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4156E-E340-4761-B960-CEB1FFEEA853}">
      <dsp:nvSpPr>
        <dsp:cNvPr id="0" name=""/>
        <dsp:cNvSpPr/>
      </dsp:nvSpPr>
      <dsp:spPr>
        <a:xfrm>
          <a:off x="4267200" y="2233149"/>
          <a:ext cx="1114032" cy="38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44"/>
              </a:lnTo>
              <a:lnTo>
                <a:pt x="1114032" y="193344"/>
              </a:lnTo>
              <a:lnTo>
                <a:pt x="1114032" y="386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6F8E4-B3E4-4311-ABA5-233C96239A37}">
      <dsp:nvSpPr>
        <dsp:cNvPr id="0" name=""/>
        <dsp:cNvSpPr/>
      </dsp:nvSpPr>
      <dsp:spPr>
        <a:xfrm>
          <a:off x="3153167" y="2233149"/>
          <a:ext cx="1114032" cy="386688"/>
        </a:xfrm>
        <a:custGeom>
          <a:avLst/>
          <a:gdLst/>
          <a:ahLst/>
          <a:cxnLst/>
          <a:rect l="0" t="0" r="0" b="0"/>
          <a:pathLst>
            <a:path>
              <a:moveTo>
                <a:pt x="1114032" y="0"/>
              </a:moveTo>
              <a:lnTo>
                <a:pt x="1114032" y="193344"/>
              </a:lnTo>
              <a:lnTo>
                <a:pt x="0" y="193344"/>
              </a:lnTo>
              <a:lnTo>
                <a:pt x="0" y="386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509E5D-B0F8-4205-960A-A59DA292D94E}">
      <dsp:nvSpPr>
        <dsp:cNvPr id="0" name=""/>
        <dsp:cNvSpPr/>
      </dsp:nvSpPr>
      <dsp:spPr>
        <a:xfrm>
          <a:off x="925102" y="2233149"/>
          <a:ext cx="3342097" cy="386688"/>
        </a:xfrm>
        <a:custGeom>
          <a:avLst/>
          <a:gdLst/>
          <a:ahLst/>
          <a:cxnLst/>
          <a:rect l="0" t="0" r="0" b="0"/>
          <a:pathLst>
            <a:path>
              <a:moveTo>
                <a:pt x="3342097" y="0"/>
              </a:moveTo>
              <a:lnTo>
                <a:pt x="3342097" y="193344"/>
              </a:lnTo>
              <a:lnTo>
                <a:pt x="0" y="193344"/>
              </a:lnTo>
              <a:lnTo>
                <a:pt x="0" y="386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D1D35-56B1-422A-95C1-325A38D0CBF0}">
      <dsp:nvSpPr>
        <dsp:cNvPr id="0" name=""/>
        <dsp:cNvSpPr/>
      </dsp:nvSpPr>
      <dsp:spPr>
        <a:xfrm>
          <a:off x="3346512" y="1312461"/>
          <a:ext cx="1841375" cy="920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Leslie Wiley</a:t>
          </a:r>
          <a:endParaRPr lang="en-US" sz="3300" kern="1200" dirty="0"/>
        </a:p>
      </dsp:txBody>
      <dsp:txXfrm>
        <a:off x="3346512" y="1312461"/>
        <a:ext cx="1841375" cy="920687"/>
      </dsp:txXfrm>
    </dsp:sp>
    <dsp:sp modelId="{D6777EFD-2DED-40FB-88EB-BD7ADA40599F}">
      <dsp:nvSpPr>
        <dsp:cNvPr id="0" name=""/>
        <dsp:cNvSpPr/>
      </dsp:nvSpPr>
      <dsp:spPr>
        <a:xfrm>
          <a:off x="4414" y="2619838"/>
          <a:ext cx="1841375" cy="920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Matt Folks</a:t>
          </a:r>
          <a:endParaRPr lang="en-US" sz="3300" kern="1200" dirty="0"/>
        </a:p>
      </dsp:txBody>
      <dsp:txXfrm>
        <a:off x="4414" y="2619838"/>
        <a:ext cx="1841375" cy="920687"/>
      </dsp:txXfrm>
    </dsp:sp>
    <dsp:sp modelId="{4CE10E93-6295-409D-80F6-E0176617EE99}">
      <dsp:nvSpPr>
        <dsp:cNvPr id="0" name=""/>
        <dsp:cNvSpPr/>
      </dsp:nvSpPr>
      <dsp:spPr>
        <a:xfrm>
          <a:off x="2232479" y="2619838"/>
          <a:ext cx="1841375" cy="920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Amy Gore</a:t>
          </a:r>
          <a:endParaRPr lang="en-US" sz="3300" kern="1200" dirty="0"/>
        </a:p>
      </dsp:txBody>
      <dsp:txXfrm>
        <a:off x="2232479" y="2619838"/>
        <a:ext cx="1841375" cy="920687"/>
      </dsp:txXfrm>
    </dsp:sp>
    <dsp:sp modelId="{E4B7B879-2DBC-4E31-9BAE-BCFEEB38CE59}">
      <dsp:nvSpPr>
        <dsp:cNvPr id="0" name=""/>
        <dsp:cNvSpPr/>
      </dsp:nvSpPr>
      <dsp:spPr>
        <a:xfrm>
          <a:off x="4460544" y="2619838"/>
          <a:ext cx="1841375" cy="920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Brandyn Hawk</a:t>
          </a:r>
          <a:endParaRPr lang="en-US" sz="3300" kern="1200" dirty="0"/>
        </a:p>
      </dsp:txBody>
      <dsp:txXfrm>
        <a:off x="4460544" y="2619838"/>
        <a:ext cx="1841375" cy="920687"/>
      </dsp:txXfrm>
    </dsp:sp>
    <dsp:sp modelId="{DAA79872-15AD-4100-A419-4D77935A1F5B}">
      <dsp:nvSpPr>
        <dsp:cNvPr id="0" name=""/>
        <dsp:cNvSpPr/>
      </dsp:nvSpPr>
      <dsp:spPr>
        <a:xfrm>
          <a:off x="6688609" y="2619838"/>
          <a:ext cx="1841375" cy="920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Keith Payton</a:t>
          </a:r>
          <a:endParaRPr lang="en-US" sz="3300" kern="1200" dirty="0"/>
        </a:p>
      </dsp:txBody>
      <dsp:txXfrm>
        <a:off x="6688609" y="2619838"/>
        <a:ext cx="1841375" cy="920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B8869-674B-44EC-88EA-88D590FB085B}">
      <dsp:nvSpPr>
        <dsp:cNvPr id="0" name=""/>
        <dsp:cNvSpPr/>
      </dsp:nvSpPr>
      <dsp:spPr>
        <a:xfrm>
          <a:off x="38" y="6059"/>
          <a:ext cx="3703141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ERCOT Fees (Operating): 0246</a:t>
          </a:r>
          <a:endParaRPr lang="en-US" sz="3200" kern="1200" dirty="0"/>
        </a:p>
      </dsp:txBody>
      <dsp:txXfrm>
        <a:off x="38" y="6059"/>
        <a:ext cx="3703141" cy="1267200"/>
      </dsp:txXfrm>
    </dsp:sp>
    <dsp:sp modelId="{BFC84208-030F-4964-9964-EEA80A8668C5}">
      <dsp:nvSpPr>
        <dsp:cNvPr id="0" name=""/>
        <dsp:cNvSpPr/>
      </dsp:nvSpPr>
      <dsp:spPr>
        <a:xfrm>
          <a:off x="38" y="1273260"/>
          <a:ext cx="3703141" cy="3140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WAN Invoicing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ERO Invoicing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Corporate Membership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MP Registration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RIOO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Training</a:t>
          </a:r>
          <a:endParaRPr lang="en-US" sz="24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Blackstart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Operator</a:t>
          </a:r>
          <a:endParaRPr lang="en-US" sz="2000" kern="1200" dirty="0"/>
        </a:p>
      </dsp:txBody>
      <dsp:txXfrm>
        <a:off x="38" y="1273260"/>
        <a:ext cx="3703141" cy="3140280"/>
      </dsp:txXfrm>
    </dsp:sp>
    <dsp:sp modelId="{8B32E4A7-D439-48E2-AD4E-4E0FBA8905EE}">
      <dsp:nvSpPr>
        <dsp:cNvPr id="0" name=""/>
        <dsp:cNvSpPr/>
      </dsp:nvSpPr>
      <dsp:spPr>
        <a:xfrm>
          <a:off x="4221619" y="6059"/>
          <a:ext cx="3703141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ERCOT Market: 5452</a:t>
          </a:r>
          <a:endParaRPr lang="en-US" sz="3200" kern="1200" dirty="0"/>
        </a:p>
      </dsp:txBody>
      <dsp:txXfrm>
        <a:off x="4221619" y="6059"/>
        <a:ext cx="3703141" cy="1267200"/>
      </dsp:txXfrm>
    </dsp:sp>
    <dsp:sp modelId="{0D4990CB-BEA0-44E2-BE63-FB0A03BDEB77}">
      <dsp:nvSpPr>
        <dsp:cNvPr id="0" name=""/>
        <dsp:cNvSpPr/>
      </dsp:nvSpPr>
      <dsp:spPr>
        <a:xfrm>
          <a:off x="4221619" y="1273260"/>
          <a:ext cx="3703141" cy="3140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Market Invoices</a:t>
          </a:r>
          <a:endParaRPr lang="en-US" sz="24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STL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CRR</a:t>
          </a:r>
          <a:endParaRPr lang="en-US" sz="20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Collateral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Prepay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Miscellaneous</a:t>
          </a:r>
          <a:endParaRPr lang="en-US" sz="2400" kern="1200" dirty="0"/>
        </a:p>
      </dsp:txBody>
      <dsp:txXfrm>
        <a:off x="4221619" y="1273260"/>
        <a:ext cx="3703141" cy="3140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99118-F7CF-4252-9550-1D4506F941A7}">
      <dsp:nvSpPr>
        <dsp:cNvPr id="0" name=""/>
        <dsp:cNvSpPr/>
      </dsp:nvSpPr>
      <dsp:spPr>
        <a:xfrm rot="5400000">
          <a:off x="5373999" y="-1604709"/>
          <a:ext cx="1169678" cy="5608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Current process: </a:t>
          </a:r>
          <a:r>
            <a:rPr lang="en-US" sz="1600" kern="1200" dirty="0" smtClean="0"/>
            <a:t>Invoices are posted to MIS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Proposal: </a:t>
          </a:r>
          <a:r>
            <a:rPr lang="en-US" sz="1600" kern="1200" dirty="0" smtClean="0"/>
            <a:t>Send invoices via email</a:t>
          </a:r>
          <a:endParaRPr lang="en-US" sz="1600" kern="1200" dirty="0"/>
        </a:p>
      </dsp:txBody>
      <dsp:txXfrm rot="-5400000">
        <a:off x="3154679" y="671710"/>
        <a:ext cx="5551220" cy="1055480"/>
      </dsp:txXfrm>
    </dsp:sp>
    <dsp:sp modelId="{F38BA44F-1EE7-4336-ACBD-4C89E46CCB44}">
      <dsp:nvSpPr>
        <dsp:cNvPr id="0" name=""/>
        <dsp:cNvSpPr/>
      </dsp:nvSpPr>
      <dsp:spPr>
        <a:xfrm>
          <a:off x="0" y="468400"/>
          <a:ext cx="3154679" cy="14620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WAN and ERO Invoicing</a:t>
          </a:r>
          <a:endParaRPr lang="en-US" sz="2400" kern="1200" dirty="0"/>
        </a:p>
      </dsp:txBody>
      <dsp:txXfrm>
        <a:off x="71374" y="539774"/>
        <a:ext cx="3011931" cy="1319350"/>
      </dsp:txXfrm>
    </dsp:sp>
    <dsp:sp modelId="{A75D8E41-0FB8-44BF-BBE6-8669A54B0C11}">
      <dsp:nvSpPr>
        <dsp:cNvPr id="0" name=""/>
        <dsp:cNvSpPr/>
      </dsp:nvSpPr>
      <dsp:spPr>
        <a:xfrm rot="5400000">
          <a:off x="5373999" y="60390"/>
          <a:ext cx="1169678" cy="5608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Current process:</a:t>
          </a:r>
          <a:r>
            <a:rPr lang="en-US" sz="1600" kern="1200" dirty="0" smtClean="0"/>
            <a:t> Mail checks and applications together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Proposal:</a:t>
          </a:r>
          <a:r>
            <a:rPr lang="en-US" sz="1600" kern="1200" dirty="0" smtClean="0"/>
            <a:t> Online registration and payment system with ability to use credit cards</a:t>
          </a:r>
          <a:endParaRPr lang="en-US" sz="1600" kern="1200" dirty="0"/>
        </a:p>
      </dsp:txBody>
      <dsp:txXfrm rot="-5400000">
        <a:off x="3154679" y="2336810"/>
        <a:ext cx="5551220" cy="1055480"/>
      </dsp:txXfrm>
    </dsp:sp>
    <dsp:sp modelId="{A43C408A-FC68-4F66-94C6-3CC95C267BC8}">
      <dsp:nvSpPr>
        <dsp:cNvPr id="0" name=""/>
        <dsp:cNvSpPr/>
      </dsp:nvSpPr>
      <dsp:spPr>
        <a:xfrm>
          <a:off x="0" y="2133500"/>
          <a:ext cx="3154679" cy="14620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Corporate Membership and  MP Registration</a:t>
          </a:r>
          <a:endParaRPr lang="en-US" sz="2400" kern="1200" dirty="0"/>
        </a:p>
      </dsp:txBody>
      <dsp:txXfrm>
        <a:off x="71374" y="2204874"/>
        <a:ext cx="3011931" cy="13193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10E1D-6D91-4623-941E-BA5CD5A8E709}">
      <dsp:nvSpPr>
        <dsp:cNvPr id="0" name=""/>
        <dsp:cNvSpPr/>
      </dsp:nvSpPr>
      <dsp:spPr>
        <a:xfrm>
          <a:off x="4320" y="676502"/>
          <a:ext cx="1964455" cy="891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Invoice Post Date</a:t>
          </a:r>
        </a:p>
      </dsp:txBody>
      <dsp:txXfrm>
        <a:off x="4320" y="676502"/>
        <a:ext cx="1964455" cy="594491"/>
      </dsp:txXfrm>
    </dsp:sp>
    <dsp:sp modelId="{00531D68-58FD-431F-9228-7F1827E5DC1E}">
      <dsp:nvSpPr>
        <dsp:cNvPr id="0" name=""/>
        <dsp:cNvSpPr/>
      </dsp:nvSpPr>
      <dsp:spPr>
        <a:xfrm>
          <a:off x="406678" y="1270993"/>
          <a:ext cx="1964455" cy="158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Publication of Settlement Invoice can occur as late as 2400 on its scheduled publication date: Protocol 9.1.4 </a:t>
          </a:r>
          <a:endParaRPr lang="en-US" sz="1400" kern="1200" dirty="0"/>
        </a:p>
      </dsp:txBody>
      <dsp:txXfrm>
        <a:off x="453177" y="1317492"/>
        <a:ext cx="1871457" cy="1494602"/>
      </dsp:txXfrm>
    </dsp:sp>
    <dsp:sp modelId="{7B6C1200-2C60-4CC0-8FD2-D0BB6510470C}">
      <dsp:nvSpPr>
        <dsp:cNvPr id="0" name=""/>
        <dsp:cNvSpPr/>
      </dsp:nvSpPr>
      <dsp:spPr>
        <a:xfrm>
          <a:off x="2266580" y="729201"/>
          <a:ext cx="631345" cy="489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2266580" y="827019"/>
        <a:ext cx="484617" cy="293456"/>
      </dsp:txXfrm>
    </dsp:sp>
    <dsp:sp modelId="{19909632-DFDF-411C-ABE5-BAA1214D2FDD}">
      <dsp:nvSpPr>
        <dsp:cNvPr id="0" name=""/>
        <dsp:cNvSpPr/>
      </dsp:nvSpPr>
      <dsp:spPr>
        <a:xfrm>
          <a:off x="3159993" y="676502"/>
          <a:ext cx="1964455" cy="891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Post Date + 2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(Payment Due Date)</a:t>
          </a:r>
          <a:endParaRPr lang="en-US" sz="1400" kern="1200" dirty="0"/>
        </a:p>
      </dsp:txBody>
      <dsp:txXfrm>
        <a:off x="3159993" y="676502"/>
        <a:ext cx="1964455" cy="594491"/>
      </dsp:txXfrm>
    </dsp:sp>
    <dsp:sp modelId="{E5868B7D-58DA-48F9-B1F1-1E9CA9FC1D02}">
      <dsp:nvSpPr>
        <dsp:cNvPr id="0" name=""/>
        <dsp:cNvSpPr/>
      </dsp:nvSpPr>
      <dsp:spPr>
        <a:xfrm>
          <a:off x="3562351" y="1270993"/>
          <a:ext cx="1964455" cy="158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Invoices due to ERCOT by 2</a:t>
          </a:r>
          <a:r>
            <a:rPr lang="en-US" sz="1400" kern="1200" baseline="30000" dirty="0" smtClean="0"/>
            <a:t>nd</a:t>
          </a:r>
          <a:r>
            <a:rPr lang="en-US" sz="1400" kern="1200" dirty="0" smtClean="0"/>
            <a:t> Bank Business Day: Protocol 9.7.1</a:t>
          </a:r>
          <a:endParaRPr lang="en-US" sz="1400" kern="1200" dirty="0"/>
        </a:p>
      </dsp:txBody>
      <dsp:txXfrm>
        <a:off x="3608850" y="1317492"/>
        <a:ext cx="1871457" cy="1494602"/>
      </dsp:txXfrm>
    </dsp:sp>
    <dsp:sp modelId="{0589E94B-E084-4F38-A68B-C9320101BBEB}">
      <dsp:nvSpPr>
        <dsp:cNvPr id="0" name=""/>
        <dsp:cNvSpPr/>
      </dsp:nvSpPr>
      <dsp:spPr>
        <a:xfrm>
          <a:off x="5422252" y="729201"/>
          <a:ext cx="631345" cy="489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5422252" y="827019"/>
        <a:ext cx="484617" cy="293456"/>
      </dsp:txXfrm>
    </dsp:sp>
    <dsp:sp modelId="{907DA8F9-4877-4E72-BA58-497BE44E7727}">
      <dsp:nvSpPr>
        <dsp:cNvPr id="0" name=""/>
        <dsp:cNvSpPr/>
      </dsp:nvSpPr>
      <dsp:spPr>
        <a:xfrm>
          <a:off x="6315665" y="676502"/>
          <a:ext cx="1964455" cy="891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Post Date +3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(Refund Payout Date)</a:t>
          </a:r>
          <a:endParaRPr lang="en-US" sz="1400" kern="1200" dirty="0"/>
        </a:p>
      </dsp:txBody>
      <dsp:txXfrm>
        <a:off x="6315665" y="676502"/>
        <a:ext cx="1964455" cy="594491"/>
      </dsp:txXfrm>
    </dsp:sp>
    <dsp:sp modelId="{CA360BF0-E340-4A28-B962-3370CF4E2773}">
      <dsp:nvSpPr>
        <dsp:cNvPr id="0" name=""/>
        <dsp:cNvSpPr/>
      </dsp:nvSpPr>
      <dsp:spPr>
        <a:xfrm>
          <a:off x="6718024" y="1270993"/>
          <a:ext cx="1964455" cy="158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Invoices due to MP on the next Bank Business Day after payments are due: Protocol 9.7.2</a:t>
          </a:r>
          <a:endParaRPr lang="en-US" sz="1400" kern="1200" dirty="0"/>
        </a:p>
      </dsp:txBody>
      <dsp:txXfrm>
        <a:off x="6764523" y="1317492"/>
        <a:ext cx="1871457" cy="14946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269765-B33C-49CE-AF44-E472CCDC5CF4}">
      <dsp:nvSpPr>
        <dsp:cNvPr id="0" name=""/>
        <dsp:cNvSpPr/>
      </dsp:nvSpPr>
      <dsp:spPr>
        <a:xfrm rot="5400000">
          <a:off x="5209136" y="-1861058"/>
          <a:ext cx="1512361" cy="56144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Wire and book transfers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Cash collateral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Consolidate cash held on deposit with ERCOT (collateral and prepay) into one account (collateral)</a:t>
          </a:r>
          <a:endParaRPr lang="en-US" sz="2000" kern="1200" dirty="0"/>
        </a:p>
      </dsp:txBody>
      <dsp:txXfrm rot="-5400000">
        <a:off x="3158109" y="263796"/>
        <a:ext cx="5540589" cy="1364707"/>
      </dsp:txXfrm>
    </dsp:sp>
    <dsp:sp modelId="{E322B9DE-C6E4-4849-98CF-5439970030F3}">
      <dsp:nvSpPr>
        <dsp:cNvPr id="0" name=""/>
        <dsp:cNvSpPr/>
      </dsp:nvSpPr>
      <dsp:spPr>
        <a:xfrm>
          <a:off x="0" y="923"/>
          <a:ext cx="3158109" cy="18904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Payments and Refunds</a:t>
          </a:r>
          <a:endParaRPr lang="en-US" sz="2400" kern="1200" dirty="0"/>
        </a:p>
      </dsp:txBody>
      <dsp:txXfrm>
        <a:off x="92284" y="93207"/>
        <a:ext cx="2973541" cy="17058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269765-B33C-49CE-AF44-E472CCDC5CF4}">
      <dsp:nvSpPr>
        <dsp:cNvPr id="0" name=""/>
        <dsp:cNvSpPr/>
      </dsp:nvSpPr>
      <dsp:spPr>
        <a:xfrm rot="5400000">
          <a:off x="5208397" y="-1861058"/>
          <a:ext cx="1513840" cy="56144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Protocol section: 16.11.5 (6)(c)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Hold entire refund invoice(s)</a:t>
          </a:r>
          <a:endParaRPr lang="en-US" sz="2000" kern="1200" dirty="0"/>
        </a:p>
      </dsp:txBody>
      <dsp:txXfrm rot="-5400000">
        <a:off x="3158109" y="263130"/>
        <a:ext cx="5540516" cy="1366040"/>
      </dsp:txXfrm>
    </dsp:sp>
    <dsp:sp modelId="{E322B9DE-C6E4-4849-98CF-5439970030F3}">
      <dsp:nvSpPr>
        <dsp:cNvPr id="0" name=""/>
        <dsp:cNvSpPr/>
      </dsp:nvSpPr>
      <dsp:spPr>
        <a:xfrm>
          <a:off x="0" y="0"/>
          <a:ext cx="3158109" cy="1892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Collateral Calls</a:t>
          </a:r>
          <a:endParaRPr lang="en-US" sz="2400" kern="1200" dirty="0"/>
        </a:p>
      </dsp:txBody>
      <dsp:txXfrm>
        <a:off x="92374" y="92374"/>
        <a:ext cx="2973361" cy="17075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269765-B33C-49CE-AF44-E472CCDC5CF4}">
      <dsp:nvSpPr>
        <dsp:cNvPr id="0" name=""/>
        <dsp:cNvSpPr/>
      </dsp:nvSpPr>
      <dsp:spPr>
        <a:xfrm rot="5400000">
          <a:off x="5208397" y="-1861058"/>
          <a:ext cx="1513840" cy="56144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Process all returns on the next bank business day after request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Return funds to MP banking instructions on file with ERCOT</a:t>
          </a:r>
          <a:endParaRPr lang="en-US" sz="2000" kern="1200" dirty="0"/>
        </a:p>
      </dsp:txBody>
      <dsp:txXfrm rot="-5400000">
        <a:off x="3158109" y="263130"/>
        <a:ext cx="5540516" cy="1366040"/>
      </dsp:txXfrm>
    </dsp:sp>
    <dsp:sp modelId="{E322B9DE-C6E4-4849-98CF-5439970030F3}">
      <dsp:nvSpPr>
        <dsp:cNvPr id="0" name=""/>
        <dsp:cNvSpPr/>
      </dsp:nvSpPr>
      <dsp:spPr>
        <a:xfrm>
          <a:off x="0" y="0"/>
          <a:ext cx="3158109" cy="1892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Cash Returns</a:t>
          </a:r>
          <a:endParaRPr lang="en-US" sz="2400" kern="1200" dirty="0"/>
        </a:p>
      </dsp:txBody>
      <dsp:txXfrm>
        <a:off x="92374" y="92374"/>
        <a:ext cx="2973361" cy="17075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6" name="Group 5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323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67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948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9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21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79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669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974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93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23084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223084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22308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94484"/>
            <a:ext cx="118186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mailto:Leslie.Wiley@ercot.com" TargetMode="Externa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hyperlink" Target="mailto:Amy.Gore@ercot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29000" y="2133600"/>
            <a:ext cx="54864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Market Payment Process Workshop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Leslie Wiley</a:t>
            </a:r>
          </a:p>
          <a:p>
            <a:r>
              <a:rPr lang="en-US" dirty="0" smtClean="0"/>
              <a:t>Treasurer </a:t>
            </a:r>
          </a:p>
          <a:p>
            <a:endParaRPr lang="en-US" dirty="0" smtClean="0"/>
          </a:p>
          <a:p>
            <a:r>
              <a:rPr lang="en-US" dirty="0" smtClean="0"/>
              <a:t>ERCOT Public</a:t>
            </a:r>
            <a:endParaRPr lang="en-US" dirty="0"/>
          </a:p>
          <a:p>
            <a:r>
              <a:rPr lang="en-US" dirty="0" smtClean="0"/>
              <a:t>February 28,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Current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05049" y="1143000"/>
            <a:ext cx="4610101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 smtClean="0"/>
              <a:t>Settlement Invoice Timeline</a:t>
            </a:r>
            <a:endParaRPr lang="en-US" sz="26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68385522"/>
              </p:ext>
            </p:extLst>
          </p:nvPr>
        </p:nvGraphicFramePr>
        <p:xfrm>
          <a:off x="228600" y="1600200"/>
          <a:ext cx="8686800" cy="353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36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Straight Arrow Connector 89"/>
          <p:cNvCxnSpPr>
            <a:stCxn id="28" idx="6"/>
            <a:endCxn id="3" idx="3"/>
          </p:cNvCxnSpPr>
          <p:nvPr/>
        </p:nvCxnSpPr>
        <p:spPr>
          <a:xfrm flipH="1" flipV="1">
            <a:off x="1644295" y="3126138"/>
            <a:ext cx="5171271" cy="1698081"/>
          </a:xfrm>
          <a:prstGeom prst="straightConnector1">
            <a:avLst/>
          </a:prstGeom>
          <a:ln w="50800">
            <a:solidFill>
              <a:srgbClr val="405B7C">
                <a:alpha val="7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276326" y="3970524"/>
            <a:ext cx="1197864" cy="841248"/>
            <a:chOff x="279373" y="3562232"/>
            <a:chExt cx="1197864" cy="841248"/>
          </a:xfrm>
        </p:grpSpPr>
        <p:sp>
          <p:nvSpPr>
            <p:cNvPr id="101" name="Rectangle 100"/>
            <p:cNvSpPr/>
            <p:nvPr/>
          </p:nvSpPr>
          <p:spPr>
            <a:xfrm>
              <a:off x="279373" y="3562232"/>
              <a:ext cx="1197864" cy="8412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29570" y="3751904"/>
              <a:ext cx="716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Prepay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smtClean="0">
                  <a:solidFill>
                    <a:schemeClr val="bg1"/>
                  </a:solidFill>
                </a:rPr>
                <a:t>Deposit</a:t>
              </a:r>
            </a:p>
          </p:txBody>
        </p:sp>
      </p:grpSp>
      <p:cxnSp>
        <p:nvCxnSpPr>
          <p:cNvPr id="55" name="Straight Arrow Connector 54"/>
          <p:cNvCxnSpPr>
            <a:stCxn id="31" idx="6"/>
          </p:cNvCxnSpPr>
          <p:nvPr/>
        </p:nvCxnSpPr>
        <p:spPr>
          <a:xfrm flipH="1">
            <a:off x="1668749" y="1258531"/>
            <a:ext cx="5146817" cy="468559"/>
          </a:xfrm>
          <a:prstGeom prst="straightConnector1">
            <a:avLst/>
          </a:prstGeom>
          <a:ln w="50800">
            <a:solidFill>
              <a:srgbClr val="40A7B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27" idx="6"/>
          </p:cNvCxnSpPr>
          <p:nvPr/>
        </p:nvCxnSpPr>
        <p:spPr>
          <a:xfrm flipH="1">
            <a:off x="1684015" y="3695867"/>
            <a:ext cx="5131551" cy="668881"/>
          </a:xfrm>
          <a:prstGeom prst="straightConnector1">
            <a:avLst/>
          </a:prstGeom>
          <a:ln w="50800">
            <a:solidFill>
              <a:srgbClr val="D9DCD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1669936" y="2611350"/>
            <a:ext cx="5182285" cy="344730"/>
          </a:xfrm>
          <a:prstGeom prst="straightConnector1">
            <a:avLst/>
          </a:prstGeom>
          <a:ln w="50800">
            <a:solidFill>
              <a:srgbClr val="98406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52" idx="3"/>
          </p:cNvCxnSpPr>
          <p:nvPr/>
        </p:nvCxnSpPr>
        <p:spPr>
          <a:xfrm flipH="1">
            <a:off x="1643741" y="2605986"/>
            <a:ext cx="5219364" cy="2912976"/>
          </a:xfrm>
          <a:prstGeom prst="straightConnector1">
            <a:avLst/>
          </a:prstGeom>
          <a:ln w="50800">
            <a:solidFill>
              <a:srgbClr val="98406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81"/>
          <p:cNvSpPr>
            <a:spLocks noChangeArrowheads="1"/>
          </p:cNvSpPr>
          <p:nvPr/>
        </p:nvSpPr>
        <p:spPr bwMode="auto">
          <a:xfrm flipH="1">
            <a:off x="6815566" y="1966399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98406E">
              <a:alpha val="70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sends wire for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$300</a:t>
            </a:r>
            <a:endParaRPr lang="en-US" altLang="en-US" sz="12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780" y="2767922"/>
            <a:ext cx="715342" cy="987552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780" y="4977166"/>
            <a:ext cx="715342" cy="98755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671" y="937272"/>
            <a:ext cx="715342" cy="98755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1" name="AutoShape 81"/>
          <p:cNvSpPr>
            <a:spLocks noChangeArrowheads="1"/>
          </p:cNvSpPr>
          <p:nvPr/>
        </p:nvSpPr>
        <p:spPr bwMode="auto">
          <a:xfrm flipH="1">
            <a:off x="6815566" y="801331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40A7BB">
              <a:alpha val="70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sends wire for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$100</a:t>
            </a:r>
            <a:endParaRPr lang="en-US" altLang="en-US" sz="1200" b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671" y="2114550"/>
            <a:ext cx="715342" cy="9875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Current </a:t>
            </a:r>
            <a:r>
              <a:rPr lang="en-US" dirty="0"/>
              <a:t>Process</a:t>
            </a:r>
            <a:br>
              <a:rPr lang="en-US" dirty="0"/>
            </a:br>
            <a:endParaRPr lang="en-US" dirty="0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477" y="1585006"/>
            <a:ext cx="715948" cy="98838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83" name="Group 82"/>
          <p:cNvGrpSpPr/>
          <p:nvPr/>
        </p:nvGrpSpPr>
        <p:grpSpPr>
          <a:xfrm>
            <a:off x="275222" y="1406667"/>
            <a:ext cx="1197144" cy="839838"/>
            <a:chOff x="278269" y="998375"/>
            <a:chExt cx="1197144" cy="839838"/>
          </a:xfrm>
        </p:grpSpPr>
        <p:sp>
          <p:nvSpPr>
            <p:cNvPr id="32" name="Rectangle 31"/>
            <p:cNvSpPr/>
            <p:nvPr/>
          </p:nvSpPr>
          <p:spPr>
            <a:xfrm>
              <a:off x="278269" y="998375"/>
              <a:ext cx="1197144" cy="8377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88252" y="1007216"/>
              <a:ext cx="10026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Market Invoices: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STL1234 CRR5678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671" y="3396527"/>
            <a:ext cx="715342" cy="98755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671" y="4517935"/>
            <a:ext cx="715342" cy="987552"/>
          </a:xfrm>
          <a:prstGeom prst="rect">
            <a:avLst/>
          </a:prstGeom>
        </p:spPr>
      </p:pic>
      <p:sp>
        <p:nvSpPr>
          <p:cNvPr id="27" name="AutoShape 81"/>
          <p:cNvSpPr>
            <a:spLocks noChangeArrowheads="1"/>
          </p:cNvSpPr>
          <p:nvPr/>
        </p:nvSpPr>
        <p:spPr bwMode="auto">
          <a:xfrm flipH="1">
            <a:off x="6815566" y="3238667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chemeClr val="accent2">
              <a:alpha val="2313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transfers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$500</a:t>
            </a:r>
          </a:p>
          <a:p>
            <a:pPr algn="ctr"/>
            <a:r>
              <a:rPr lang="en-US" altLang="en-US" sz="1000" b="1" dirty="0" smtClean="0">
                <a:ea typeface="Gulim" pitchFamily="34" charset="-127"/>
              </a:rPr>
              <a:t>(prepay-invoices)</a:t>
            </a:r>
            <a:endParaRPr lang="en-US" altLang="en-US" sz="1000" b="1" dirty="0"/>
          </a:p>
        </p:txBody>
      </p:sp>
      <p:sp>
        <p:nvSpPr>
          <p:cNvPr id="28" name="AutoShape 81"/>
          <p:cNvSpPr>
            <a:spLocks noChangeArrowheads="1"/>
          </p:cNvSpPr>
          <p:nvPr/>
        </p:nvSpPr>
        <p:spPr bwMode="auto">
          <a:xfrm flipH="1">
            <a:off x="6815566" y="4367019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405B7C">
              <a:alpha val="71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sends wire for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$200</a:t>
            </a:r>
            <a:endParaRPr lang="en-US" altLang="en-US" sz="1200" b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280003" y="2691251"/>
            <a:ext cx="1197864" cy="841248"/>
            <a:chOff x="283050" y="2282959"/>
            <a:chExt cx="1197864" cy="841248"/>
          </a:xfrm>
        </p:grpSpPr>
        <p:sp>
          <p:nvSpPr>
            <p:cNvPr id="44" name="Rectangle 43"/>
            <p:cNvSpPr/>
            <p:nvPr/>
          </p:nvSpPr>
          <p:spPr>
            <a:xfrm>
              <a:off x="283050" y="2282959"/>
              <a:ext cx="1197864" cy="8412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04306" y="2436776"/>
              <a:ext cx="9325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Collateral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Deposit</a:t>
              </a: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 flipH="1" flipV="1">
            <a:off x="1654313" y="1546320"/>
            <a:ext cx="2323458" cy="212309"/>
          </a:xfrm>
          <a:prstGeom prst="straightConnector1">
            <a:avLst/>
          </a:prstGeom>
          <a:ln w="50800">
            <a:solidFill>
              <a:srgbClr val="7F7F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31" idx="6"/>
          </p:cNvCxnSpPr>
          <p:nvPr/>
        </p:nvCxnSpPr>
        <p:spPr>
          <a:xfrm flipH="1">
            <a:off x="1686587" y="1258531"/>
            <a:ext cx="5128979" cy="1497279"/>
          </a:xfrm>
          <a:prstGeom prst="straightConnector1">
            <a:avLst/>
          </a:prstGeom>
          <a:ln w="50800">
            <a:solidFill>
              <a:srgbClr val="40A7B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6" idx="5"/>
          </p:cNvCxnSpPr>
          <p:nvPr/>
        </p:nvCxnSpPr>
        <p:spPr>
          <a:xfrm flipH="1">
            <a:off x="1659049" y="3359248"/>
            <a:ext cx="2453402" cy="870304"/>
          </a:xfrm>
          <a:prstGeom prst="straightConnector1">
            <a:avLst/>
          </a:prstGeom>
          <a:ln w="50800">
            <a:solidFill>
              <a:srgbClr val="40BF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51" idx="7"/>
          </p:cNvCxnSpPr>
          <p:nvPr/>
        </p:nvCxnSpPr>
        <p:spPr>
          <a:xfrm flipH="1" flipV="1">
            <a:off x="1670489" y="2139662"/>
            <a:ext cx="2441962" cy="2817520"/>
          </a:xfrm>
          <a:prstGeom prst="straightConnector1">
            <a:avLst/>
          </a:prstGeom>
          <a:ln w="50800">
            <a:solidFill>
              <a:srgbClr val="795361">
                <a:alpha val="7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18" idx="6"/>
          </p:cNvCxnSpPr>
          <p:nvPr/>
        </p:nvCxnSpPr>
        <p:spPr>
          <a:xfrm flipH="1" flipV="1">
            <a:off x="1659052" y="2012362"/>
            <a:ext cx="2292706" cy="2122658"/>
          </a:xfrm>
          <a:prstGeom prst="straightConnector1">
            <a:avLst/>
          </a:prstGeom>
          <a:ln w="50800">
            <a:solidFill>
              <a:srgbClr val="6F5FA5">
                <a:alpha val="7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18" idx="6"/>
          </p:cNvCxnSpPr>
          <p:nvPr/>
        </p:nvCxnSpPr>
        <p:spPr>
          <a:xfrm flipH="1">
            <a:off x="1669938" y="4135020"/>
            <a:ext cx="2281820" cy="1145451"/>
          </a:xfrm>
          <a:prstGeom prst="straightConnector1">
            <a:avLst/>
          </a:prstGeom>
          <a:ln w="50800">
            <a:solidFill>
              <a:srgbClr val="6F5FA5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272937" y="5088196"/>
            <a:ext cx="1197864" cy="840205"/>
            <a:chOff x="273492" y="4959487"/>
            <a:chExt cx="1197864" cy="840205"/>
          </a:xfrm>
        </p:grpSpPr>
        <p:sp>
          <p:nvSpPr>
            <p:cNvPr id="103" name="Rectangle 102"/>
            <p:cNvSpPr/>
            <p:nvPr/>
          </p:nvSpPr>
          <p:spPr>
            <a:xfrm>
              <a:off x="273492" y="4959487"/>
              <a:ext cx="1197864" cy="84020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17189" y="5129815"/>
              <a:ext cx="11421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Misc./ WAN/ERO</a:t>
              </a: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333784" y="2022569"/>
            <a:ext cx="0" cy="91586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242547" y="3320683"/>
            <a:ext cx="0" cy="873249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403933" y="1996141"/>
            <a:ext cx="0" cy="224281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780" y="3823664"/>
            <a:ext cx="715342" cy="9875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8727" y="1313995"/>
            <a:ext cx="1525568" cy="36242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26321" y="5023444"/>
            <a:ext cx="1517420" cy="99103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Title 1"/>
          <p:cNvSpPr txBox="1">
            <a:spLocks/>
          </p:cNvSpPr>
          <p:nvPr/>
        </p:nvSpPr>
        <p:spPr>
          <a:xfrm>
            <a:off x="3030930" y="806523"/>
            <a:ext cx="2938935" cy="4574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 smtClean="0"/>
              <a:t>Market Payments</a:t>
            </a:r>
            <a:endParaRPr lang="en-US" sz="2600" dirty="0"/>
          </a:p>
        </p:txBody>
      </p:sp>
      <p:sp>
        <p:nvSpPr>
          <p:cNvPr id="51" name="AutoShape 81"/>
          <p:cNvSpPr>
            <a:spLocks noChangeArrowheads="1"/>
          </p:cNvSpPr>
          <p:nvPr/>
        </p:nvSpPr>
        <p:spPr bwMode="auto">
          <a:xfrm flipH="1">
            <a:off x="3951758" y="4823271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795361">
              <a:alpha val="70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transfers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$600</a:t>
            </a:r>
          </a:p>
          <a:p>
            <a:pPr algn="ctr"/>
            <a:r>
              <a:rPr lang="en-US" altLang="en-US" sz="1000" b="1" dirty="0" smtClean="0">
                <a:ea typeface="Gulim" pitchFamily="34" charset="-127"/>
              </a:rPr>
              <a:t>(collateral-invoices)</a:t>
            </a:r>
            <a:endParaRPr lang="en-US" altLang="en-US" sz="1000" b="1" dirty="0"/>
          </a:p>
        </p:txBody>
      </p:sp>
      <p:sp>
        <p:nvSpPr>
          <p:cNvPr id="26" name="AutoShape 81"/>
          <p:cNvSpPr>
            <a:spLocks noChangeArrowheads="1"/>
          </p:cNvSpPr>
          <p:nvPr/>
        </p:nvSpPr>
        <p:spPr bwMode="auto">
          <a:xfrm flipH="1">
            <a:off x="3951758" y="2578759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40BF83">
              <a:alpha val="70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sends wire for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$50</a:t>
            </a:r>
            <a:endParaRPr lang="en-US" altLang="en-US" sz="1200" b="1" dirty="0"/>
          </a:p>
        </p:txBody>
      </p:sp>
      <p:sp>
        <p:nvSpPr>
          <p:cNvPr id="18" name="AutoShape 81"/>
          <p:cNvSpPr>
            <a:spLocks noChangeArrowheads="1"/>
          </p:cNvSpPr>
          <p:nvPr/>
        </p:nvSpPr>
        <p:spPr bwMode="auto">
          <a:xfrm flipH="1">
            <a:off x="3951758" y="3677820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6F5FA5">
              <a:alpha val="70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sends wire for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$100</a:t>
            </a:r>
            <a:endParaRPr lang="en-US" altLang="en-US" sz="1200" b="1" dirty="0"/>
          </a:p>
        </p:txBody>
      </p:sp>
      <p:sp>
        <p:nvSpPr>
          <p:cNvPr id="19" name="AutoShape 81"/>
          <p:cNvSpPr>
            <a:spLocks noChangeArrowheads="1"/>
          </p:cNvSpPr>
          <p:nvPr/>
        </p:nvSpPr>
        <p:spPr bwMode="auto">
          <a:xfrm flipH="1">
            <a:off x="3951758" y="1443217"/>
            <a:ext cx="1097280" cy="914400"/>
          </a:xfrm>
          <a:prstGeom prst="wedgeEllipseCallout">
            <a:avLst>
              <a:gd name="adj1" fmla="val -79264"/>
              <a:gd name="adj2" fmla="val 5500"/>
            </a:avLst>
          </a:prstGeom>
          <a:solidFill>
            <a:srgbClr val="7F7F7F">
              <a:alpha val="70000"/>
            </a:srgbClr>
          </a:solidFill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1200" b="1" dirty="0" smtClean="0">
                <a:ea typeface="Gulim" pitchFamily="34" charset="-127"/>
              </a:rPr>
              <a:t>MP sends wire for </a:t>
            </a:r>
          </a:p>
          <a:p>
            <a:pPr algn="ctr"/>
            <a:r>
              <a:rPr lang="en-US" altLang="en-US" sz="1200" b="1" dirty="0" smtClean="0">
                <a:ea typeface="Gulim" pitchFamily="34" charset="-127"/>
              </a:rPr>
              <a:t>$500</a:t>
            </a:r>
            <a:endParaRPr lang="en-US" altLang="en-US" sz="1200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6323144" y="5112584"/>
            <a:ext cx="1981746" cy="1323439"/>
            <a:chOff x="6300660" y="5120578"/>
            <a:chExt cx="1981746" cy="1323439"/>
          </a:xfrm>
        </p:grpSpPr>
        <p:sp>
          <p:nvSpPr>
            <p:cNvPr id="59" name="AutoShape 81"/>
            <p:cNvSpPr>
              <a:spLocks noChangeArrowheads="1"/>
            </p:cNvSpPr>
            <p:nvPr/>
          </p:nvSpPr>
          <p:spPr bwMode="auto">
            <a:xfrm flipH="1">
              <a:off x="6300660" y="5274499"/>
              <a:ext cx="1103121" cy="947450"/>
            </a:xfrm>
            <a:prstGeom prst="wedgeEllipseCallout">
              <a:avLst>
                <a:gd name="adj1" fmla="val -79264"/>
                <a:gd name="adj2" fmla="val 5500"/>
              </a:avLst>
            </a:prstGeom>
            <a:solidFill>
              <a:srgbClr val="FFFF99">
                <a:alpha val="70980"/>
              </a:srgbClr>
            </a:solidFill>
            <a:ln>
              <a:noFill/>
            </a:ln>
            <a:ex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200" b="1" dirty="0" smtClean="0">
                  <a:ea typeface="Gulim" pitchFamily="34" charset="-127"/>
                </a:rPr>
                <a:t>Wire for </a:t>
              </a:r>
            </a:p>
            <a:p>
              <a:pPr algn="ctr"/>
              <a:r>
                <a:rPr lang="en-US" altLang="en-US" sz="1200" b="1" dirty="0" smtClean="0">
                  <a:ea typeface="Gulim" pitchFamily="34" charset="-127"/>
                </a:rPr>
                <a:t>$1000</a:t>
              </a:r>
              <a:endParaRPr lang="en-US" altLang="en-US" sz="12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577231" y="5120578"/>
              <a:ext cx="70517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>
                <a:bevelT w="0"/>
              </a:sp3d>
            </a:bodyPr>
            <a:lstStyle/>
            <a:p>
              <a:r>
                <a:rPr lang="en-US" sz="8000" dirty="0" smtClean="0">
                  <a:latin typeface="Arial Rounded MT Bold" panose="020F0704030504030204" pitchFamily="34" charset="0"/>
                </a:rPr>
                <a:t>?</a:t>
              </a:r>
              <a:endParaRPr lang="en-US" sz="8000" dirty="0">
                <a:latin typeface="Arial Rounded MT Bold" panose="020F07040305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603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61806"/>
              </p:ext>
            </p:extLst>
          </p:nvPr>
        </p:nvGraphicFramePr>
        <p:xfrm>
          <a:off x="200025" y="1546494"/>
          <a:ext cx="8743950" cy="387207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243848"/>
                <a:gridCol w="4184521"/>
                <a:gridCol w="3315581"/>
              </a:tblGrid>
              <a:tr h="492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 smtClean="0"/>
                        <a:t>Time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 smtClean="0"/>
                        <a:t>Task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Standard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7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600" dirty="0" smtClean="0"/>
                        <a:t>9:00 am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Reconcile bank accounts </a:t>
                      </a:r>
                      <a:endParaRPr lang="en-US" sz="1600" baseline="0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Investments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Internal Control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Investment Corporate Standard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98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 am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Begin processing refunds</a:t>
                      </a:r>
                      <a:r>
                        <a:rPr lang="en-US" sz="1600" kern="12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due to MP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Protocol (1700 deadline)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26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12:00 pm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Process payments due to ERCOT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Investments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Reminder emails for invoices due that day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Internal Control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Investment Corporate Standard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Internal Control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9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600" dirty="0" smtClean="0"/>
                        <a:t>3:00 pm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Investments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Collateral transactions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Investment Corporate Standard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Internal Control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3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600" dirty="0" smtClean="0"/>
                        <a:t>4:00 pm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Prepay</a:t>
                      </a:r>
                      <a:r>
                        <a:rPr lang="en-US" sz="1600" baseline="0" dirty="0" smtClean="0"/>
                        <a:t> transactions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Internal Control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6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5:00 pm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Process payments due to ERCOT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Protocol (1700 deadline)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721240" y="1039785"/>
            <a:ext cx="5701520" cy="3318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Treasury’s timeline to meet protocols or other deadlines</a:t>
            </a:r>
            <a:endParaRPr lang="en-US" sz="1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ERCOT Market: Current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9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90" y="334248"/>
            <a:ext cx="8458200" cy="570951"/>
          </a:xfrm>
        </p:spPr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Current </a:t>
            </a:r>
            <a:r>
              <a:rPr lang="en-US" dirty="0"/>
              <a:t>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861302" y="1676400"/>
            <a:ext cx="7421396" cy="4313144"/>
            <a:chOff x="838200" y="1752600"/>
            <a:chExt cx="7421396" cy="4313144"/>
          </a:xfrm>
        </p:grpSpPr>
        <p:grpSp>
          <p:nvGrpSpPr>
            <p:cNvPr id="5" name="Group 4"/>
            <p:cNvGrpSpPr/>
            <p:nvPr/>
          </p:nvGrpSpPr>
          <p:grpSpPr>
            <a:xfrm>
              <a:off x="838200" y="1752600"/>
              <a:ext cx="2206353" cy="2194672"/>
              <a:chOff x="5876592" y="2758328"/>
              <a:chExt cx="2108609" cy="308336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5876592" y="2758328"/>
                <a:ext cx="2108609" cy="843443"/>
              </a:xfrm>
              <a:custGeom>
                <a:avLst/>
                <a:gdLst>
                  <a:gd name="connsiteX0" fmla="*/ 0 w 2108609"/>
                  <a:gd name="connsiteY0" fmla="*/ 0 h 843443"/>
                  <a:gd name="connsiteX1" fmla="*/ 2108609 w 2108609"/>
                  <a:gd name="connsiteY1" fmla="*/ 0 h 843443"/>
                  <a:gd name="connsiteX2" fmla="*/ 2108609 w 2108609"/>
                  <a:gd name="connsiteY2" fmla="*/ 843443 h 843443"/>
                  <a:gd name="connsiteX3" fmla="*/ 0 w 2108609"/>
                  <a:gd name="connsiteY3" fmla="*/ 843443 h 843443"/>
                  <a:gd name="connsiteX4" fmla="*/ 0 w 2108609"/>
                  <a:gd name="connsiteY4" fmla="*/ 0 h 84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8609" h="843443">
                    <a:moveTo>
                      <a:pt x="0" y="0"/>
                    </a:moveTo>
                    <a:lnTo>
                      <a:pt x="2108609" y="0"/>
                    </a:lnTo>
                    <a:lnTo>
                      <a:pt x="2108609" y="843443"/>
                    </a:lnTo>
                    <a:lnTo>
                      <a:pt x="0" y="8434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2240" tIns="81280" rIns="142240" bIns="8128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 smtClean="0"/>
                  <a:t>Settlement Operations</a:t>
                </a:r>
                <a:endParaRPr lang="en-US" sz="2000" kern="1200" dirty="0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5876592" y="3601772"/>
                <a:ext cx="2108609" cy="2239920"/>
              </a:xfrm>
              <a:custGeom>
                <a:avLst/>
                <a:gdLst>
                  <a:gd name="connsiteX0" fmla="*/ 0 w 2108609"/>
                  <a:gd name="connsiteY0" fmla="*/ 0 h 2239920"/>
                  <a:gd name="connsiteX1" fmla="*/ 2108609 w 2108609"/>
                  <a:gd name="connsiteY1" fmla="*/ 0 h 2239920"/>
                  <a:gd name="connsiteX2" fmla="*/ 2108609 w 2108609"/>
                  <a:gd name="connsiteY2" fmla="*/ 2239920 h 2239920"/>
                  <a:gd name="connsiteX3" fmla="*/ 0 w 2108609"/>
                  <a:gd name="connsiteY3" fmla="*/ 2239920 h 2239920"/>
                  <a:gd name="connsiteX4" fmla="*/ 0 w 2108609"/>
                  <a:gd name="connsiteY4" fmla="*/ 0 h 2239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8609" h="2239920">
                    <a:moveTo>
                      <a:pt x="0" y="0"/>
                    </a:moveTo>
                    <a:lnTo>
                      <a:pt x="2108609" y="0"/>
                    </a:lnTo>
                    <a:lnTo>
                      <a:pt x="2108609" y="2239920"/>
                    </a:lnTo>
                    <a:lnTo>
                      <a:pt x="0" y="223992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6680" tIns="106680" rIns="142240" bIns="160020" numCol="1" spcCol="1270" anchor="t" anchorCtr="0">
                <a:noAutofit/>
              </a:bodyPr>
              <a:lstStyle/>
              <a:p>
                <a:pPr marL="0" lvl="1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r>
                  <a:rPr lang="en-US" sz="2000" kern="1200" dirty="0" smtClean="0"/>
                  <a:t>Invoices are published at DUNS level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465214" y="3871072"/>
              <a:ext cx="2206352" cy="2194672"/>
              <a:chOff x="3472777" y="2758328"/>
              <a:chExt cx="2108609" cy="3083364"/>
            </a:xfrm>
          </p:grpSpPr>
          <p:sp>
            <p:nvSpPr>
              <p:cNvPr id="15" name="Freeform 14"/>
              <p:cNvSpPr/>
              <p:nvPr/>
            </p:nvSpPr>
            <p:spPr>
              <a:xfrm>
                <a:off x="3472777" y="2758328"/>
                <a:ext cx="2108609" cy="843443"/>
              </a:xfrm>
              <a:custGeom>
                <a:avLst/>
                <a:gdLst>
                  <a:gd name="connsiteX0" fmla="*/ 0 w 2108609"/>
                  <a:gd name="connsiteY0" fmla="*/ 0 h 843443"/>
                  <a:gd name="connsiteX1" fmla="*/ 2108609 w 2108609"/>
                  <a:gd name="connsiteY1" fmla="*/ 0 h 843443"/>
                  <a:gd name="connsiteX2" fmla="*/ 2108609 w 2108609"/>
                  <a:gd name="connsiteY2" fmla="*/ 843443 h 843443"/>
                  <a:gd name="connsiteX3" fmla="*/ 0 w 2108609"/>
                  <a:gd name="connsiteY3" fmla="*/ 843443 h 843443"/>
                  <a:gd name="connsiteX4" fmla="*/ 0 w 2108609"/>
                  <a:gd name="connsiteY4" fmla="*/ 0 h 84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8609" h="843443">
                    <a:moveTo>
                      <a:pt x="0" y="0"/>
                    </a:moveTo>
                    <a:lnTo>
                      <a:pt x="2108609" y="0"/>
                    </a:lnTo>
                    <a:lnTo>
                      <a:pt x="2108609" y="843443"/>
                    </a:lnTo>
                    <a:lnTo>
                      <a:pt x="0" y="8434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2240" tIns="81280" rIns="142240" bIns="8128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 smtClean="0"/>
                  <a:t>Treasury</a:t>
                </a:r>
                <a:endParaRPr lang="en-US" sz="2000" kern="1200" dirty="0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3472777" y="3601772"/>
                <a:ext cx="2108609" cy="2239920"/>
              </a:xfrm>
              <a:custGeom>
                <a:avLst/>
                <a:gdLst>
                  <a:gd name="connsiteX0" fmla="*/ 0 w 2108609"/>
                  <a:gd name="connsiteY0" fmla="*/ 0 h 2239920"/>
                  <a:gd name="connsiteX1" fmla="*/ 2108609 w 2108609"/>
                  <a:gd name="connsiteY1" fmla="*/ 0 h 2239920"/>
                  <a:gd name="connsiteX2" fmla="*/ 2108609 w 2108609"/>
                  <a:gd name="connsiteY2" fmla="*/ 2239920 h 2239920"/>
                  <a:gd name="connsiteX3" fmla="*/ 0 w 2108609"/>
                  <a:gd name="connsiteY3" fmla="*/ 2239920 h 2239920"/>
                  <a:gd name="connsiteX4" fmla="*/ 0 w 2108609"/>
                  <a:gd name="connsiteY4" fmla="*/ 0 h 2239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8609" h="2239920">
                    <a:moveTo>
                      <a:pt x="0" y="0"/>
                    </a:moveTo>
                    <a:lnTo>
                      <a:pt x="2108609" y="0"/>
                    </a:lnTo>
                    <a:lnTo>
                      <a:pt x="2108609" y="2239920"/>
                    </a:lnTo>
                    <a:lnTo>
                      <a:pt x="0" y="223992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6680" tIns="106680" rIns="142240" bIns="160020" numCol="1" spcCol="1270" anchor="t" anchorCtr="0">
                <a:noAutofit/>
              </a:bodyPr>
              <a:lstStyle/>
              <a:p>
                <a:pPr marL="0" lvl="1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r>
                  <a:rPr lang="en-US" kern="1200" dirty="0" smtClean="0">
                    <a:solidFill>
                      <a:schemeClr val="tx1"/>
                    </a:solidFill>
                  </a:rPr>
                  <a:t>Reconcile cash and invoice transactions between DUNS level and CP level</a:t>
                </a:r>
                <a:endParaRPr lang="en-US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053243" y="1753013"/>
              <a:ext cx="2206353" cy="2194672"/>
              <a:chOff x="1068962" y="2758328"/>
              <a:chExt cx="2108609" cy="3083364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1068962" y="2758328"/>
                <a:ext cx="2108609" cy="843443"/>
              </a:xfrm>
              <a:custGeom>
                <a:avLst/>
                <a:gdLst>
                  <a:gd name="connsiteX0" fmla="*/ 0 w 2108609"/>
                  <a:gd name="connsiteY0" fmla="*/ 0 h 843443"/>
                  <a:gd name="connsiteX1" fmla="*/ 2108609 w 2108609"/>
                  <a:gd name="connsiteY1" fmla="*/ 0 h 843443"/>
                  <a:gd name="connsiteX2" fmla="*/ 2108609 w 2108609"/>
                  <a:gd name="connsiteY2" fmla="*/ 843443 h 843443"/>
                  <a:gd name="connsiteX3" fmla="*/ 0 w 2108609"/>
                  <a:gd name="connsiteY3" fmla="*/ 843443 h 843443"/>
                  <a:gd name="connsiteX4" fmla="*/ 0 w 2108609"/>
                  <a:gd name="connsiteY4" fmla="*/ 0 h 84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8609" h="843443">
                    <a:moveTo>
                      <a:pt x="0" y="0"/>
                    </a:moveTo>
                    <a:lnTo>
                      <a:pt x="2108609" y="0"/>
                    </a:lnTo>
                    <a:lnTo>
                      <a:pt x="2108609" y="843443"/>
                    </a:lnTo>
                    <a:lnTo>
                      <a:pt x="0" y="843443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2240" tIns="81280" rIns="142240" bIns="8128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 smtClean="0"/>
                  <a:t>Credit </a:t>
                </a:r>
                <a:endParaRPr lang="en-US" sz="2000" kern="1200" dirty="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1068962" y="3601772"/>
                <a:ext cx="2108609" cy="2239920"/>
              </a:xfrm>
              <a:custGeom>
                <a:avLst/>
                <a:gdLst>
                  <a:gd name="connsiteX0" fmla="*/ 0 w 2108609"/>
                  <a:gd name="connsiteY0" fmla="*/ 0 h 2239920"/>
                  <a:gd name="connsiteX1" fmla="*/ 2108609 w 2108609"/>
                  <a:gd name="connsiteY1" fmla="*/ 0 h 2239920"/>
                  <a:gd name="connsiteX2" fmla="*/ 2108609 w 2108609"/>
                  <a:gd name="connsiteY2" fmla="*/ 2239920 h 2239920"/>
                  <a:gd name="connsiteX3" fmla="*/ 0 w 2108609"/>
                  <a:gd name="connsiteY3" fmla="*/ 2239920 h 2239920"/>
                  <a:gd name="connsiteX4" fmla="*/ 0 w 2108609"/>
                  <a:gd name="connsiteY4" fmla="*/ 0 h 2239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8609" h="2239920">
                    <a:moveTo>
                      <a:pt x="0" y="0"/>
                    </a:moveTo>
                    <a:lnTo>
                      <a:pt x="2108609" y="0"/>
                    </a:lnTo>
                    <a:lnTo>
                      <a:pt x="2108609" y="2239920"/>
                    </a:lnTo>
                    <a:lnTo>
                      <a:pt x="0" y="223992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6680" tIns="106680" rIns="142240" bIns="160020" numCol="1" spcCol="1270" anchor="t" anchorCtr="0">
                <a:noAutofit/>
              </a:bodyPr>
              <a:lstStyle/>
              <a:p>
                <a:pPr marL="0" lvl="1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Cash collateral and prepay are published at CP level</a:t>
                </a:r>
                <a:endParaRPr lang="en-US" sz="2000" kern="12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0" name="Straight Arrow Connector 39"/>
            <p:cNvCxnSpPr/>
            <p:nvPr/>
          </p:nvCxnSpPr>
          <p:spPr>
            <a:xfrm>
              <a:off x="3760520" y="2660221"/>
              <a:ext cx="0" cy="114300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5208320" y="2660221"/>
              <a:ext cx="0" cy="114300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H="1" flipV="1">
              <a:off x="3081676" y="2656677"/>
              <a:ext cx="678845" cy="35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208321" y="2656677"/>
              <a:ext cx="761999" cy="35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3528599" y="1043934"/>
            <a:ext cx="2086803" cy="570951"/>
            <a:chOff x="3548090" y="1043934"/>
            <a:chExt cx="2086803" cy="570951"/>
          </a:xfrm>
        </p:grpSpPr>
        <p:sp>
          <p:nvSpPr>
            <p:cNvPr id="18" name="Title 1"/>
            <p:cNvSpPr txBox="1">
              <a:spLocks/>
            </p:cNvSpPr>
            <p:nvPr/>
          </p:nvSpPr>
          <p:spPr>
            <a:xfrm>
              <a:off x="3548090" y="1043934"/>
              <a:ext cx="2086803" cy="570951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2800" b="1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600" dirty="0" smtClean="0"/>
                <a:t>DUNS     CP</a:t>
              </a:r>
              <a:endParaRPr lang="en-US" sz="2600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4572000" y="1295400"/>
              <a:ext cx="457200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724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 Market: Data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669235"/>
              </p:ext>
            </p:extLst>
          </p:nvPr>
        </p:nvGraphicFramePr>
        <p:xfrm>
          <a:off x="266700" y="1066800"/>
          <a:ext cx="8610600" cy="4904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483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</p:spPr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Data Analysis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426516"/>
              </p:ext>
            </p:extLst>
          </p:nvPr>
        </p:nvGraphicFramePr>
        <p:xfrm>
          <a:off x="304800" y="1453101"/>
          <a:ext cx="8534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2209800" y="1131060"/>
            <a:ext cx="4800600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0" dirty="0" smtClean="0"/>
              <a:t>Treasury Transactional Volume</a:t>
            </a:r>
            <a:endParaRPr lang="en-US" sz="2600" b="0" dirty="0"/>
          </a:p>
        </p:txBody>
      </p:sp>
    </p:spTree>
    <p:extLst>
      <p:ext uri="{BB962C8B-B14F-4D97-AF65-F5344CB8AC3E}">
        <p14:creationId xmlns:p14="http://schemas.microsoft.com/office/powerpoint/2010/main" val="259459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</a:t>
            </a:r>
            <a:r>
              <a:rPr lang="en-US" dirty="0"/>
              <a:t>Improvement Proposals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754544"/>
            <a:ext cx="8534400" cy="3348913"/>
          </a:xfrm>
        </p:spPr>
        <p:txBody>
          <a:bodyPr/>
          <a:lstStyle/>
          <a:p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67843572"/>
              </p:ext>
            </p:extLst>
          </p:nvPr>
        </p:nvGraphicFramePr>
        <p:xfrm>
          <a:off x="185737" y="1601117"/>
          <a:ext cx="8772525" cy="189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3646844"/>
            <a:ext cx="800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Benefits: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financial and operational risk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Eliminates confusion between prepay and collateral accounts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Bears interest for CP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potential errors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Streamlines payment process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91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</a:t>
            </a:r>
            <a:r>
              <a:rPr lang="en-US" dirty="0"/>
              <a:t>Improvement Proposals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754544"/>
            <a:ext cx="8534400" cy="3348913"/>
          </a:xfrm>
        </p:spPr>
        <p:txBody>
          <a:bodyPr/>
          <a:lstStyle/>
          <a:p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315224088"/>
              </p:ext>
            </p:extLst>
          </p:nvPr>
        </p:nvGraphicFramePr>
        <p:xfrm>
          <a:off x="185737" y="1601117"/>
          <a:ext cx="8772525" cy="189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3668615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Benefits: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financial and operational risk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Apply invoice</a:t>
            </a:r>
            <a:r>
              <a:rPr lang="en-US" dirty="0" smtClean="0"/>
              <a:t> </a:t>
            </a:r>
            <a:r>
              <a:rPr lang="en-US" dirty="0"/>
              <a:t>to collateral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Bears interest for CP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Provides transparency on transactions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potential errors</a:t>
            </a:r>
          </a:p>
        </p:txBody>
      </p:sp>
    </p:spTree>
    <p:extLst>
      <p:ext uri="{BB962C8B-B14F-4D97-AF65-F5344CB8AC3E}">
        <p14:creationId xmlns:p14="http://schemas.microsoft.com/office/powerpoint/2010/main" val="415034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</a:t>
            </a:r>
            <a:r>
              <a:rPr lang="en-US" dirty="0" smtClean="0"/>
              <a:t>Market: </a:t>
            </a:r>
            <a:r>
              <a:rPr lang="en-US" dirty="0"/>
              <a:t>Improvement Proposals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754544"/>
            <a:ext cx="8534400" cy="3348913"/>
          </a:xfrm>
        </p:spPr>
        <p:txBody>
          <a:bodyPr/>
          <a:lstStyle/>
          <a:p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54411742"/>
              </p:ext>
            </p:extLst>
          </p:nvPr>
        </p:nvGraphicFramePr>
        <p:xfrm>
          <a:off x="185737" y="1601117"/>
          <a:ext cx="8772525" cy="189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3668615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Benefits: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financial and operational risk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Streamlines cash return process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Reduces email fraud</a:t>
            </a:r>
          </a:p>
          <a:p>
            <a:pPr lvl="1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695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24041413"/>
              </p:ext>
            </p:extLst>
          </p:nvPr>
        </p:nvGraphicFramePr>
        <p:xfrm>
          <a:off x="266700" y="315797"/>
          <a:ext cx="86106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" y="4582998"/>
            <a:ext cx="9067800" cy="1360601"/>
          </a:xfrm>
        </p:spPr>
        <p:txBody>
          <a:bodyPr/>
          <a:lstStyle/>
          <a:p>
            <a:r>
              <a:rPr lang="en-US" sz="1800" dirty="0" smtClean="0"/>
              <a:t>Comments and feedback due by 3/24/20 to Leslie Wiley- </a:t>
            </a:r>
            <a:r>
              <a:rPr lang="en-US" sz="1800" dirty="0" smtClean="0">
                <a:hlinkClick r:id="rId8"/>
              </a:rPr>
              <a:t>Leslie.Wiley@ercot.com</a:t>
            </a:r>
            <a:r>
              <a:rPr lang="en-US" sz="1800" dirty="0"/>
              <a:t> </a:t>
            </a:r>
            <a:r>
              <a:rPr lang="en-US" sz="1800" dirty="0" smtClean="0"/>
              <a:t> and Amy Gore- </a:t>
            </a:r>
            <a:r>
              <a:rPr lang="en-US" sz="1800" dirty="0" smtClean="0">
                <a:hlinkClick r:id="rId9"/>
              </a:rPr>
              <a:t>Amy.Gore@ercot.com</a:t>
            </a:r>
            <a:endParaRPr lang="en-US" sz="1800" dirty="0" smtClean="0"/>
          </a:p>
          <a:p>
            <a:r>
              <a:rPr lang="en-US" sz="1800" dirty="0" smtClean="0"/>
              <a:t>Additional workshops if needed</a:t>
            </a:r>
          </a:p>
        </p:txBody>
      </p:sp>
    </p:spTree>
    <p:extLst>
      <p:ext uri="{BB962C8B-B14F-4D97-AF65-F5344CB8AC3E}">
        <p14:creationId xmlns:p14="http://schemas.microsoft.com/office/powerpoint/2010/main" val="1741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89294"/>
            <a:ext cx="8534400" cy="5357567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200" dirty="0"/>
              <a:t>Introductions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200" dirty="0"/>
              <a:t>Treasury Overview</a:t>
            </a:r>
          </a:p>
          <a:p>
            <a:pPr>
              <a:spcBef>
                <a:spcPts val="200"/>
              </a:spcBef>
              <a:spcAft>
                <a:spcPts val="400"/>
              </a:spcAft>
            </a:pPr>
            <a:r>
              <a:rPr lang="en-US" sz="2200" dirty="0" smtClean="0"/>
              <a:t>ERCOT Fees (Operating) bank account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Current Process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Improvement Proposals</a:t>
            </a:r>
          </a:p>
          <a:p>
            <a:pPr lvl="2">
              <a:spcBef>
                <a:spcPts val="0"/>
              </a:spcBef>
            </a:pPr>
            <a:r>
              <a:rPr lang="en-US" sz="1600" dirty="0" smtClean="0"/>
              <a:t>Wide Area Network (WAN) and Electric Reliability Organization (ERO) Invoicing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600" dirty="0" smtClean="0"/>
              <a:t>Corporate Membership and MP Registration Process</a:t>
            </a:r>
          </a:p>
          <a:p>
            <a:pPr>
              <a:spcBef>
                <a:spcPts val="200"/>
              </a:spcBef>
              <a:spcAft>
                <a:spcPts val="400"/>
              </a:spcAft>
            </a:pPr>
            <a:r>
              <a:rPr lang="en-US" sz="2200" dirty="0" smtClean="0"/>
              <a:t>ERCOT Market bank account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Current Process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Data Analysis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Improvement Proposals</a:t>
            </a:r>
          </a:p>
          <a:p>
            <a:pPr lvl="2">
              <a:spcBef>
                <a:spcPts val="0"/>
              </a:spcBef>
            </a:pPr>
            <a:r>
              <a:rPr lang="en-US" sz="1600" dirty="0" smtClean="0"/>
              <a:t>Payments and Refunds</a:t>
            </a:r>
          </a:p>
          <a:p>
            <a:pPr lvl="2">
              <a:spcBef>
                <a:spcPts val="0"/>
              </a:spcBef>
            </a:pPr>
            <a:r>
              <a:rPr lang="en-US" sz="1600" dirty="0" smtClean="0"/>
              <a:t>Collateral Calls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600" dirty="0" smtClean="0"/>
              <a:t>Cash Returns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200" dirty="0" smtClean="0"/>
              <a:t>Next Steps</a:t>
            </a:r>
          </a:p>
          <a:p>
            <a:pPr marL="0" indent="0">
              <a:spcBef>
                <a:spcPts val="200"/>
              </a:spcBef>
              <a:spcAft>
                <a:spcPts val="600"/>
              </a:spcAft>
              <a:buNone/>
            </a:pPr>
            <a:endParaRPr lang="en-US" sz="22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74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Introductions: Treasury Team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50392"/>
              </p:ext>
            </p:extLst>
          </p:nvPr>
        </p:nvGraphicFramePr>
        <p:xfrm>
          <a:off x="304800" y="814633"/>
          <a:ext cx="8534400" cy="4852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06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Treasury Overview*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6754" y="814633"/>
            <a:ext cx="8606692" cy="512896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ACH:</a:t>
            </a:r>
            <a:r>
              <a:rPr lang="en-US" sz="1600" dirty="0"/>
              <a:t> Electronic </a:t>
            </a:r>
            <a:r>
              <a:rPr lang="en-US" sz="1600" dirty="0" smtClean="0"/>
              <a:t>payment via </a:t>
            </a:r>
            <a:r>
              <a:rPr lang="en-US" sz="1600" dirty="0"/>
              <a:t>the Automated Clearing House; revocable; not immediately available funds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ACL:</a:t>
            </a:r>
            <a:r>
              <a:rPr lang="en-US" sz="1600" dirty="0"/>
              <a:t> Available Credit Limit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Book Transfer: </a:t>
            </a:r>
            <a:r>
              <a:rPr lang="en-US" sz="1600" dirty="0"/>
              <a:t>Electronic transfer between accounts within </a:t>
            </a:r>
            <a:r>
              <a:rPr lang="en-US" sz="1600" dirty="0" smtClean="0"/>
              <a:t>the same bank </a:t>
            </a:r>
            <a:r>
              <a:rPr lang="en-US" sz="1600" dirty="0"/>
              <a:t>system; irrevocable; immediately available funds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CMM:</a:t>
            </a:r>
            <a:r>
              <a:rPr lang="en-US" sz="1600" dirty="0"/>
              <a:t> Credit Monitoring and Management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Collateral:</a:t>
            </a:r>
            <a:r>
              <a:rPr lang="en-US" sz="1600" dirty="0"/>
              <a:t> Cash collateral on deposit with ERCOT; interest bearing account</a:t>
            </a:r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CPs: </a:t>
            </a:r>
            <a:r>
              <a:rPr lang="en-US" sz="1600" dirty="0" smtClean="0"/>
              <a:t>Counter-Parties</a:t>
            </a:r>
            <a:endParaRPr lang="en-US" sz="1600" dirty="0"/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 smtClean="0"/>
              <a:t>DUNS Level:</a:t>
            </a:r>
            <a:r>
              <a:rPr lang="en-US" sz="1600" dirty="0" smtClean="0"/>
              <a:t> Qualified </a:t>
            </a:r>
            <a:r>
              <a:rPr lang="en-US" sz="1600" dirty="0"/>
              <a:t>Scheduling Entity (QSE) and/or Congestion Revenue Rights Account Holder (CRRAH) that receive market settlement </a:t>
            </a:r>
            <a:r>
              <a:rPr lang="en-US" sz="1600" dirty="0" smtClean="0"/>
              <a:t>invoices</a:t>
            </a:r>
            <a:endParaRPr lang="en-US" sz="1600" dirty="0"/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600" b="1" dirty="0"/>
              <a:t>ERCOT Fees (Operating): </a:t>
            </a:r>
            <a:r>
              <a:rPr lang="en-US" sz="1600" dirty="0"/>
              <a:t>ERCOT bank account ending in 0246; processes ERCOT </a:t>
            </a:r>
            <a:r>
              <a:rPr lang="en-US" sz="1600" dirty="0" smtClean="0"/>
              <a:t>operations</a:t>
            </a:r>
          </a:p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endParaRPr lang="en-US" sz="1600" dirty="0" smtClean="0"/>
          </a:p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endParaRPr lang="en-US" sz="1600" dirty="0"/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b="1" dirty="0" smtClean="0">
                <a:solidFill>
                  <a:schemeClr val="accent1"/>
                </a:solidFill>
              </a:rPr>
              <a:t>*The above terms may </a:t>
            </a:r>
            <a:r>
              <a:rPr lang="en-US" sz="1600" b="1" dirty="0">
                <a:solidFill>
                  <a:schemeClr val="accent1"/>
                </a:solidFill>
              </a:rPr>
              <a:t>or may not be the </a:t>
            </a:r>
            <a:r>
              <a:rPr lang="en-US" sz="1600" b="1" dirty="0" smtClean="0">
                <a:solidFill>
                  <a:schemeClr val="accent1"/>
                </a:solidFill>
              </a:rPr>
              <a:t>ERCOT definition per protocols.*</a:t>
            </a:r>
          </a:p>
          <a:p>
            <a:pPr marL="457200" lvl="1" indent="0">
              <a:spcBef>
                <a:spcPts val="200"/>
              </a:spcBef>
              <a:spcAft>
                <a:spcPts val="400"/>
              </a:spcAft>
              <a:buNone/>
            </a:pPr>
            <a:endParaRPr lang="en-US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257060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Treasury Overview*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6754" y="814632"/>
            <a:ext cx="8606692" cy="535756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200"/>
              </a:spcBef>
              <a:spcAft>
                <a:spcPts val="300"/>
              </a:spcAft>
            </a:pPr>
            <a:r>
              <a:rPr lang="en-US" sz="1600" b="1" dirty="0"/>
              <a:t>ERCOT Market: </a:t>
            </a:r>
            <a:r>
              <a:rPr lang="en-US" sz="1600" dirty="0"/>
              <a:t>ERCOT bank account ending in 5452; process all market settlement related invoices, prepay, and cash collateral </a:t>
            </a:r>
          </a:p>
          <a:p>
            <a:pPr lvl="1">
              <a:spcBef>
                <a:spcPts val="200"/>
              </a:spcBef>
            </a:pPr>
            <a:r>
              <a:rPr lang="en-US" sz="1400" dirty="0"/>
              <a:t>STL: Settlement invoice (includes real time and day </a:t>
            </a:r>
            <a:r>
              <a:rPr lang="en-US" sz="1400" dirty="0" smtClean="0"/>
              <a:t>ahead)</a:t>
            </a:r>
            <a:endParaRPr lang="en-US" sz="1400" dirty="0"/>
          </a:p>
          <a:p>
            <a:pPr lvl="1"/>
            <a:r>
              <a:rPr lang="en-US" sz="1400" dirty="0"/>
              <a:t>CRR: Congestion Revenue Right</a:t>
            </a:r>
          </a:p>
          <a:p>
            <a:pPr lvl="0"/>
            <a:r>
              <a:rPr lang="en-US" sz="1600" b="1" dirty="0" smtClean="0"/>
              <a:t>ERO</a:t>
            </a:r>
            <a:r>
              <a:rPr lang="en-US" sz="1600" b="1" dirty="0"/>
              <a:t>:</a:t>
            </a:r>
            <a:r>
              <a:rPr lang="en-US" sz="1600" dirty="0"/>
              <a:t> Electric Reliability Organization</a:t>
            </a:r>
          </a:p>
          <a:p>
            <a:pPr lvl="0"/>
            <a:r>
              <a:rPr lang="en-US" sz="1600" b="1" dirty="0"/>
              <a:t>Flexible Account: </a:t>
            </a:r>
            <a:r>
              <a:rPr lang="en-US" sz="1600" dirty="0"/>
              <a:t>Prepay account name </a:t>
            </a:r>
            <a:r>
              <a:rPr lang="en-US" sz="1600" dirty="0" smtClean="0"/>
              <a:t>change </a:t>
            </a:r>
            <a:r>
              <a:rPr lang="en-US" sz="1600" dirty="0"/>
              <a:t>for NPRR </a:t>
            </a:r>
            <a:r>
              <a:rPr lang="en-US" sz="1600" dirty="0" smtClean="0"/>
              <a:t>702; this NPRR has not been implemented</a:t>
            </a:r>
            <a:endParaRPr lang="en-US" sz="1600" dirty="0"/>
          </a:p>
          <a:p>
            <a:pPr lvl="0"/>
            <a:r>
              <a:rPr lang="en-US" sz="1600" b="1" dirty="0"/>
              <a:t>MIS: </a:t>
            </a:r>
            <a:r>
              <a:rPr lang="en-US" sz="1600" dirty="0"/>
              <a:t>Market Information System</a:t>
            </a:r>
          </a:p>
          <a:p>
            <a:pPr lvl="0"/>
            <a:r>
              <a:rPr lang="en-US" sz="1600" b="1" dirty="0"/>
              <a:t>MPs:</a:t>
            </a:r>
            <a:r>
              <a:rPr lang="en-US" sz="1600" dirty="0"/>
              <a:t> Market Participants</a:t>
            </a:r>
          </a:p>
          <a:p>
            <a:pPr lvl="0"/>
            <a:r>
              <a:rPr lang="en-US" sz="1600" b="1" dirty="0"/>
              <a:t>Payments: </a:t>
            </a:r>
            <a:r>
              <a:rPr lang="en-US" sz="1600" dirty="0"/>
              <a:t>Market invoices due to ERCOT</a:t>
            </a:r>
          </a:p>
          <a:p>
            <a:pPr lvl="0"/>
            <a:r>
              <a:rPr lang="en-US" sz="1600" b="1" dirty="0"/>
              <a:t>Prepay:</a:t>
            </a:r>
            <a:r>
              <a:rPr lang="en-US" sz="1600" dirty="0"/>
              <a:t> Cash on deposit with ERCOT to pay invoices; non-interest bearing account</a:t>
            </a:r>
          </a:p>
          <a:p>
            <a:pPr lvl="0"/>
            <a:r>
              <a:rPr lang="en-US" sz="1600" b="1" dirty="0"/>
              <a:t>Refunds:</a:t>
            </a:r>
            <a:r>
              <a:rPr lang="en-US" sz="1600" dirty="0"/>
              <a:t> Market invoices due to MP</a:t>
            </a:r>
          </a:p>
          <a:p>
            <a:pPr lvl="0"/>
            <a:r>
              <a:rPr lang="en-US" sz="1600" b="1" dirty="0"/>
              <a:t>RIOO: </a:t>
            </a:r>
            <a:r>
              <a:rPr lang="en-US" sz="1600" dirty="0"/>
              <a:t>Resource Integration and Ongoing Operations Interconnection Services (previously Generation Interconnection- GINR)</a:t>
            </a:r>
          </a:p>
          <a:p>
            <a:pPr lvl="0"/>
            <a:r>
              <a:rPr lang="en-US" sz="1600" b="1" dirty="0"/>
              <a:t>WAN:</a:t>
            </a:r>
            <a:r>
              <a:rPr lang="en-US" sz="1600" dirty="0"/>
              <a:t> Wide Area Network</a:t>
            </a:r>
          </a:p>
          <a:p>
            <a:pPr lvl="0">
              <a:spcAft>
                <a:spcPts val="600"/>
              </a:spcAft>
            </a:pPr>
            <a:r>
              <a:rPr lang="en-US" sz="1600" b="1" dirty="0"/>
              <a:t>Wire: </a:t>
            </a:r>
            <a:r>
              <a:rPr lang="en-US" sz="1600" dirty="0"/>
              <a:t>Electronic transfer; irrevocable; immediately available </a:t>
            </a:r>
            <a:r>
              <a:rPr lang="en-US" sz="1600" dirty="0" smtClean="0"/>
              <a:t>funds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</a:rPr>
              <a:t>* The above terms may or may not be the ERCOT definition per protocols</a:t>
            </a:r>
            <a:r>
              <a:rPr lang="en-US" sz="1600" b="1" dirty="0" smtClean="0">
                <a:solidFill>
                  <a:schemeClr val="accent1"/>
                </a:solidFill>
              </a:rPr>
              <a:t>.*</a:t>
            </a:r>
            <a:endParaRPr lang="en-US" sz="1600" b="1" dirty="0">
              <a:solidFill>
                <a:schemeClr val="accent1"/>
              </a:solidFill>
            </a:endParaRPr>
          </a:p>
          <a:p>
            <a:pPr lvl="0"/>
            <a:endParaRPr lang="en-US" sz="1600" dirty="0"/>
          </a:p>
          <a:p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97994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81000" y="253249"/>
            <a:ext cx="8458200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Treasury Overview</a:t>
            </a:r>
            <a:endParaRPr lang="en-US" dirty="0"/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49094923"/>
              </p:ext>
            </p:extLst>
          </p:nvPr>
        </p:nvGraphicFramePr>
        <p:xfrm>
          <a:off x="609600" y="1219200"/>
          <a:ext cx="7924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51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 Fees (Operating)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0715" y="3821077"/>
            <a:ext cx="5682570" cy="19934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800" dirty="0" smtClean="0"/>
              <a:t>Internal Systems: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 smtClean="0"/>
              <a:t>Workday</a:t>
            </a:r>
            <a:r>
              <a:rPr lang="en-US" sz="1600" dirty="0"/>
              <a:t>; </a:t>
            </a:r>
            <a:r>
              <a:rPr lang="en-US" sz="1600" dirty="0" smtClean="0"/>
              <a:t>Excel</a:t>
            </a:r>
            <a:r>
              <a:rPr lang="en-US" sz="1600" dirty="0"/>
              <a:t>; Banking </a:t>
            </a:r>
            <a:r>
              <a:rPr lang="en-US" sz="1600" dirty="0" smtClean="0"/>
              <a:t>Portal; </a:t>
            </a:r>
            <a:r>
              <a:rPr lang="en-US" sz="1600" dirty="0"/>
              <a:t>Investment Portal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800" dirty="0" smtClean="0"/>
              <a:t>Improvement Proposals: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 smtClean="0"/>
              <a:t>WAN and ERO Invoicing</a:t>
            </a:r>
            <a:endParaRPr lang="en-US" sz="160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 smtClean="0"/>
              <a:t>Membership and Registration Process</a:t>
            </a:r>
          </a:p>
          <a:p>
            <a:pPr>
              <a:spcAft>
                <a:spcPts val="600"/>
              </a:spcAft>
            </a:pPr>
            <a:endParaRPr lang="en-US" sz="1800" dirty="0" smtClean="0"/>
          </a:p>
          <a:p>
            <a:pPr>
              <a:spcAft>
                <a:spcPts val="600"/>
              </a:spcAft>
            </a:pPr>
            <a:endParaRPr lang="en-US" sz="1800" dirty="0" smtClean="0"/>
          </a:p>
        </p:txBody>
      </p:sp>
      <p:grpSp>
        <p:nvGrpSpPr>
          <p:cNvPr id="17" name="Group 16"/>
          <p:cNvGrpSpPr/>
          <p:nvPr/>
        </p:nvGrpSpPr>
        <p:grpSpPr>
          <a:xfrm>
            <a:off x="617221" y="901635"/>
            <a:ext cx="7985758" cy="2719767"/>
            <a:chOff x="396240" y="914399"/>
            <a:chExt cx="7985758" cy="2719767"/>
          </a:xfrm>
        </p:grpSpPr>
        <p:graphicFrame>
          <p:nvGraphicFramePr>
            <p:cNvPr id="7" name="Content Placeholder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98192348"/>
                </p:ext>
              </p:extLst>
            </p:nvPr>
          </p:nvGraphicFramePr>
          <p:xfrm>
            <a:off x="396240" y="914399"/>
            <a:ext cx="7985758" cy="2719767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2890356"/>
                  <a:gridCol w="669541"/>
                  <a:gridCol w="827809"/>
                  <a:gridCol w="938673"/>
                  <a:gridCol w="1028319"/>
                  <a:gridCol w="1631060"/>
                </a:tblGrid>
                <a:tr h="525207"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/>
                          <a:t>ACH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/>
                          <a:t>Check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/>
                          <a:t>Credit</a:t>
                        </a:r>
                        <a:r>
                          <a:rPr lang="en-US" sz="1400" baseline="0" dirty="0" smtClean="0"/>
                          <a:t> Card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baseline="0" dirty="0" smtClean="0"/>
                          <a:t>Wire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>
                            <a:solidFill>
                              <a:schemeClr val="bg1"/>
                            </a:solidFill>
                          </a:rPr>
                          <a:t>Delivery</a:t>
                        </a:r>
                        <a:r>
                          <a:rPr lang="en-US" sz="1400" baseline="0" dirty="0" smtClean="0">
                            <a:solidFill>
                              <a:schemeClr val="bg1"/>
                            </a:solidFill>
                          </a:rPr>
                          <a:t> Method</a:t>
                        </a:r>
                        <a:endParaRPr lang="en-US" sz="1400" dirty="0">
                          <a:solidFill>
                            <a:schemeClr val="bg1"/>
                          </a:solidFill>
                        </a:endParaRPr>
                      </a:p>
                    </a:txBody>
                    <a:tcPr/>
                  </a:tc>
                </a:tr>
                <a:tr h="265551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WAN Invoices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MIS</a:t>
                        </a:r>
                        <a:endParaRPr lang="en-US" sz="1400" dirty="0"/>
                      </a:p>
                    </a:txBody>
                    <a:tcPr/>
                  </a:tc>
                </a:tr>
                <a:tr h="280791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ERO Invoices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MIS</a:t>
                        </a:r>
                        <a:endParaRPr lang="en-US" sz="1400" dirty="0"/>
                      </a:p>
                    </a:txBody>
                    <a:tcPr/>
                  </a:tc>
                </a:tr>
                <a:tr h="296031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Corporate Membership Fees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Email</a:t>
                        </a:r>
                        <a:endParaRPr lang="en-US" sz="1400" dirty="0"/>
                      </a:p>
                    </a:txBody>
                    <a:tcPr/>
                  </a:tc>
                </a:tr>
                <a:tr h="355200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MP Registration Fees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Email</a:t>
                        </a:r>
                        <a:endParaRPr lang="en-US" sz="1400" dirty="0"/>
                      </a:p>
                    </a:txBody>
                    <a:tcPr/>
                  </a:tc>
                </a:tr>
                <a:tr h="297753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RIOO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Website</a:t>
                        </a:r>
                        <a:endParaRPr lang="en-US" sz="1400" dirty="0"/>
                      </a:p>
                    </a:txBody>
                    <a:tcPr/>
                  </a:tc>
                </a:tr>
                <a:tr h="304800">
                  <a:tc>
                    <a:txBody>
                      <a:bodyPr/>
                      <a:lstStyle/>
                      <a:p>
                        <a:r>
                          <a:rPr lang="en-US" sz="1400" baseline="0" dirty="0" smtClean="0"/>
                          <a:t>Training (Blackstart &amp; Operator)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Website</a:t>
                        </a:r>
                        <a:endParaRPr lang="en-US" sz="1400" dirty="0"/>
                      </a:p>
                    </a:txBody>
                    <a:tcPr/>
                  </a:tc>
                </a:tr>
              </a:tbl>
            </a:graphicData>
          </a:graphic>
        </p:graphicFrame>
        <p:grpSp>
          <p:nvGrpSpPr>
            <p:cNvPr id="15" name="Group 14"/>
            <p:cNvGrpSpPr/>
            <p:nvPr/>
          </p:nvGrpSpPr>
          <p:grpSpPr>
            <a:xfrm>
              <a:off x="3495293" y="1449608"/>
              <a:ext cx="2915361" cy="2147081"/>
              <a:chOff x="3495293" y="1449608"/>
              <a:chExt cx="2915361" cy="2147081"/>
            </a:xfrm>
          </p:grpSpPr>
          <p:pic>
            <p:nvPicPr>
              <p:cNvPr id="28" name="Picture 2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03620" y="2182146"/>
                <a:ext cx="306289" cy="313640"/>
              </a:xfrm>
              <a:prstGeom prst="rect">
                <a:avLst/>
              </a:prstGeom>
            </p:spPr>
          </p:pic>
          <p:grpSp>
            <p:nvGrpSpPr>
              <p:cNvPr id="6" name="Group 5"/>
              <p:cNvGrpSpPr/>
              <p:nvPr/>
            </p:nvGrpSpPr>
            <p:grpSpPr>
              <a:xfrm>
                <a:off x="3495293" y="1449608"/>
                <a:ext cx="2915361" cy="2147081"/>
                <a:chOff x="3495293" y="1449608"/>
                <a:chExt cx="2915361" cy="2147081"/>
              </a:xfrm>
            </p:grpSpPr>
            <p:pic>
              <p:nvPicPr>
                <p:cNvPr id="8" name="Picture 7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96039" y="1449608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9" name="Picture 8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95293" y="1800147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10" name="Picture 9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95294" y="2173812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11" name="Picture 10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95293" y="2533649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12" name="Picture 11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13020" y="2931932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13" name="Picture 1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13019" y="3283049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2" name="Picture 21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8348" y="1449608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3" name="Picture 2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7602" y="1800147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4" name="Picture 2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7603" y="2173812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5" name="Picture 24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67602" y="2533649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6" name="Picture 25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04365" y="1457942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7" name="Picture 26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03619" y="1808481"/>
                  <a:ext cx="306289" cy="313640"/>
                </a:xfrm>
                <a:prstGeom prst="rect">
                  <a:avLst/>
                </a:prstGeom>
              </p:spPr>
            </p:pic>
            <p:pic>
              <p:nvPicPr>
                <p:cNvPr id="29" name="Picture 28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03619" y="2541983"/>
                  <a:ext cx="306289" cy="31364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01362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70951"/>
          </a:xfrm>
        </p:spPr>
        <p:txBody>
          <a:bodyPr/>
          <a:lstStyle/>
          <a:p>
            <a:r>
              <a:rPr lang="en-US" dirty="0"/>
              <a:t>ERCOT Fees (Operating</a:t>
            </a:r>
            <a:r>
              <a:rPr lang="en-US" dirty="0" smtClean="0"/>
              <a:t>): Improvement Proposals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41857791"/>
              </p:ext>
            </p:extLst>
          </p:nvPr>
        </p:nvGraphicFramePr>
        <p:xfrm>
          <a:off x="190501" y="1397000"/>
          <a:ext cx="876299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35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 Market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1257300" y="3478018"/>
            <a:ext cx="6629400" cy="2209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400"/>
              </a:spcAft>
            </a:pPr>
            <a:r>
              <a:rPr lang="en-US" sz="1800" dirty="0" smtClean="0"/>
              <a:t>Internal Systems: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ERCOT Database; </a:t>
            </a:r>
            <a:r>
              <a:rPr lang="en-US" sz="1600" dirty="0" smtClean="0"/>
              <a:t>Excel; </a:t>
            </a:r>
            <a:r>
              <a:rPr lang="en-US" sz="1600" dirty="0"/>
              <a:t>Banking Portal; </a:t>
            </a:r>
            <a:r>
              <a:rPr lang="en-US" sz="1600" dirty="0" smtClean="0"/>
              <a:t>Investment </a:t>
            </a:r>
            <a:r>
              <a:rPr lang="en-US" sz="1600" dirty="0"/>
              <a:t>Portal</a:t>
            </a:r>
          </a:p>
          <a:p>
            <a:pPr>
              <a:spcAft>
                <a:spcPts val="400"/>
              </a:spcAft>
            </a:pPr>
            <a:r>
              <a:rPr lang="en-US" sz="1800" dirty="0" smtClean="0"/>
              <a:t>Improvement Proposals: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 smtClean="0"/>
              <a:t>Payments and Refunds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 smtClean="0"/>
              <a:t>Collateral Calls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 smtClean="0"/>
              <a:t>Cash Returns</a:t>
            </a:r>
          </a:p>
          <a:p>
            <a:pPr>
              <a:spcAft>
                <a:spcPts val="600"/>
              </a:spcAft>
            </a:pPr>
            <a:endParaRPr lang="en-US" sz="1800" dirty="0" smtClean="0"/>
          </a:p>
          <a:p>
            <a:pPr>
              <a:spcAft>
                <a:spcPts val="600"/>
              </a:spcAft>
            </a:pPr>
            <a:endParaRPr lang="en-US" sz="1800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466350" y="1009235"/>
            <a:ext cx="8211300" cy="2060270"/>
            <a:chOff x="288683" y="1009235"/>
            <a:chExt cx="7971534" cy="2060270"/>
          </a:xfrm>
        </p:grpSpPr>
        <p:graphicFrame>
          <p:nvGraphicFramePr>
            <p:cNvPr id="26" name="Content Placeholder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4486137"/>
                </p:ext>
              </p:extLst>
            </p:nvPr>
          </p:nvGraphicFramePr>
          <p:xfrm>
            <a:off x="288683" y="1009235"/>
            <a:ext cx="7971534" cy="206027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3591179"/>
                  <a:gridCol w="617855"/>
                  <a:gridCol w="763905"/>
                  <a:gridCol w="704546"/>
                  <a:gridCol w="616267"/>
                  <a:gridCol w="1917548"/>
                </a:tblGrid>
                <a:tr h="562918"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/>
                          <a:t>ACH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/>
                          <a:t>Check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/>
                          <a:t>Credit</a:t>
                        </a:r>
                        <a:r>
                          <a:rPr lang="en-US" sz="1400" baseline="0" dirty="0" smtClean="0"/>
                          <a:t> Card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baseline="0" dirty="0" smtClean="0"/>
                          <a:t>Wire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smtClean="0">
                            <a:solidFill>
                              <a:schemeClr val="bg1"/>
                            </a:solidFill>
                          </a:rPr>
                          <a:t>Delivery Method</a:t>
                        </a:r>
                        <a:endParaRPr lang="en-US" sz="1400" dirty="0">
                          <a:solidFill>
                            <a:schemeClr val="bg1"/>
                          </a:solidFill>
                        </a:endParaRPr>
                      </a:p>
                    </a:txBody>
                    <a:tcPr/>
                  </a:tc>
                </a:tr>
                <a:tr h="374338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Payments due to ERCOT</a:t>
                        </a:r>
                        <a:r>
                          <a:rPr lang="en-US" sz="1400" baseline="0" dirty="0" smtClean="0"/>
                          <a:t> (STL, CRR, etc.)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MIS</a:t>
                        </a:r>
                        <a:endParaRPr lang="en-US" sz="1400" dirty="0"/>
                      </a:p>
                    </a:txBody>
                    <a:tcPr/>
                  </a:tc>
                </a:tr>
                <a:tr h="374338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Refunds due to MPs </a:t>
                        </a:r>
                        <a:r>
                          <a:rPr lang="en-US" sz="1400" baseline="0" dirty="0" smtClean="0"/>
                          <a:t>(STL, CRR, etc.)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MIS</a:t>
                        </a:r>
                        <a:endParaRPr lang="en-US" sz="1400" dirty="0"/>
                      </a:p>
                    </a:txBody>
                    <a:tcPr/>
                  </a:tc>
                </a:tr>
                <a:tr h="374338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Collateral Transactions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MIS</a:t>
                        </a:r>
                      </a:p>
                    </a:txBody>
                    <a:tcPr/>
                  </a:tc>
                </a:tr>
                <a:tr h="374338"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Prepay Transactions</a:t>
                        </a:r>
                        <a:endParaRPr lang="en-US" sz="1400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r>
                          <a:rPr lang="en-US" sz="1400" dirty="0" smtClean="0"/>
                          <a:t>MIS </a:t>
                        </a:r>
                      </a:p>
                    </a:txBody>
                    <a:tcPr/>
                  </a:tc>
                </a:tr>
              </a:tbl>
            </a:graphicData>
          </a:graphic>
        </p:graphicFrame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605" y="1588845"/>
              <a:ext cx="373728" cy="328438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605" y="2009258"/>
              <a:ext cx="373728" cy="328438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605" y="2372592"/>
              <a:ext cx="373728" cy="328438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605" y="2741067"/>
              <a:ext cx="373728" cy="3284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734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37B2BCAFE87E41B1B28FC963254B10" ma:contentTypeVersion="6" ma:contentTypeDescription="Create a new document." ma:contentTypeScope="" ma:versionID="dd864d524fa97ad0a0dba86c661a4dc9">
  <xsd:schema xmlns:xsd="http://www.w3.org/2001/XMLSchema" xmlns:xs="http://www.w3.org/2001/XMLSchema" xmlns:p="http://schemas.microsoft.com/office/2006/metadata/properties" xmlns:ns1="http://schemas.microsoft.com/sharepoint/v3" xmlns:ns2="c34af464-7aa1-4edd-9be4-83dffc1cb926" xmlns:ns3="http://schemas.microsoft.com/sharepoint/v4" targetNamespace="http://schemas.microsoft.com/office/2006/metadata/properties" ma:root="true" ma:fieldsID="88899666637b6babb208b7f9c4462cd7" ns1:_="" ns2:_="" ns3:_="">
    <xsd:import namespace="http://schemas.microsoft.com/sharepoint/v3"/>
    <xsd:import namespace="c34af464-7aa1-4edd-9be4-83dffc1cb926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  <xsd:element ref="ns3:IconOverlay" minOccurs="0"/>
                <xsd:element ref="ns1:_vti_ItemDeclaredRecord" minOccurs="0"/>
                <xsd:element ref="ns1:_vti_ItemHoldRecord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0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11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nillable="true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38EB3100-6CCC-4910-A7B1-8EB9E2D91E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4af464-7aa1-4edd-9be4-83dffc1cb926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63D459-1C05-483F-85D1-C9E478EC32CC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sharepoint/v4"/>
    <ds:schemaRef ds:uri="http://schemas.openxmlformats.org/package/2006/metadata/core-properties"/>
    <ds:schemaRef ds:uri="http://schemas.microsoft.com/office/infopath/2007/PartnerControls"/>
    <ds:schemaRef ds:uri="c34af464-7aa1-4edd-9be4-83dffc1cb926"/>
    <ds:schemaRef ds:uri="http://purl.org/dc/terms/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7843</TotalTime>
  <Words>1069</Words>
  <Application>Microsoft Office PowerPoint</Application>
  <PresentationFormat>On-screen Show (4:3)</PresentationFormat>
  <Paragraphs>279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Rounded MT Bold</vt:lpstr>
      <vt:lpstr>Calibri</vt:lpstr>
      <vt:lpstr>Gulim</vt:lpstr>
      <vt:lpstr>1_Custom Design</vt:lpstr>
      <vt:lpstr>Inside pages</vt:lpstr>
      <vt:lpstr>PowerPoint Presentation</vt:lpstr>
      <vt:lpstr>Agenda</vt:lpstr>
      <vt:lpstr>Introductions: Treasury Team</vt:lpstr>
      <vt:lpstr>Treasury Overview*</vt:lpstr>
      <vt:lpstr>Treasury Overview*</vt:lpstr>
      <vt:lpstr>PowerPoint Presentation</vt:lpstr>
      <vt:lpstr>ERCOT Fees (Operating)</vt:lpstr>
      <vt:lpstr>ERCOT Fees (Operating): Improvement Proposals</vt:lpstr>
      <vt:lpstr>ERCOT Market</vt:lpstr>
      <vt:lpstr>ERCOT Market: Current Process</vt:lpstr>
      <vt:lpstr>ERCOT Market: Current Process </vt:lpstr>
      <vt:lpstr>PowerPoint Presentation</vt:lpstr>
      <vt:lpstr>ERCOT Market: Current Process</vt:lpstr>
      <vt:lpstr>ERCOT Market: Data Analysis</vt:lpstr>
      <vt:lpstr>ERCOT Market: Data Analysis</vt:lpstr>
      <vt:lpstr>ERCOT Market: Improvement Proposals</vt:lpstr>
      <vt:lpstr>ERCOT Market: Improvement Proposals</vt:lpstr>
      <vt:lpstr>ERCOT Market: Improvement Proposals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Wiley, Leslie</cp:lastModifiedBy>
  <cp:revision>515</cp:revision>
  <cp:lastPrinted>2020-02-19T19:17:29Z</cp:lastPrinted>
  <dcterms:created xsi:type="dcterms:W3CDTF">2016-01-21T15:20:31Z</dcterms:created>
  <dcterms:modified xsi:type="dcterms:W3CDTF">2020-02-27T20:06:11Z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0x0101000837B2BCAFE87E41B1B28FC963254B10</vt:lpwstr>
  </property>
</Properties>
</file>