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 id="2147483698" r:id="rId2"/>
    <p:sldMasterId id="2147483710" r:id="rId3"/>
  </p:sldMasterIdLst>
  <p:notesMasterIdLst>
    <p:notesMasterId r:id="rId8"/>
  </p:notesMasterIdLst>
  <p:sldIdLst>
    <p:sldId id="266" r:id="rId4"/>
    <p:sldId id="274" r:id="rId5"/>
    <p:sldId id="275" r:id="rId6"/>
    <p:sldId id="276"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51" autoAdjust="0"/>
  </p:normalViewPr>
  <p:slideViewPr>
    <p:cSldViewPr snapToGrid="0">
      <p:cViewPr varScale="1">
        <p:scale>
          <a:sx n="109" d="100"/>
          <a:sy n="109" d="100"/>
        </p:scale>
        <p:origin x="672" y="10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35EE5E-15FC-43C6-B812-EBEFAF1C5335}" type="datetimeFigureOut">
              <a:rPr lang="en-US" smtClean="0"/>
              <a:t>2/27/2020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1F8F30-4081-4B11-B42E-FFD8C4DA200C}" type="slidenum">
              <a:rPr lang="en-US" smtClean="0"/>
              <a:t>‹#›</a:t>
            </a:fld>
            <a:endParaRPr lang="en-US"/>
          </a:p>
        </p:txBody>
      </p:sp>
    </p:spTree>
    <p:extLst>
      <p:ext uri="{BB962C8B-B14F-4D97-AF65-F5344CB8AC3E}">
        <p14:creationId xmlns:p14="http://schemas.microsoft.com/office/powerpoint/2010/main" val="15007270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8831B66-E374-46FD-B0F1-A74783F02804}" type="datetimeFigureOut">
              <a:rPr lang="en-US" smtClean="0"/>
              <a:t>2/27/2020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4108429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831B66-E374-46FD-B0F1-A74783F02804}" type="datetimeFigureOut">
              <a:rPr lang="en-US" smtClean="0"/>
              <a:t>2/27/2020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593998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831B66-E374-46FD-B0F1-A74783F02804}" type="datetimeFigureOut">
              <a:rPr lang="en-US" smtClean="0"/>
              <a:t>2/27/2020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41423436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7F453C7E-6AD3-41C2-9A0F-1401374D597B}" type="datetime1">
              <a:rPr lang="en-US" smtClean="0"/>
              <a:t>2/27/2020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3158555760"/>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9851ABC-261C-464B-A0EB-374DEA332206}" type="datetime1">
              <a:rPr lang="en-US" smtClean="0"/>
              <a:t>2/27/2020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26988640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7" name="Date Placeholder 6"/>
          <p:cNvSpPr>
            <a:spLocks noGrp="1"/>
          </p:cNvSpPr>
          <p:nvPr>
            <p:ph type="dt" sz="half" idx="10"/>
          </p:nvPr>
        </p:nvSpPr>
        <p:spPr/>
        <p:txBody>
          <a:bodyPr/>
          <a:lstStyle/>
          <a:p>
            <a:fld id="{5B995DE9-04A7-4166-AF5D-568295B1ECAA}" type="datetime1">
              <a:rPr lang="en-US" smtClean="0"/>
              <a:t>2/27/2020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2918814319"/>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857C4F64-A7C3-405E-B384-F5D178BB5BF8}" type="datetime1">
              <a:rPr lang="en-US" smtClean="0"/>
              <a:t>2/27/2020</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28666621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7" name="Date Placeholder 6"/>
          <p:cNvSpPr>
            <a:spLocks noGrp="1"/>
          </p:cNvSpPr>
          <p:nvPr>
            <p:ph type="dt" sz="half" idx="10"/>
          </p:nvPr>
        </p:nvSpPr>
        <p:spPr/>
        <p:txBody>
          <a:bodyPr/>
          <a:lstStyle/>
          <a:p>
            <a:fld id="{5E49F5B4-6457-49C9-87BB-FD408CA9B39B}" type="datetime1">
              <a:rPr lang="en-US" smtClean="0"/>
              <a:t>2/27/2020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34441032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8AA86B1-0A73-4DD4-B2C4-4ABA1B465716}" type="datetime1">
              <a:rPr lang="en-US" smtClean="0"/>
              <a:t>2/27/2020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16678752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0B691C-1488-4D67-B981-1BCDCBDF3065}" type="datetime1">
              <a:rPr lang="en-US" smtClean="0"/>
              <a:t>2/27/2020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33095911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9" name="Date Placeholder 8"/>
          <p:cNvSpPr>
            <a:spLocks noGrp="1"/>
          </p:cNvSpPr>
          <p:nvPr>
            <p:ph type="dt" sz="half" idx="10"/>
          </p:nvPr>
        </p:nvSpPr>
        <p:spPr/>
        <p:txBody>
          <a:bodyPr/>
          <a:lstStyle/>
          <a:p>
            <a:fld id="{4A9D8856-44BD-414A-9E8F-8A0031336735}" type="datetime1">
              <a:rPr lang="en-US" smtClean="0"/>
              <a:t>2/27/2020</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2666004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831B66-E374-46FD-B0F1-A74783F02804}" type="datetimeFigureOut">
              <a:rPr lang="en-US" smtClean="0"/>
              <a:t>2/27/2020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42774850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9FC08411-B318-42E5-A25E-2227C541F79D}" type="datetime1">
              <a:rPr lang="en-US" smtClean="0"/>
              <a:t>2/27/2020</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35861304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AE6CD39-EA9C-4475-BBCF-545CB9D156AF}" type="datetime1">
              <a:rPr lang="en-US" smtClean="0"/>
              <a:t>2/27/2020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11757081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D9D961-88CC-476F-BFE5-4E1CAB46C2A1}" type="datetime1">
              <a:rPr lang="en-US" smtClean="0"/>
              <a:t>2/27/2020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33335236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99851ABC-261C-464B-A0EB-374DEA332206}" type="datetime1">
              <a:rPr lang="en-US" smtClean="0"/>
              <a:t>2/27/2020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411547027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F57BFB-A455-41C0-AD52-01E645305785}" type="datetime1">
              <a:rPr lang="en-US" smtClean="0"/>
              <a:t>2/27/2020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376102943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2231136" y="964692"/>
            <a:ext cx="7729728" cy="5080508"/>
          </a:xfr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F57BFB-A455-41C0-AD52-01E645305785}" type="datetime1">
              <a:rPr lang="en-US" smtClean="0"/>
              <a:t>2/27/2020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4477685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7F453C7E-6AD3-41C2-9A0F-1401374D597B}" type="datetime1">
              <a:rPr lang="en-US" smtClean="0"/>
              <a:t>2/27/2020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1339613934"/>
      </p:ext>
    </p:extLst>
  </p:cSld>
  <p:clrMapOvr>
    <a:overrideClrMapping bg1="dk1" tx1="lt1" bg2="dk2" tx2="lt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9851ABC-261C-464B-A0EB-374DEA332206}" type="datetime1">
              <a:rPr lang="en-US" smtClean="0"/>
              <a:t>2/27/2020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324621475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7" name="Date Placeholder 6"/>
          <p:cNvSpPr>
            <a:spLocks noGrp="1"/>
          </p:cNvSpPr>
          <p:nvPr>
            <p:ph type="dt" sz="half" idx="10"/>
          </p:nvPr>
        </p:nvSpPr>
        <p:spPr/>
        <p:txBody>
          <a:bodyPr/>
          <a:lstStyle/>
          <a:p>
            <a:fld id="{5B995DE9-04A7-4166-AF5D-568295B1ECAA}" type="datetime1">
              <a:rPr lang="en-US" smtClean="0"/>
              <a:t>2/27/2020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1405139308"/>
      </p:ext>
    </p:extLst>
  </p:cSld>
  <p:clrMapOvr>
    <a:overrideClrMapping bg1="dk1" tx1="lt1" bg2="dk2" tx2="lt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857C4F64-A7C3-405E-B384-F5D178BB5BF8}" type="datetime1">
              <a:rPr lang="en-US" smtClean="0"/>
              <a:t>2/27/2020</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4232941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8831B66-E374-46FD-B0F1-A74783F02804}" type="datetimeFigureOut">
              <a:rPr lang="en-US" smtClean="0"/>
              <a:t>2/27/2020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283814148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7" name="Date Placeholder 6"/>
          <p:cNvSpPr>
            <a:spLocks noGrp="1"/>
          </p:cNvSpPr>
          <p:nvPr>
            <p:ph type="dt" sz="half" idx="10"/>
          </p:nvPr>
        </p:nvSpPr>
        <p:spPr/>
        <p:txBody>
          <a:bodyPr/>
          <a:lstStyle/>
          <a:p>
            <a:fld id="{5E49F5B4-6457-49C9-87BB-FD408CA9B39B}" type="datetime1">
              <a:rPr lang="en-US" smtClean="0"/>
              <a:t>2/27/2020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400848426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8AA86B1-0A73-4DD4-B2C4-4ABA1B465716}" type="datetime1">
              <a:rPr lang="en-US" smtClean="0"/>
              <a:t>2/27/2020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367927068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0B691C-1488-4D67-B981-1BCDCBDF3065}" type="datetime1">
              <a:rPr lang="en-US" smtClean="0"/>
              <a:t>2/27/2020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282068852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9" name="Date Placeholder 8"/>
          <p:cNvSpPr>
            <a:spLocks noGrp="1"/>
          </p:cNvSpPr>
          <p:nvPr>
            <p:ph type="dt" sz="half" idx="10"/>
          </p:nvPr>
        </p:nvSpPr>
        <p:spPr/>
        <p:txBody>
          <a:bodyPr/>
          <a:lstStyle/>
          <a:p>
            <a:fld id="{4A9D8856-44BD-414A-9E8F-8A0031336735}" type="datetime1">
              <a:rPr lang="en-US" smtClean="0"/>
              <a:t>2/27/2020</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95068616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9FC08411-B318-42E5-A25E-2227C541F79D}" type="datetime1">
              <a:rPr lang="en-US" smtClean="0"/>
              <a:t>2/27/2020</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68366133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AE6CD39-EA9C-4475-BBCF-545CB9D156AF}" type="datetime1">
              <a:rPr lang="en-US" smtClean="0"/>
              <a:t>2/27/2020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238489809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D9D961-88CC-476F-BFE5-4E1CAB46C2A1}" type="datetime1">
              <a:rPr lang="en-US" smtClean="0"/>
              <a:t>2/27/2020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4287435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8831B66-E374-46FD-B0F1-A74783F02804}" type="datetimeFigureOut">
              <a:rPr lang="en-US" smtClean="0"/>
              <a:t>2/27/2020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690311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8831B66-E374-46FD-B0F1-A74783F02804}" type="datetimeFigureOut">
              <a:rPr lang="en-US" smtClean="0"/>
              <a:t>2/27/2020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3548568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8831B66-E374-46FD-B0F1-A74783F02804}" type="datetimeFigureOut">
              <a:rPr lang="en-US" smtClean="0"/>
              <a:t>2/27/2020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532368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831B66-E374-46FD-B0F1-A74783F02804}" type="datetimeFigureOut">
              <a:rPr lang="en-US" smtClean="0"/>
              <a:t>2/27/2020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263749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8831B66-E374-46FD-B0F1-A74783F02804}" type="datetimeFigureOut">
              <a:rPr lang="en-US" smtClean="0"/>
              <a:t>2/27/2020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3238747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8831B66-E374-46FD-B0F1-A74783F02804}" type="datetimeFigureOut">
              <a:rPr lang="en-US" smtClean="0"/>
              <a:t>2/27/2020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3158732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831B66-E374-46FD-B0F1-A74783F02804}" type="datetimeFigureOut">
              <a:rPr lang="en-US" smtClean="0"/>
              <a:t>2/27/2020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B92D85-3B47-4DE8-A6A3-74ED562B5DD9}" type="slidenum">
              <a:rPr lang="en-US" smtClean="0"/>
              <a:t>‹#›</a:t>
            </a:fld>
            <a:endParaRPr lang="en-US"/>
          </a:p>
        </p:txBody>
      </p:sp>
    </p:spTree>
    <p:extLst>
      <p:ext uri="{BB962C8B-B14F-4D97-AF65-F5344CB8AC3E}">
        <p14:creationId xmlns:p14="http://schemas.microsoft.com/office/powerpoint/2010/main" val="2261240701"/>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0F57BFB-A455-41C0-AD52-01E645305785}" type="datetime1">
              <a:rPr lang="en-US" smtClean="0"/>
              <a:t>2/27/2020</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7286123D-90E9-41B2-B06B-61E1E03D2F9E}" type="slidenum">
              <a:rPr lang="en-US" smtClean="0"/>
              <a:t>‹#›</a:t>
            </a:fld>
            <a:endParaRPr lang="en-US"/>
          </a:p>
        </p:txBody>
      </p:sp>
    </p:spTree>
    <p:extLst>
      <p:ext uri="{BB962C8B-B14F-4D97-AF65-F5344CB8AC3E}">
        <p14:creationId xmlns:p14="http://schemas.microsoft.com/office/powerpoint/2010/main" val="4143127646"/>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674" r:id="rId12"/>
    <p:sldLayoutId id="2147483697" r:id="rId13"/>
    <p:sldLayoutId id="2147483684" r:id="rId14"/>
  </p:sldLayoutIdLst>
  <p:hf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0F57BFB-A455-41C0-AD52-01E645305785}" type="datetime1">
              <a:rPr lang="en-US" smtClean="0"/>
              <a:t>2/27/2020</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7286123D-90E9-41B2-B06B-61E1E03D2F9E}" type="slidenum">
              <a:rPr lang="en-US" smtClean="0"/>
              <a:t>‹#›</a:t>
            </a:fld>
            <a:endParaRPr lang="en-US"/>
          </a:p>
        </p:txBody>
      </p:sp>
    </p:spTree>
    <p:extLst>
      <p:ext uri="{BB962C8B-B14F-4D97-AF65-F5344CB8AC3E}">
        <p14:creationId xmlns:p14="http://schemas.microsoft.com/office/powerpoint/2010/main" val="1455829797"/>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hf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4800" dirty="0" smtClean="0"/>
              <a:t>PLWG report to ROS</a:t>
            </a:r>
            <a:r>
              <a:rPr lang="en-US" sz="4800" dirty="0"/>
              <a:t/>
            </a:r>
            <a:br>
              <a:rPr lang="en-US" sz="4800" dirty="0"/>
            </a:br>
            <a:r>
              <a:rPr lang="en-US" sz="4800" dirty="0" smtClean="0"/>
              <a:t>March 5, </a:t>
            </a:r>
            <a:r>
              <a:rPr lang="en-US" sz="4800" dirty="0" smtClean="0"/>
              <a:t>2020   </a:t>
            </a:r>
            <a:endParaRPr lang="en-US" sz="4800" dirty="0"/>
          </a:p>
        </p:txBody>
      </p:sp>
      <p:sp>
        <p:nvSpPr>
          <p:cNvPr id="3" name="Subtitle 2"/>
          <p:cNvSpPr>
            <a:spLocks noGrp="1"/>
          </p:cNvSpPr>
          <p:nvPr>
            <p:ph type="subTitle" idx="1"/>
          </p:nvPr>
        </p:nvSpPr>
        <p:spPr/>
        <p:txBody>
          <a:bodyPr>
            <a:normAutofit/>
          </a:bodyPr>
          <a:lstStyle/>
          <a:p>
            <a:r>
              <a:rPr lang="en-US" sz="2400" dirty="0" smtClean="0"/>
              <a:t>Report based on PLWG </a:t>
            </a:r>
            <a:r>
              <a:rPr lang="en-US" sz="2400" dirty="0" smtClean="0"/>
              <a:t>Feb 18th, 2020 </a:t>
            </a:r>
            <a:r>
              <a:rPr lang="en-US" sz="2400" dirty="0" smtClean="0"/>
              <a:t>meeting</a:t>
            </a:r>
            <a:endParaRPr lang="en-US" sz="2400" dirty="0"/>
          </a:p>
        </p:txBody>
      </p:sp>
    </p:spTree>
    <p:extLst>
      <p:ext uri="{BB962C8B-B14F-4D97-AF65-F5344CB8AC3E}">
        <p14:creationId xmlns:p14="http://schemas.microsoft.com/office/powerpoint/2010/main" val="2476722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14400"/>
            <a:ext cx="10515600" cy="1188720"/>
          </a:xfrm>
        </p:spPr>
        <p:txBody>
          <a:bodyPr>
            <a:normAutofit/>
          </a:bodyPr>
          <a:lstStyle/>
          <a:p>
            <a:r>
              <a:rPr lang="en-US" sz="4000" dirty="0"/>
              <a:t>PGRR076  </a:t>
            </a:r>
          </a:p>
        </p:txBody>
      </p:sp>
      <p:sp>
        <p:nvSpPr>
          <p:cNvPr id="3" name="Content Placeholder 2"/>
          <p:cNvSpPr>
            <a:spLocks noGrp="1"/>
          </p:cNvSpPr>
          <p:nvPr>
            <p:ph idx="1"/>
          </p:nvPr>
        </p:nvSpPr>
        <p:spPr>
          <a:xfrm>
            <a:off x="838200" y="2743197"/>
            <a:ext cx="10515600" cy="3912580"/>
          </a:xfrm>
          <a:solidFill>
            <a:srgbClr val="FFFFFF"/>
          </a:solidFill>
        </p:spPr>
        <p:txBody>
          <a:bodyPr>
            <a:normAutofit/>
          </a:bodyPr>
          <a:lstStyle/>
          <a:p>
            <a:pPr marL="228600" lvl="1" indent="0">
              <a:buClr>
                <a:schemeClr val="tx1"/>
              </a:buClr>
              <a:buNone/>
            </a:pPr>
            <a:r>
              <a:rPr lang="en-US" sz="3200" dirty="0" smtClean="0">
                <a:solidFill>
                  <a:schemeClr val="tx1"/>
                </a:solidFill>
                <a:latin typeface="Calibri" panose="020F0502020204030204" pitchFamily="34" charset="0"/>
                <a:ea typeface="Calibri" panose="020F0502020204030204" pitchFamily="34" charset="0"/>
              </a:rPr>
              <a:t>PGRR076 </a:t>
            </a:r>
            <a:r>
              <a:rPr lang="en-US" sz="3200" dirty="0"/>
              <a:t>Improvements to Generation Resource Interconnection or Change Request (GINR) Process</a:t>
            </a:r>
            <a:endParaRPr lang="en-US" sz="3200" dirty="0" smtClean="0">
              <a:solidFill>
                <a:schemeClr val="tx1"/>
              </a:solidFill>
              <a:latin typeface="Calibri" panose="020F0502020204030204" pitchFamily="34" charset="0"/>
              <a:ea typeface="Calibri" panose="020F0502020204030204" pitchFamily="34" charset="0"/>
            </a:endParaRPr>
          </a:p>
          <a:p>
            <a:pPr marL="228600" lvl="1" indent="0">
              <a:buClr>
                <a:schemeClr val="tx1"/>
              </a:buClr>
              <a:buNone/>
            </a:pPr>
            <a:r>
              <a:rPr lang="en-US" sz="2800" dirty="0" smtClean="0"/>
              <a:t>One issue was the minimum number of months for COD that a IE could enter in RIOO.  Jay Teixeira presented a thorough overview for the rational for the 15 months.  Also, ERCOT and ONCOR proposed some additional minor revisions in Section 5.4.5.(2).  </a:t>
            </a:r>
            <a:endParaRPr lang="en-US" sz="2800" dirty="0" smtClean="0"/>
          </a:p>
          <a:p>
            <a:pPr lvl="1">
              <a:buClr>
                <a:schemeClr val="tx1"/>
              </a:buClr>
              <a:buFont typeface="Wingdings" panose="05000000000000000000" pitchFamily="2" charset="2"/>
              <a:buChar char="Ø"/>
            </a:pPr>
            <a:r>
              <a:rPr lang="en-US" sz="2800" dirty="0"/>
              <a:t>PLWG recommends that ROS votes to endorse the </a:t>
            </a:r>
            <a:r>
              <a:rPr lang="en-US" sz="2800" dirty="0" smtClean="0"/>
              <a:t>PGRR with the </a:t>
            </a:r>
            <a:r>
              <a:rPr lang="en-US" sz="2800" dirty="0" smtClean="0"/>
              <a:t>edits made on 02/18/2020.</a:t>
            </a:r>
            <a:endParaRPr lang="en-US" sz="2800" dirty="0"/>
          </a:p>
          <a:p>
            <a:pPr marL="228600" lvl="1" indent="0">
              <a:buClr>
                <a:schemeClr val="tx1"/>
              </a:buClr>
              <a:buNone/>
            </a:pPr>
            <a:endParaRPr lang="en-US" sz="2400" dirty="0"/>
          </a:p>
          <a:p>
            <a:pPr marL="228600" lvl="1" indent="0">
              <a:buClr>
                <a:schemeClr val="tx1"/>
              </a:buClr>
              <a:buNone/>
            </a:pPr>
            <a:endParaRPr lang="en-US" sz="2400" dirty="0" smtClean="0"/>
          </a:p>
          <a:p>
            <a:pPr marL="228600" lvl="1" indent="0">
              <a:buClr>
                <a:schemeClr val="tx1"/>
              </a:buClr>
              <a:buNone/>
            </a:pPr>
            <a:endParaRPr lang="en-US" sz="2200" dirty="0" smtClean="0"/>
          </a:p>
          <a:p>
            <a:pPr lvl="1">
              <a:buClr>
                <a:schemeClr val="tx1"/>
              </a:buClr>
              <a:buFont typeface="Courier New" panose="02070309020205020404" pitchFamily="49" charset="0"/>
              <a:buChar char="o"/>
            </a:pPr>
            <a:endParaRPr lang="en-US" sz="2200" dirty="0" smtClean="0"/>
          </a:p>
          <a:p>
            <a:pPr lvl="1">
              <a:buClr>
                <a:schemeClr val="tx1"/>
              </a:buClr>
            </a:pPr>
            <a:endParaRPr lang="en-US" sz="2200" dirty="0" smtClean="0"/>
          </a:p>
          <a:p>
            <a:pPr lvl="1"/>
            <a:endParaRPr lang="en-US" sz="2400" dirty="0" smtClean="0"/>
          </a:p>
          <a:p>
            <a:pPr marL="0" indent="0">
              <a:buNone/>
            </a:pPr>
            <a:endParaRPr lang="en-US" sz="2400" dirty="0"/>
          </a:p>
        </p:txBody>
      </p:sp>
      <p:sp>
        <p:nvSpPr>
          <p:cNvPr id="4" name="Slide Number Placeholder 3"/>
          <p:cNvSpPr>
            <a:spLocks noGrp="1"/>
          </p:cNvSpPr>
          <p:nvPr>
            <p:ph type="sldNum" sz="quarter" idx="12"/>
          </p:nvPr>
        </p:nvSpPr>
        <p:spPr/>
        <p:txBody>
          <a:bodyPr/>
          <a:lstStyle/>
          <a:p>
            <a:fld id="{7286123D-90E9-41B2-B06B-61E1E03D2F9E}" type="slidenum">
              <a:rPr lang="en-US" smtClean="0"/>
              <a:t>2</a:t>
            </a:fld>
            <a:endParaRPr lang="en-US"/>
          </a:p>
        </p:txBody>
      </p:sp>
    </p:spTree>
    <p:extLst>
      <p:ext uri="{BB962C8B-B14F-4D97-AF65-F5344CB8AC3E}">
        <p14:creationId xmlns:p14="http://schemas.microsoft.com/office/powerpoint/2010/main" val="3528690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14400"/>
            <a:ext cx="10515600" cy="1188720"/>
          </a:xfrm>
        </p:spPr>
        <p:txBody>
          <a:bodyPr>
            <a:normAutofit/>
          </a:bodyPr>
          <a:lstStyle/>
          <a:p>
            <a:r>
              <a:rPr lang="en-US" sz="4000" dirty="0" smtClean="0"/>
              <a:t>PGRR077 </a:t>
            </a:r>
            <a:r>
              <a:rPr lang="en-US" sz="4000" dirty="0"/>
              <a:t> </a:t>
            </a:r>
          </a:p>
        </p:txBody>
      </p:sp>
      <p:sp>
        <p:nvSpPr>
          <p:cNvPr id="3" name="Content Placeholder 2"/>
          <p:cNvSpPr>
            <a:spLocks noGrp="1"/>
          </p:cNvSpPr>
          <p:nvPr>
            <p:ph idx="1"/>
          </p:nvPr>
        </p:nvSpPr>
        <p:spPr>
          <a:xfrm>
            <a:off x="838200" y="2743196"/>
            <a:ext cx="10515600" cy="4044465"/>
          </a:xfrm>
          <a:solidFill>
            <a:srgbClr val="FFFFFF"/>
          </a:solidFill>
        </p:spPr>
        <p:txBody>
          <a:bodyPr>
            <a:normAutofit/>
          </a:bodyPr>
          <a:lstStyle/>
          <a:p>
            <a:pPr marL="228600" lvl="1" indent="0">
              <a:buClr>
                <a:schemeClr val="tx1"/>
              </a:buClr>
              <a:buNone/>
            </a:pPr>
            <a:r>
              <a:rPr lang="en-US" sz="3200" dirty="0">
                <a:solidFill>
                  <a:schemeClr val="tx1"/>
                </a:solidFill>
                <a:latin typeface="Calibri" panose="020F0502020204030204" pitchFamily="34" charset="0"/>
                <a:ea typeface="Calibri" panose="020F0502020204030204" pitchFamily="34" charset="0"/>
              </a:rPr>
              <a:t>PGRR077 DC Tie Planning </a:t>
            </a:r>
            <a:r>
              <a:rPr lang="en-US" sz="3200" dirty="0" smtClean="0">
                <a:solidFill>
                  <a:schemeClr val="tx1"/>
                </a:solidFill>
                <a:latin typeface="Calibri" panose="020F0502020204030204" pitchFamily="34" charset="0"/>
                <a:ea typeface="Calibri" panose="020F0502020204030204" pitchFamily="34" charset="0"/>
              </a:rPr>
              <a:t>Assumptions</a:t>
            </a:r>
            <a:endParaRPr lang="en-US" sz="3200" dirty="0">
              <a:solidFill>
                <a:schemeClr val="tx1"/>
              </a:solidFill>
              <a:latin typeface="Calibri" panose="020F0502020204030204" pitchFamily="34" charset="0"/>
              <a:ea typeface="Calibri" panose="020F0502020204030204" pitchFamily="34" charset="0"/>
            </a:endParaRPr>
          </a:p>
          <a:p>
            <a:pPr marL="228600" lvl="1" indent="0">
              <a:buClr>
                <a:schemeClr val="tx1"/>
              </a:buClr>
              <a:buNone/>
            </a:pPr>
            <a:r>
              <a:rPr lang="en-US" sz="2800" dirty="0" smtClean="0">
                <a:solidFill>
                  <a:schemeClr val="tx1"/>
                </a:solidFill>
                <a:latin typeface="Calibri" panose="020F0502020204030204" pitchFamily="34" charset="0"/>
                <a:ea typeface="Calibri" panose="020F0502020204030204" pitchFamily="34" charset="0"/>
              </a:rPr>
              <a:t>ERCOT had intended to capture the status quo with the PGRR:</a:t>
            </a:r>
            <a:r>
              <a:rPr lang="en-US" sz="3200" dirty="0" smtClean="0">
                <a:solidFill>
                  <a:schemeClr val="tx1"/>
                </a:solidFill>
                <a:latin typeface="Calibri" panose="020F0502020204030204" pitchFamily="34" charset="0"/>
                <a:ea typeface="Calibri" panose="020F0502020204030204" pitchFamily="34" charset="0"/>
              </a:rPr>
              <a:t>  </a:t>
            </a:r>
          </a:p>
          <a:p>
            <a:pPr lvl="1">
              <a:buClr>
                <a:schemeClr val="tx1"/>
              </a:buClr>
            </a:pPr>
            <a:r>
              <a:rPr lang="en-US" sz="2800" dirty="0">
                <a:solidFill>
                  <a:schemeClr val="tx1"/>
                </a:solidFill>
                <a:latin typeface="Calibri" panose="020F0502020204030204" pitchFamily="34" charset="0"/>
                <a:ea typeface="Calibri" panose="020F0502020204030204" pitchFamily="34" charset="0"/>
              </a:rPr>
              <a:t>Assumed Direct Current Tie (DC Tie) imports and exports will be curtailed as necessary to meet reliability studies criteria in planning.</a:t>
            </a:r>
          </a:p>
          <a:p>
            <a:pPr marL="228600" lvl="1" indent="0">
              <a:buClr>
                <a:schemeClr val="tx1"/>
              </a:buClr>
              <a:buNone/>
            </a:pPr>
            <a:endParaRPr lang="en-US" sz="2800" dirty="0">
              <a:solidFill>
                <a:schemeClr val="tx1"/>
              </a:solidFill>
              <a:latin typeface="Calibri" panose="020F0502020204030204" pitchFamily="34" charset="0"/>
              <a:ea typeface="Calibri" panose="020F0502020204030204" pitchFamily="34" charset="0"/>
            </a:endParaRPr>
          </a:p>
          <a:p>
            <a:pPr marL="228600" lvl="1" indent="0">
              <a:buClr>
                <a:schemeClr val="tx1"/>
              </a:buClr>
              <a:buNone/>
            </a:pPr>
            <a:endParaRPr lang="en-US" sz="3200" dirty="0">
              <a:solidFill>
                <a:schemeClr val="tx1"/>
              </a:solidFill>
              <a:latin typeface="Calibri" panose="020F0502020204030204" pitchFamily="34" charset="0"/>
              <a:ea typeface="Calibri" panose="020F0502020204030204" pitchFamily="34" charset="0"/>
            </a:endParaRPr>
          </a:p>
          <a:p>
            <a:pPr marL="228600" lvl="1" indent="0">
              <a:buClr>
                <a:schemeClr val="tx1"/>
              </a:buClr>
              <a:buNone/>
            </a:pPr>
            <a:endParaRPr lang="en-US" sz="3200" dirty="0">
              <a:solidFill>
                <a:schemeClr val="tx1"/>
              </a:solidFill>
              <a:latin typeface="Calibri" panose="020F0502020204030204" pitchFamily="34" charset="0"/>
              <a:ea typeface="Calibri" panose="020F0502020204030204" pitchFamily="34" charset="0"/>
            </a:endParaRPr>
          </a:p>
          <a:p>
            <a:pPr lvl="1">
              <a:buClr>
                <a:schemeClr val="tx1"/>
              </a:buClr>
            </a:pPr>
            <a:endParaRPr lang="en-US" sz="3200" dirty="0">
              <a:solidFill>
                <a:schemeClr val="tx1"/>
              </a:solidFill>
              <a:latin typeface="Calibri" panose="020F0502020204030204" pitchFamily="34" charset="0"/>
              <a:ea typeface="Calibri" panose="020F0502020204030204" pitchFamily="34" charset="0"/>
            </a:endParaRPr>
          </a:p>
          <a:p>
            <a:pPr lvl="1"/>
            <a:endParaRPr lang="en-US" sz="3200" dirty="0">
              <a:solidFill>
                <a:schemeClr val="tx1"/>
              </a:solidFill>
              <a:latin typeface="Calibri" panose="020F0502020204030204" pitchFamily="34" charset="0"/>
              <a:ea typeface="Calibri" panose="020F0502020204030204" pitchFamily="34" charset="0"/>
            </a:endParaRPr>
          </a:p>
          <a:p>
            <a:pPr marL="0" indent="0">
              <a:buNone/>
            </a:pPr>
            <a:endParaRPr lang="en-US" sz="3200" dirty="0">
              <a:solidFill>
                <a:schemeClr val="tx1"/>
              </a:solidFill>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12"/>
          </p:nvPr>
        </p:nvSpPr>
        <p:spPr/>
        <p:txBody>
          <a:bodyPr/>
          <a:lstStyle/>
          <a:p>
            <a:fld id="{7286123D-90E9-41B2-B06B-61E1E03D2F9E}" type="slidenum">
              <a:rPr lang="en-US" smtClean="0"/>
              <a:t>3</a:t>
            </a:fld>
            <a:endParaRPr lang="en-US"/>
          </a:p>
        </p:txBody>
      </p:sp>
    </p:spTree>
    <p:extLst>
      <p:ext uri="{BB962C8B-B14F-4D97-AF65-F5344CB8AC3E}">
        <p14:creationId xmlns:p14="http://schemas.microsoft.com/office/powerpoint/2010/main" val="1687325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14400"/>
            <a:ext cx="10515600" cy="1188720"/>
          </a:xfrm>
        </p:spPr>
        <p:txBody>
          <a:bodyPr>
            <a:normAutofit/>
          </a:bodyPr>
          <a:lstStyle/>
          <a:p>
            <a:r>
              <a:rPr lang="en-US" sz="4000" dirty="0" smtClean="0"/>
              <a:t>PGRR077 - continue</a:t>
            </a:r>
            <a:r>
              <a:rPr lang="en-US" sz="4000" dirty="0"/>
              <a:t> </a:t>
            </a:r>
          </a:p>
        </p:txBody>
      </p:sp>
      <p:sp>
        <p:nvSpPr>
          <p:cNvPr id="3" name="Content Placeholder 2"/>
          <p:cNvSpPr>
            <a:spLocks noGrp="1"/>
          </p:cNvSpPr>
          <p:nvPr>
            <p:ph idx="1"/>
          </p:nvPr>
        </p:nvSpPr>
        <p:spPr>
          <a:xfrm>
            <a:off x="838200" y="2576146"/>
            <a:ext cx="10515600" cy="4211515"/>
          </a:xfrm>
          <a:solidFill>
            <a:srgbClr val="FFFFFF"/>
          </a:solidFill>
        </p:spPr>
        <p:txBody>
          <a:bodyPr>
            <a:normAutofit/>
          </a:bodyPr>
          <a:lstStyle/>
          <a:p>
            <a:pPr marL="228600" lvl="1" indent="0">
              <a:buClr>
                <a:schemeClr val="tx1"/>
              </a:buClr>
              <a:buNone/>
            </a:pPr>
            <a:r>
              <a:rPr lang="en-US" sz="2800" dirty="0" smtClean="0">
                <a:solidFill>
                  <a:schemeClr val="tx1"/>
                </a:solidFill>
                <a:latin typeface="Calibri" panose="020F0502020204030204" pitchFamily="34" charset="0"/>
                <a:ea typeface="Calibri" panose="020F0502020204030204" pitchFamily="34" charset="0"/>
              </a:rPr>
              <a:t>REMC and </a:t>
            </a:r>
            <a:r>
              <a:rPr lang="en-US" sz="2800" dirty="0" err="1" smtClean="0">
                <a:solidFill>
                  <a:schemeClr val="tx1"/>
                </a:solidFill>
                <a:latin typeface="Calibri" panose="020F0502020204030204" pitchFamily="34" charset="0"/>
                <a:ea typeface="Calibri" panose="020F0502020204030204" pitchFamily="34" charset="0"/>
              </a:rPr>
              <a:t>Sharyland</a:t>
            </a:r>
            <a:r>
              <a:rPr lang="en-US" sz="2800" dirty="0" smtClean="0">
                <a:solidFill>
                  <a:schemeClr val="tx1"/>
                </a:solidFill>
                <a:latin typeface="Calibri" panose="020F0502020204030204" pitchFamily="34" charset="0"/>
                <a:ea typeface="Calibri" panose="020F0502020204030204" pitchFamily="34" charset="0"/>
              </a:rPr>
              <a:t> filed comments that were discussed.  Concern was that no transmission capacity will be planned to ensure the full capacity of the DC Tie. PLWG ended up with the following language:</a:t>
            </a:r>
          </a:p>
          <a:p>
            <a:pPr lvl="1">
              <a:buClr>
                <a:schemeClr val="tx1"/>
              </a:buClr>
            </a:pPr>
            <a:r>
              <a:rPr lang="en-US" sz="2800" dirty="0">
                <a:solidFill>
                  <a:schemeClr val="tx1"/>
                </a:solidFill>
                <a:latin typeface="Calibri" panose="020F0502020204030204" pitchFamily="34" charset="0"/>
                <a:ea typeface="Calibri" panose="020F0502020204030204" pitchFamily="34" charset="0"/>
              </a:rPr>
              <a:t>Assumed Direct Current Tie (DC Tie) imports will be curtailed as necessary to meet reliability criteria in reliability planning studies. Assumed DC Tie Load will be treated as Load in planning studies.</a:t>
            </a:r>
            <a:r>
              <a:rPr lang="en-US" sz="2800" dirty="0">
                <a:solidFill>
                  <a:schemeClr val="tx1"/>
                </a:solidFill>
                <a:latin typeface="Calibri" panose="020F0502020204030204" pitchFamily="34" charset="0"/>
                <a:ea typeface="Calibri" panose="020F0502020204030204" pitchFamily="34" charset="0"/>
              </a:rPr>
              <a:t>  </a:t>
            </a:r>
            <a:r>
              <a:rPr lang="en-US" sz="3200" dirty="0">
                <a:solidFill>
                  <a:schemeClr val="tx1"/>
                </a:solidFill>
                <a:latin typeface="Calibri" panose="020F0502020204030204" pitchFamily="34" charset="0"/>
                <a:ea typeface="Calibri" panose="020F0502020204030204" pitchFamily="34" charset="0"/>
              </a:rPr>
              <a:t> </a:t>
            </a:r>
            <a:endParaRPr lang="en-US" sz="3200" dirty="0">
              <a:solidFill>
                <a:schemeClr val="tx1"/>
              </a:solidFill>
              <a:latin typeface="Calibri" panose="020F0502020204030204" pitchFamily="34" charset="0"/>
              <a:ea typeface="Calibri" panose="020F0502020204030204" pitchFamily="34" charset="0"/>
            </a:endParaRPr>
          </a:p>
          <a:p>
            <a:pPr marL="228600" lvl="1" indent="0">
              <a:buClr>
                <a:schemeClr val="tx1"/>
              </a:buClr>
              <a:buNone/>
            </a:pPr>
            <a:r>
              <a:rPr lang="en-US" sz="2800" dirty="0">
                <a:solidFill>
                  <a:schemeClr val="tx1"/>
                </a:solidFill>
                <a:latin typeface="Calibri" panose="020F0502020204030204" pitchFamily="34" charset="0"/>
                <a:ea typeface="Calibri" panose="020F0502020204030204" pitchFamily="34" charset="0"/>
              </a:rPr>
              <a:t>REMC filed </a:t>
            </a:r>
            <a:r>
              <a:rPr lang="en-US" sz="2800" dirty="0" smtClean="0">
                <a:solidFill>
                  <a:schemeClr val="tx1"/>
                </a:solidFill>
                <a:latin typeface="Calibri" panose="020F0502020204030204" pitchFamily="34" charset="0"/>
                <a:ea typeface="Calibri" panose="020F0502020204030204" pitchFamily="34" charset="0"/>
              </a:rPr>
              <a:t>additional comments given that this </a:t>
            </a:r>
            <a:r>
              <a:rPr lang="en-US" sz="2800" dirty="0">
                <a:solidFill>
                  <a:schemeClr val="tx1"/>
                </a:solidFill>
                <a:latin typeface="Calibri" panose="020F0502020204030204" pitchFamily="34" charset="0"/>
                <a:ea typeface="Calibri" panose="020F0502020204030204" pitchFamily="34" charset="0"/>
              </a:rPr>
              <a:t>is a </a:t>
            </a:r>
            <a:r>
              <a:rPr lang="en-US" sz="2800" dirty="0" smtClean="0">
                <a:solidFill>
                  <a:schemeClr val="tx1"/>
                </a:solidFill>
                <a:latin typeface="Calibri" panose="020F0502020204030204" pitchFamily="34" charset="0"/>
                <a:ea typeface="Calibri" panose="020F0502020204030204" pitchFamily="34" charset="0"/>
              </a:rPr>
              <a:t>policy shift from the status quo.  PLWG reached consensus with the changed language.</a:t>
            </a:r>
          </a:p>
          <a:p>
            <a:pPr marL="228600" lvl="1" indent="0">
              <a:buClr>
                <a:schemeClr val="tx1"/>
              </a:buClr>
              <a:buNone/>
            </a:pPr>
            <a:endParaRPr lang="en-US" sz="2800" dirty="0">
              <a:solidFill>
                <a:schemeClr val="tx1"/>
              </a:solidFill>
              <a:latin typeface="Calibri" panose="020F0502020204030204" pitchFamily="34" charset="0"/>
              <a:ea typeface="Calibri" panose="020F0502020204030204" pitchFamily="34" charset="0"/>
            </a:endParaRPr>
          </a:p>
          <a:p>
            <a:pPr lvl="1">
              <a:buClr>
                <a:schemeClr val="tx1"/>
              </a:buClr>
              <a:buFont typeface="Courier New" panose="02070309020205020404" pitchFamily="49" charset="0"/>
              <a:buChar char="o"/>
            </a:pPr>
            <a:endParaRPr lang="en-US" sz="3200" dirty="0">
              <a:solidFill>
                <a:schemeClr val="tx1"/>
              </a:solidFill>
              <a:latin typeface="Calibri" panose="020F0502020204030204" pitchFamily="34" charset="0"/>
              <a:ea typeface="Calibri" panose="020F0502020204030204" pitchFamily="34" charset="0"/>
            </a:endParaRPr>
          </a:p>
          <a:p>
            <a:pPr lvl="1">
              <a:buClr>
                <a:schemeClr val="tx1"/>
              </a:buClr>
            </a:pPr>
            <a:endParaRPr lang="en-US" sz="3200" dirty="0">
              <a:solidFill>
                <a:schemeClr val="tx1"/>
              </a:solidFill>
              <a:latin typeface="Calibri" panose="020F0502020204030204" pitchFamily="34" charset="0"/>
              <a:ea typeface="Calibri" panose="020F0502020204030204" pitchFamily="34" charset="0"/>
            </a:endParaRPr>
          </a:p>
          <a:p>
            <a:pPr lvl="1"/>
            <a:endParaRPr lang="en-US" sz="3200" dirty="0">
              <a:solidFill>
                <a:schemeClr val="tx1"/>
              </a:solidFill>
              <a:latin typeface="Calibri" panose="020F0502020204030204" pitchFamily="34" charset="0"/>
              <a:ea typeface="Calibri" panose="020F0502020204030204" pitchFamily="34" charset="0"/>
            </a:endParaRPr>
          </a:p>
          <a:p>
            <a:pPr marL="0" indent="0">
              <a:buNone/>
            </a:pPr>
            <a:endParaRPr lang="en-US" sz="3200" dirty="0">
              <a:solidFill>
                <a:schemeClr val="tx1"/>
              </a:solidFill>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12"/>
          </p:nvPr>
        </p:nvSpPr>
        <p:spPr/>
        <p:txBody>
          <a:bodyPr/>
          <a:lstStyle/>
          <a:p>
            <a:fld id="{7286123D-90E9-41B2-B06B-61E1E03D2F9E}" type="slidenum">
              <a:rPr lang="en-US" smtClean="0"/>
              <a:t>4</a:t>
            </a:fld>
            <a:endParaRPr lang="en-US"/>
          </a:p>
        </p:txBody>
      </p:sp>
    </p:spTree>
    <p:extLst>
      <p:ext uri="{BB962C8B-B14F-4D97-AF65-F5344CB8AC3E}">
        <p14:creationId xmlns:p14="http://schemas.microsoft.com/office/powerpoint/2010/main" val="3894791408"/>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3.xml><?xml version="1.0" encoding="utf-8"?>
<a:theme xmlns:a="http://schemas.openxmlformats.org/drawingml/2006/main" name="1_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TM10001115[[fn=Parcel]]</Template>
  <TotalTime>746</TotalTime>
  <Words>235</Words>
  <Application>Microsoft Office PowerPoint</Application>
  <PresentationFormat>Widescreen</PresentationFormat>
  <Paragraphs>29</Paragraphs>
  <Slides>4</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4</vt:i4>
      </vt:variant>
    </vt:vector>
  </HeadingPairs>
  <TitlesOfParts>
    <vt:vector size="13" baseType="lpstr">
      <vt:lpstr>Arial</vt:lpstr>
      <vt:lpstr>Calibri</vt:lpstr>
      <vt:lpstr>Calibri Light</vt:lpstr>
      <vt:lpstr>Courier New</vt:lpstr>
      <vt:lpstr>Gill Sans MT</vt:lpstr>
      <vt:lpstr>Wingdings</vt:lpstr>
      <vt:lpstr>Custom Design</vt:lpstr>
      <vt:lpstr>Parcel</vt:lpstr>
      <vt:lpstr>1_Parcel</vt:lpstr>
      <vt:lpstr>PLWG report to ROS March 5, 2020   </vt:lpstr>
      <vt:lpstr>PGRR076  </vt:lpstr>
      <vt:lpstr>PGRR077  </vt:lpstr>
      <vt:lpstr>PGRR077 - continue </vt:lpstr>
    </vt:vector>
  </TitlesOfParts>
  <Company>Cross Texas Transmission.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PLWG report to ROS March 7, 2019</dc:title>
  <dc:creator>Tim Cook</dc:creator>
  <cp:lastModifiedBy>Tim Cook</cp:lastModifiedBy>
  <cp:revision>115</cp:revision>
  <dcterms:created xsi:type="dcterms:W3CDTF">2019-02-22T15:36:18Z</dcterms:created>
  <dcterms:modified xsi:type="dcterms:W3CDTF">2020-02-27T20:56:29Z</dcterms:modified>
</cp:coreProperties>
</file>