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4"/>
  </p:notesMasterIdLst>
  <p:handoutMasterIdLst>
    <p:handoutMasterId r:id="rId25"/>
  </p:handoutMasterIdLst>
  <p:sldIdLst>
    <p:sldId id="260" r:id="rId6"/>
    <p:sldId id="284" r:id="rId7"/>
    <p:sldId id="261" r:id="rId8"/>
    <p:sldId id="294" r:id="rId9"/>
    <p:sldId id="295" r:id="rId10"/>
    <p:sldId id="300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6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300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0" d="100"/>
          <a:sy n="90" d="100"/>
        </p:scale>
        <p:origin x="480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03/05/2020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5</a:t>
              </a:r>
              <a:r>
                <a:rPr lang="en-US" baseline="30000" dirty="0"/>
                <a:t>th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9" y="789748"/>
            <a:ext cx="7120745" cy="51759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7" y="841023"/>
            <a:ext cx="712074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27" y="841023"/>
            <a:ext cx="712074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7" y="828675"/>
            <a:ext cx="704139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7" y="828675"/>
            <a:ext cx="704139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7" y="828675"/>
            <a:ext cx="704139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7" y="828675"/>
            <a:ext cx="704139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3 FMEs in the month of January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2/12/2020</a:t>
            </a:r>
          </a:p>
          <a:p>
            <a:pPr lvl="1"/>
            <a:r>
              <a:rPr lang="en-US" sz="1800" kern="0" dirty="0"/>
              <a:t>NPRR 863 and 960 Phase 1 Implementation Details (FFR)</a:t>
            </a:r>
          </a:p>
          <a:p>
            <a:pPr lvl="2"/>
            <a:r>
              <a:rPr lang="en-US" sz="1800" kern="0" dirty="0"/>
              <a:t>Review of ERCOT </a:t>
            </a:r>
            <a:r>
              <a:rPr lang="en-US" sz="1800" kern="0" dirty="0" err="1"/>
              <a:t>Webex</a:t>
            </a:r>
            <a:r>
              <a:rPr lang="en-US" sz="1800" kern="0" dirty="0"/>
              <a:t> from January</a:t>
            </a:r>
          </a:p>
          <a:p>
            <a:pPr lvl="2"/>
            <a:r>
              <a:rPr lang="en-US" sz="1800" kern="0" dirty="0"/>
              <a:t>NPRR 863 takes effect March 1, 2020</a:t>
            </a:r>
          </a:p>
          <a:p>
            <a:pPr lvl="1"/>
            <a:r>
              <a:rPr lang="en-US" sz="1800" kern="0" dirty="0"/>
              <a:t>Battery &amp; Energy Storage Integration</a:t>
            </a:r>
          </a:p>
          <a:p>
            <a:pPr lvl="2"/>
            <a:r>
              <a:rPr lang="en-US" sz="1800" kern="0" dirty="0"/>
              <a:t>Discussed NOGRR 204, NPRR 989, and NPRR 987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were 3 FMEs in December</a:t>
            </a:r>
          </a:p>
          <a:p>
            <a:pPr lvl="1"/>
            <a:r>
              <a:rPr lang="en-US" sz="2200" dirty="0"/>
              <a:t>1/1/2020 12:53:12</a:t>
            </a:r>
          </a:p>
          <a:p>
            <a:pPr lvl="2"/>
            <a:r>
              <a:rPr lang="en-US" sz="1900" dirty="0"/>
              <a:t>Loss of 1,210 MW</a:t>
            </a:r>
          </a:p>
          <a:p>
            <a:pPr lvl="2"/>
            <a:r>
              <a:rPr lang="en-US" sz="1900" dirty="0"/>
              <a:t>Interconnection Frequency Response: 1,169 MW/0.1 Hz</a:t>
            </a:r>
          </a:p>
          <a:p>
            <a:pPr lvl="2"/>
            <a:r>
              <a:rPr lang="en-US" sz="1900" dirty="0"/>
              <a:t>7 of 41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6 of 41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1/10/2020 20:54:10</a:t>
            </a:r>
          </a:p>
          <a:p>
            <a:pPr lvl="2"/>
            <a:r>
              <a:rPr lang="en-US" sz="1900" dirty="0"/>
              <a:t>Loss of 773 MW</a:t>
            </a:r>
          </a:p>
          <a:p>
            <a:pPr lvl="2"/>
            <a:r>
              <a:rPr lang="en-US" sz="1900" dirty="0"/>
              <a:t>Interconnection Frequency Response: 1,247 MW/0.1 Hz</a:t>
            </a:r>
          </a:p>
          <a:p>
            <a:pPr lvl="2"/>
            <a:r>
              <a:rPr lang="en-US" sz="1900" dirty="0"/>
              <a:t>12 of 63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11 of 63 Evaluated Generation Resources had less than 75% of their expected Sustained Primary Frequency Response.</a:t>
            </a:r>
          </a:p>
          <a:p>
            <a:pPr lvl="1"/>
            <a:r>
              <a:rPr lang="en-US" sz="2200" dirty="0"/>
              <a:t>1/17/2020 10:01:06</a:t>
            </a:r>
          </a:p>
          <a:p>
            <a:pPr lvl="2"/>
            <a:r>
              <a:rPr lang="en-US" sz="1900" dirty="0"/>
              <a:t>Loss of 663 MW</a:t>
            </a:r>
          </a:p>
          <a:p>
            <a:pPr lvl="2"/>
            <a:r>
              <a:rPr lang="en-US" sz="1900" dirty="0"/>
              <a:t>Interconnection Frequency Response: 539 MW/0.1 Hz</a:t>
            </a:r>
          </a:p>
          <a:p>
            <a:pPr lvl="2"/>
            <a:r>
              <a:rPr lang="en-US" sz="1900" dirty="0"/>
              <a:t>5 of 24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24 Evaluated Generation Resources had less than 75% of their expected Sustained Primary Frequency Response.</a:t>
            </a:r>
          </a:p>
          <a:p>
            <a:pPr lvl="1"/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308268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4" y="760844"/>
            <a:ext cx="8459536" cy="51755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517" y="4354586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939.60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" y="841023"/>
            <a:ext cx="7126842" cy="51759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42" y="841023"/>
            <a:ext cx="372497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11022</TotalTime>
  <Words>346</Words>
  <Application>Microsoft Office PowerPoint</Application>
  <PresentationFormat>On-screen Show (4:3)</PresentationFormat>
  <Paragraphs>59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586</cp:revision>
  <cp:lastPrinted>2013-01-30T23:16:36Z</cp:lastPrinted>
  <dcterms:created xsi:type="dcterms:W3CDTF">2010-04-12T23:12:02Z</dcterms:created>
  <dcterms:modified xsi:type="dcterms:W3CDTF">2020-02-25T14:33:17Z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