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2"/>
  </p:notesMasterIdLst>
  <p:handoutMasterIdLst>
    <p:handoutMasterId r:id="rId23"/>
  </p:handoutMasterIdLst>
  <p:sldIdLst>
    <p:sldId id="260" r:id="rId6"/>
    <p:sldId id="267" r:id="rId7"/>
    <p:sldId id="269" r:id="rId8"/>
    <p:sldId id="270" r:id="rId9"/>
    <p:sldId id="287" r:id="rId10"/>
    <p:sldId id="272" r:id="rId11"/>
    <p:sldId id="278" r:id="rId12"/>
    <p:sldId id="279" r:id="rId13"/>
    <p:sldId id="280" r:id="rId14"/>
    <p:sldId id="281" r:id="rId15"/>
    <p:sldId id="282" r:id="rId16"/>
    <p:sldId id="288" r:id="rId17"/>
    <p:sldId id="284" r:id="rId18"/>
    <p:sldId id="289" r:id="rId19"/>
    <p:sldId id="286" r:id="rId20"/>
    <p:sldId id="285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5" d="100"/>
          <a:sy n="145" d="100"/>
        </p:scale>
        <p:origin x="114" y="3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28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36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85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0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35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05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98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69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61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25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8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Interim Solution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Testing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Mario Alberto de la Garza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2/27/2020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Phase 3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Started loading the CIM Model on 2/10/2020 to ERCOT ITEST environments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CIM Model Load completed on 2/11/2020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Issues were identified initially when loading the model but were corrected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No showstoppers to interim solution were identified</a:t>
            </a:r>
          </a:p>
        </p:txBody>
      </p:sp>
    </p:spTree>
    <p:extLst>
      <p:ext uri="{BB962C8B-B14F-4D97-AF65-F5344CB8AC3E}">
        <p14:creationId xmlns:p14="http://schemas.microsoft.com/office/powerpoint/2010/main" val="36872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Phase 4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Business </a:t>
            </a:r>
            <a:r>
              <a:rPr lang="en-US" sz="2000" dirty="0"/>
              <a:t>Owners notified to begin testing on </a:t>
            </a:r>
            <a:r>
              <a:rPr lang="en-US" sz="2000" dirty="0" smtClean="0"/>
              <a:t>2/11/2020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Business Owners tested from 2/11/2020 through </a:t>
            </a:r>
            <a:r>
              <a:rPr lang="en-US" sz="2000" dirty="0" smtClean="0"/>
              <a:t>2/21/2020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Testing included: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Energy Management System, Network Stability and Security Analysis </a:t>
            </a:r>
            <a:r>
              <a:rPr lang="en-US" sz="1800" dirty="0" smtClean="0"/>
              <a:t>Applications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Market Management System, Network Stability and Market Applications </a:t>
            </a:r>
            <a:r>
              <a:rPr lang="en-US" sz="1800" dirty="0" smtClean="0"/>
              <a:t>Verifications</a:t>
            </a:r>
            <a:endParaRPr lang="en-US" sz="1800" dirty="0"/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52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DGR Interim Solution Testing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Background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/>
              <a:t>Test Roadmap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Findings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404401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Findings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What has been determined: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New </a:t>
            </a:r>
            <a:r>
              <a:rPr lang="en-US" sz="1800" dirty="0" smtClean="0"/>
              <a:t>Interim Modeling </a:t>
            </a:r>
            <a:r>
              <a:rPr lang="en-US" sz="1800" dirty="0"/>
              <a:t>Requirements for Downstream System </a:t>
            </a:r>
            <a:r>
              <a:rPr lang="en-US" sz="1800" dirty="0" smtClean="0"/>
              <a:t>consumption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System changes for the Energy Management </a:t>
            </a:r>
            <a:r>
              <a:rPr lang="en-US" sz="1800" dirty="0" smtClean="0"/>
              <a:t>System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System changes for the Market Management </a:t>
            </a:r>
            <a:r>
              <a:rPr lang="en-US" sz="1800" dirty="0" smtClean="0"/>
              <a:t>System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Possible RARF changes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24600" y="3811858"/>
            <a:ext cx="1061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DESR</a:t>
            </a:r>
            <a:endParaRPr lang="en-US" sz="1200" u="sng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2253493" y="3811858"/>
            <a:ext cx="1061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DGR</a:t>
            </a:r>
            <a:endParaRPr lang="en-US" sz="1200" u="sng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2382" y="4119635"/>
            <a:ext cx="3397556" cy="21515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720" y="4122383"/>
            <a:ext cx="3411284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7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DGR Interim Solution Testing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Background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/>
              <a:t>Test Roadmap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Findings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7559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IA for implementing this interim solution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Complete IA by mid March</a:t>
            </a:r>
          </a:p>
          <a:p>
            <a:r>
              <a:rPr lang="en-US" dirty="0" smtClean="0"/>
              <a:t>NPRR and NOGRR posting will utilize the IA for this Interim Solution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69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 &amp; A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14400"/>
            <a:ext cx="3657600" cy="3657600"/>
          </a:xfrm>
          <a:prstGeom prst="rect">
            <a:avLst/>
          </a:prstGeom>
        </p:spPr>
      </p:pic>
      <p:sp>
        <p:nvSpPr>
          <p:cNvPr id="13" name="Content Placeholder 5"/>
          <p:cNvSpPr txBox="1">
            <a:spLocks/>
          </p:cNvSpPr>
          <p:nvPr/>
        </p:nvSpPr>
        <p:spPr>
          <a:xfrm>
            <a:off x="628650" y="4419600"/>
            <a:ext cx="7886700" cy="203050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200" b="1" dirty="0" smtClean="0">
                <a:solidFill>
                  <a:schemeClr val="accent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3191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DGR Interim Solution Testing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Background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Test Roadmap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Findings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Next Steps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095184" y="3333566"/>
            <a:ext cx="1143000" cy="0"/>
          </a:xfrm>
          <a:prstGeom prst="line">
            <a:avLst/>
          </a:prstGeom>
          <a:ln w="38100"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285684" y="2571566"/>
            <a:ext cx="0" cy="76200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047684" y="2571566"/>
            <a:ext cx="0" cy="76200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399984" y="3836826"/>
            <a:ext cx="533400" cy="533400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399984" y="4045832"/>
            <a:ext cx="533400" cy="533400"/>
          </a:xfrm>
          <a:prstGeom prst="ellips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0"/>
          </p:cNvCxnSpPr>
          <p:nvPr/>
        </p:nvCxnSpPr>
        <p:spPr>
          <a:xfrm flipV="1">
            <a:off x="6666684" y="3333566"/>
            <a:ext cx="0" cy="50326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666684" y="4590866"/>
            <a:ext cx="0" cy="3429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loud 16"/>
          <p:cNvSpPr/>
          <p:nvPr/>
        </p:nvSpPr>
        <p:spPr>
          <a:xfrm>
            <a:off x="5999934" y="4821574"/>
            <a:ext cx="1333500" cy="838200"/>
          </a:xfrm>
          <a:prstGeom prst="cloud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905750" y="4973974"/>
            <a:ext cx="533400" cy="533400"/>
          </a:xfrm>
          <a:prstGeom prst="ellips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91633" y="5063864"/>
            <a:ext cx="1333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Stuff</a:t>
            </a:r>
            <a:endParaRPr 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505700" y="5086785"/>
            <a:ext cx="1333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DGR</a:t>
            </a:r>
            <a:endParaRPr lang="en-US" sz="1400" b="1" dirty="0"/>
          </a:p>
        </p:txBody>
      </p:sp>
      <p:cxnSp>
        <p:nvCxnSpPr>
          <p:cNvPr id="21" name="Straight Arrow Connector 20"/>
          <p:cNvCxnSpPr>
            <a:stCxn id="17" idx="0"/>
          </p:cNvCxnSpPr>
          <p:nvPr/>
        </p:nvCxnSpPr>
        <p:spPr>
          <a:xfrm flipV="1">
            <a:off x="7332323" y="5240673"/>
            <a:ext cx="573427" cy="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828800" y="3333566"/>
            <a:ext cx="1143000" cy="0"/>
          </a:xfrm>
          <a:prstGeom prst="line">
            <a:avLst/>
          </a:prstGeom>
          <a:ln w="38100"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019300" y="2571566"/>
            <a:ext cx="0" cy="76200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781300" y="2571566"/>
            <a:ext cx="0" cy="76200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400300" y="3333566"/>
            <a:ext cx="0" cy="495300"/>
          </a:xfrm>
          <a:prstGeom prst="straightConnector1">
            <a:avLst/>
          </a:prstGeom>
          <a:ln w="28575">
            <a:solidFill>
              <a:schemeClr val="accent4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/>
          <p:cNvSpPr/>
          <p:nvPr/>
        </p:nvSpPr>
        <p:spPr>
          <a:xfrm rot="10800000">
            <a:off x="2135124" y="3817232"/>
            <a:ext cx="530352" cy="457200"/>
          </a:xfrm>
          <a:prstGeom prst="triangle">
            <a:avLst/>
          </a:prstGeom>
          <a:solidFill>
            <a:schemeClr val="bg1"/>
          </a:solidFill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33549" y="4271455"/>
            <a:ext cx="1333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CIM Load</a:t>
            </a:r>
            <a:endParaRPr lang="en-US" sz="14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1447800" y="2312826"/>
            <a:ext cx="1905000" cy="2449490"/>
          </a:xfrm>
          <a:prstGeom prst="round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447799" y="1789606"/>
            <a:ext cx="1905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Transmission Network</a:t>
            </a:r>
            <a:endParaRPr lang="en-US" sz="1400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5715707" y="2275820"/>
            <a:ext cx="1905000" cy="1857371"/>
          </a:xfrm>
          <a:prstGeom prst="round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715706" y="1752600"/>
            <a:ext cx="1905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Transmission Network</a:t>
            </a:r>
            <a:endParaRPr lang="en-US" sz="1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5715706" y="4289067"/>
            <a:ext cx="2894078" cy="1528960"/>
          </a:xfrm>
          <a:prstGeom prst="round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210244" y="5849512"/>
            <a:ext cx="1905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Distribution Network</a:t>
            </a:r>
            <a:endParaRPr lang="en-US" sz="1400" b="1" dirty="0"/>
          </a:p>
        </p:txBody>
      </p:sp>
      <p:cxnSp>
        <p:nvCxnSpPr>
          <p:cNvPr id="34" name="Straight Connector 33"/>
          <p:cNvCxnSpPr>
            <a:stCxn id="7" idx="2"/>
          </p:cNvCxnSpPr>
          <p:nvPr/>
        </p:nvCxnSpPr>
        <p:spPr>
          <a:xfrm>
            <a:off x="4610100" y="762000"/>
            <a:ext cx="0" cy="5486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113984" cy="48768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In The Past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4953000" y="1214846"/>
            <a:ext cx="4113984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Now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07300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Background, </a:t>
            </a:r>
            <a:r>
              <a:rPr lang="en-US" b="1" dirty="0" err="1" smtClean="0">
                <a:solidFill>
                  <a:schemeClr val="accent1"/>
                </a:solidFill>
              </a:rPr>
              <a:t>Con’t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Pros Current Approach: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Can participate in ERCOT Market</a:t>
            </a:r>
            <a:endParaRPr lang="en-US" sz="18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Cons Current Approach: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TSPs modeling distribution network adds complexity for the State Estimator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Data quality of distribution networks is questionable (more complexity to the State Estimator)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TSPs may not be able to provide telemetry on the distribution network (bad visibility)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Hard for downstream systems to distinguish between GRs and DGRs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128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DGR Interim Solution Testing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Background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/>
              <a:t>Test Roadmap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Findings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48275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Testing Roadmap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Objective: Find an interim solution to accommodate the increase of DGR requests to integrate to ERCOT without impacting State Estimator</a:t>
            </a:r>
            <a:endParaRPr lang="en-US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533400" y="2667000"/>
            <a:ext cx="8305800" cy="3183017"/>
            <a:chOff x="533400" y="2667000"/>
            <a:chExt cx="8305800" cy="3183017"/>
          </a:xfrm>
        </p:grpSpPr>
        <p:grpSp>
          <p:nvGrpSpPr>
            <p:cNvPr id="12" name="Group 11"/>
            <p:cNvGrpSpPr/>
            <p:nvPr/>
          </p:nvGrpSpPr>
          <p:grpSpPr>
            <a:xfrm>
              <a:off x="7581900" y="3563898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990600" y="3657600"/>
                <a:ext cx="1257300" cy="12311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5</a:t>
                </a:r>
              </a:p>
              <a:p>
                <a:pPr algn="ctr"/>
                <a:r>
                  <a:rPr lang="en-US" sz="1400" dirty="0" smtClean="0"/>
                  <a:t>Document System Impacts and Changes</a:t>
                </a:r>
              </a:p>
            </p:txBody>
          </p:sp>
        </p:grpSp>
        <p:sp>
          <p:nvSpPr>
            <p:cNvPr id="13" name="Right Arrow 12"/>
            <p:cNvSpPr/>
            <p:nvPr/>
          </p:nvSpPr>
          <p:spPr>
            <a:xfrm rot="19737640">
              <a:off x="6907431" y="4490660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1935872">
              <a:off x="6858026" y="336567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5943600" y="26670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6" name="Rounded Rectangle 35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90600" y="3657600"/>
                <a:ext cx="1257300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4A</a:t>
                </a:r>
              </a:p>
              <a:p>
                <a:pPr algn="ctr"/>
                <a:r>
                  <a:rPr lang="en-US" sz="1600" dirty="0" smtClean="0"/>
                  <a:t>EMS ITEST Testing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943600" y="4491071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990600" y="3657600"/>
                <a:ext cx="1257300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4B</a:t>
                </a:r>
              </a:p>
              <a:p>
                <a:pPr algn="ctr"/>
                <a:r>
                  <a:rPr lang="en-US" sz="1600" dirty="0" smtClean="0"/>
                  <a:t>MMS ITEST Testing</a:t>
                </a:r>
              </a:p>
            </p:txBody>
          </p:sp>
        </p:grpSp>
        <p:sp>
          <p:nvSpPr>
            <p:cNvPr id="17" name="Right Arrow 16"/>
            <p:cNvSpPr/>
            <p:nvPr/>
          </p:nvSpPr>
          <p:spPr>
            <a:xfrm>
              <a:off x="5200650" y="3014025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5200650" y="4872689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038600" y="4495800"/>
              <a:ext cx="1257300" cy="1354217"/>
              <a:chOff x="990600" y="3657600"/>
              <a:chExt cx="1257300" cy="1354217"/>
            </a:xfrm>
            <a:solidFill>
              <a:schemeClr val="bg1"/>
            </a:solidFill>
          </p:grpSpPr>
          <p:sp>
            <p:nvSpPr>
              <p:cNvPr id="32" name="Rounded Rectangle 31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990600" y="3657600"/>
                <a:ext cx="1257300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3B</a:t>
                </a:r>
              </a:p>
              <a:p>
                <a:pPr algn="ctr"/>
                <a:r>
                  <a:rPr lang="en-US" sz="1600" dirty="0" smtClean="0"/>
                  <a:t>Loading CIM to MMS ITEST</a:t>
                </a:r>
              </a:p>
            </p:txBody>
          </p:sp>
        </p:grpSp>
        <p:sp>
          <p:nvSpPr>
            <p:cNvPr id="20" name="Right Arrow 19"/>
            <p:cNvSpPr/>
            <p:nvPr/>
          </p:nvSpPr>
          <p:spPr>
            <a:xfrm rot="1453561">
              <a:off x="3307624" y="471184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038600" y="26670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990600" y="3657600"/>
                <a:ext cx="1257300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3A</a:t>
                </a:r>
              </a:p>
              <a:p>
                <a:pPr algn="ctr"/>
                <a:r>
                  <a:rPr lang="en-US" sz="1600" dirty="0" smtClean="0"/>
                  <a:t>Loading CIM to EMS ITEST</a:t>
                </a:r>
              </a:p>
            </p:txBody>
          </p:sp>
        </p:grpSp>
        <p:sp>
          <p:nvSpPr>
            <p:cNvPr id="22" name="Right Arrow 21"/>
            <p:cNvSpPr/>
            <p:nvPr/>
          </p:nvSpPr>
          <p:spPr>
            <a:xfrm rot="19534369">
              <a:off x="3307624" y="3426038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2247900" y="3657600"/>
              <a:ext cx="1257300" cy="1295400"/>
              <a:chOff x="990600" y="3657600"/>
              <a:chExt cx="1257300" cy="1295400"/>
            </a:xfrm>
            <a:solidFill>
              <a:schemeClr val="bg1"/>
            </a:solidFill>
          </p:grpSpPr>
          <p:sp>
            <p:nvSpPr>
              <p:cNvPr id="28" name="Rounded Rectangle 27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990600" y="3657600"/>
                <a:ext cx="1257300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2</a:t>
                </a:r>
              </a:p>
              <a:p>
                <a:pPr algn="ctr"/>
                <a:r>
                  <a:rPr lang="en-US" sz="1600" dirty="0" smtClean="0"/>
                  <a:t>Model Building</a:t>
                </a:r>
              </a:p>
            </p:txBody>
          </p:sp>
        </p:grpSp>
        <p:sp>
          <p:nvSpPr>
            <p:cNvPr id="24" name="Right Arrow 23"/>
            <p:cNvSpPr/>
            <p:nvPr/>
          </p:nvSpPr>
          <p:spPr>
            <a:xfrm>
              <a:off x="1562100" y="4034489"/>
              <a:ext cx="914400" cy="54987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33400" y="3657600"/>
              <a:ext cx="1257300" cy="1354217"/>
              <a:chOff x="990600" y="3657600"/>
              <a:chExt cx="1257300" cy="1354217"/>
            </a:xfrm>
            <a:solidFill>
              <a:schemeClr val="bg1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990600" y="3657600"/>
                <a:ext cx="1257300" cy="1295400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90600" y="3657600"/>
                <a:ext cx="1257300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Phase 1</a:t>
                </a:r>
              </a:p>
              <a:p>
                <a:pPr algn="ctr"/>
                <a:r>
                  <a:rPr lang="en-US" sz="1600" dirty="0" smtClean="0"/>
                  <a:t>Define</a:t>
                </a:r>
              </a:p>
              <a:p>
                <a:pPr algn="ctr"/>
                <a:r>
                  <a:rPr lang="en-US" sz="1600" dirty="0" smtClean="0"/>
                  <a:t>Interim Modeling Approach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59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Phase 1 – Define Interim Modeling Approach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Satisfy multiple requirements from multiple departments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Total of 4 meetings prior to Phase 2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smtClean="0"/>
              <a:t>Groups that collaborated: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>
                <a:solidFill>
                  <a:schemeClr val="tx2"/>
                </a:solidFill>
              </a:rPr>
              <a:t>Network Modeling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EMMS Production Support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Operations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>
                <a:solidFill>
                  <a:schemeClr val="tx2"/>
                </a:solidFill>
              </a:rPr>
              <a:t>Grid Application Support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CRR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>
                <a:solidFill>
                  <a:schemeClr val="tx2"/>
                </a:solidFill>
              </a:rPr>
              <a:t>Day Ahead Market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Market Validation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>
                <a:solidFill>
                  <a:schemeClr val="tx2"/>
                </a:solidFill>
              </a:rPr>
              <a:t>EPS Metering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21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Phase 1, </a:t>
            </a:r>
            <a:r>
              <a:rPr lang="en-US" b="1" dirty="0" err="1" smtClean="0">
                <a:solidFill>
                  <a:schemeClr val="accent1"/>
                </a:solidFill>
              </a:rPr>
              <a:t>Con’t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Total of 6 options discussed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Two options picked, both DESR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438400"/>
            <a:ext cx="4151117" cy="3657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2117" y="2438400"/>
            <a:ext cx="3832719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2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Phase 2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Model Maintenance created the </a:t>
            </a:r>
            <a:r>
              <a:rPr lang="en-US" sz="2000" dirty="0" smtClean="0"/>
              <a:t>model changes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Possibility to re-use them for additional testing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Model Files were available on 1/31/2020</a:t>
            </a:r>
            <a:endParaRPr lang="en-US" sz="1800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Model Administration build a Feb 11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model with the model changes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Model was available on 2/4/2020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460</Words>
  <Application>Microsoft Office PowerPoint</Application>
  <PresentationFormat>On-screen Show (4:3)</PresentationFormat>
  <Paragraphs>140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Wingdings</vt:lpstr>
      <vt:lpstr>1_Custom Design</vt:lpstr>
      <vt:lpstr>Office Theme</vt:lpstr>
      <vt:lpstr>PowerPoint Presentation</vt:lpstr>
      <vt:lpstr>DGR Interim Solution Testing</vt:lpstr>
      <vt:lpstr>Background</vt:lpstr>
      <vt:lpstr>Background, Con’t</vt:lpstr>
      <vt:lpstr>DGR Interim Solution Testing</vt:lpstr>
      <vt:lpstr>Testing Roadmap</vt:lpstr>
      <vt:lpstr>Phase 1 – Define Interim Modeling Approach</vt:lpstr>
      <vt:lpstr>Phase 1, Con’t</vt:lpstr>
      <vt:lpstr>Phase 2</vt:lpstr>
      <vt:lpstr>Phase 3</vt:lpstr>
      <vt:lpstr>Phase 4</vt:lpstr>
      <vt:lpstr>DGR Interim Solution Testing</vt:lpstr>
      <vt:lpstr>Findings</vt:lpstr>
      <vt:lpstr>DGR Interim Solution Testing</vt:lpstr>
      <vt:lpstr>Next Steps</vt:lpstr>
      <vt:lpstr>Q &amp; A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De La Garza, Mario</cp:lastModifiedBy>
  <cp:revision>46</cp:revision>
  <cp:lastPrinted>2016-01-21T20:53:15Z</cp:lastPrinted>
  <dcterms:created xsi:type="dcterms:W3CDTF">2016-01-21T15:20:31Z</dcterms:created>
  <dcterms:modified xsi:type="dcterms:W3CDTF">2020-02-26T05:09:43Z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