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700" r:id="rId2"/>
    <p:sldMasterId id="2147483702" r:id="rId3"/>
  </p:sldMasterIdLst>
  <p:notesMasterIdLst>
    <p:notesMasterId r:id="rId20"/>
  </p:notesMasterIdLst>
  <p:handoutMasterIdLst>
    <p:handoutMasterId r:id="rId21"/>
  </p:handoutMasterIdLst>
  <p:sldIdLst>
    <p:sldId id="270" r:id="rId4"/>
    <p:sldId id="574" r:id="rId5"/>
    <p:sldId id="585" r:id="rId6"/>
    <p:sldId id="581" r:id="rId7"/>
    <p:sldId id="586" r:id="rId8"/>
    <p:sldId id="587" r:id="rId9"/>
    <p:sldId id="583" r:id="rId10"/>
    <p:sldId id="576" r:id="rId11"/>
    <p:sldId id="577" r:id="rId12"/>
    <p:sldId id="579" r:id="rId13"/>
    <p:sldId id="588" r:id="rId14"/>
    <p:sldId id="573" r:id="rId15"/>
    <p:sldId id="575" r:id="rId16"/>
    <p:sldId id="589" r:id="rId17"/>
    <p:sldId id="590" r:id="rId18"/>
    <p:sldId id="582"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uthor" initials="A" lastIdx="2" clrIdx="0"/>
  <p:cmAuthor id="1" name="Du, Pengwei" initials="DP" lastIdx="3" clrIdx="1">
    <p:extLst>
      <p:ext uri="{19B8F6BF-5375-455C-9EA6-DF929625EA0E}">
        <p15:presenceInfo xmlns:p15="http://schemas.microsoft.com/office/powerpoint/2012/main" userId="S-1-5-21-639947351-343809578-3807592339-42176" providerId="AD"/>
      </p:ext>
    </p:extLst>
  </p:cmAuthor>
  <p:cmAuthor id="2" name="Mago, Nitika" initials="NVM" lastIdx="25" clrIdx="2">
    <p:extLst>
      <p:ext uri="{19B8F6BF-5375-455C-9EA6-DF929625EA0E}">
        <p15:presenceInfo xmlns:p15="http://schemas.microsoft.com/office/powerpoint/2012/main" userId="Mago, Nitika" providerId="None"/>
      </p:ext>
    </p:extLst>
  </p:cmAuthor>
  <p:cmAuthor id="3" name="Steffan, Nick" initials="SN" lastIdx="3" clrIdx="3">
    <p:extLst>
      <p:ext uri="{19B8F6BF-5375-455C-9EA6-DF929625EA0E}">
        <p15:presenceInfo xmlns:p15="http://schemas.microsoft.com/office/powerpoint/2012/main" userId="S-1-5-21-639947351-343809578-3807592339-42285" providerId="AD"/>
      </p:ext>
    </p:extLst>
  </p:cmAuthor>
  <p:cmAuthor id="4" name="Littlefield, Jennifer" initials="LJ" lastIdx="2" clrIdx="4">
    <p:extLst>
      <p:ext uri="{19B8F6BF-5375-455C-9EA6-DF929625EA0E}">
        <p15:presenceInfo xmlns:p15="http://schemas.microsoft.com/office/powerpoint/2012/main" userId="S-1-5-21-639947351-343809578-3807592339-51623" providerId="AD"/>
      </p:ext>
    </p:extLst>
  </p:cmAuthor>
  <p:cmAuthor id="5" name="Li, Weifeng" initials="LW" lastIdx="10" clrIdx="5">
    <p:extLst>
      <p:ext uri="{19B8F6BF-5375-455C-9EA6-DF929625EA0E}">
        <p15:presenceInfo xmlns:p15="http://schemas.microsoft.com/office/powerpoint/2012/main" userId="S-1-5-21-639947351-343809578-3807592339-552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89F"/>
    <a:srgbClr val="73C8FD"/>
    <a:srgbClr val="50BC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71907" autoAdjust="0"/>
  </p:normalViewPr>
  <p:slideViewPr>
    <p:cSldViewPr snapToGrid="0">
      <p:cViewPr varScale="1">
        <p:scale>
          <a:sx n="132" d="100"/>
          <a:sy n="132" d="100"/>
        </p:scale>
        <p:origin x="792" y="80"/>
      </p:cViewPr>
      <p:guideLst>
        <p:guide orient="horz" pos="2160"/>
        <p:guide pos="2880"/>
      </p:guideLst>
    </p:cSldViewPr>
  </p:slideViewPr>
  <p:notesTextViewPr>
    <p:cViewPr>
      <p:scale>
        <a:sx n="3" d="2"/>
        <a:sy n="3" d="2"/>
      </p:scale>
      <p:origin x="0" y="0"/>
    </p:cViewPr>
  </p:notesTextViewPr>
  <p:sorterViewPr>
    <p:cViewPr>
      <p:scale>
        <a:sx n="60" d="100"/>
        <a:sy n="60" d="100"/>
      </p:scale>
      <p:origin x="0" y="0"/>
    </p:cViewPr>
  </p:sorterViewPr>
  <p:notesViewPr>
    <p:cSldViewPr snapToGrid="0" showGuides="1">
      <p:cViewPr varScale="1">
        <p:scale>
          <a:sx n="98" d="100"/>
          <a:sy n="98" d="100"/>
        </p:scale>
        <p:origin x="3516"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nmago\Documents\OA_EMS\10_Projects_\2019_24_NPRR_863\03_WebEx_0128_2020\Example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nmago\Documents\OA_EMS\10_Projects_\2019_24_NPRR_863\03_WebEx_0128_2020\Examples.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oleObject" Target="file:///C:\Users\nmago\Documents\OA_EMS\10_Projects_\2019_24_NPRR_863\03_WebEx_0128_2020\Examples.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1"/>
          <c:order val="1"/>
          <c:tx>
            <c:strRef>
              <c:f>Sheet1!$E$19</c:f>
              <c:strCache>
                <c:ptCount val="1"/>
                <c:pt idx="0">
                  <c:v>QSE FFR Request/Deployment (MW)</c:v>
                </c:pt>
              </c:strCache>
            </c:strRef>
          </c:tx>
          <c:spPr>
            <a:ln w="19050" cap="rnd">
              <a:solidFill>
                <a:srgbClr val="00AEC7"/>
              </a:solidFill>
              <a:round/>
            </a:ln>
            <a:effectLst/>
          </c:spPr>
          <c:marker>
            <c:symbol val="none"/>
          </c:marker>
          <c:val>
            <c:numRef>
              <c:f>Sheet1!$F$20:$F$170</c:f>
              <c:numCache>
                <c:formatCode>General</c:formatCode>
                <c:ptCount val="15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10</c:v>
                </c:pt>
                <c:pt idx="27">
                  <c:v>10</c:v>
                </c:pt>
                <c:pt idx="28">
                  <c:v>10</c:v>
                </c:pt>
                <c:pt idx="29">
                  <c:v>10</c:v>
                </c:pt>
                <c:pt idx="30">
                  <c:v>10</c:v>
                </c:pt>
                <c:pt idx="31">
                  <c:v>10</c:v>
                </c:pt>
                <c:pt idx="32">
                  <c:v>10</c:v>
                </c:pt>
                <c:pt idx="33">
                  <c:v>10</c:v>
                </c:pt>
                <c:pt idx="34">
                  <c:v>10</c:v>
                </c:pt>
                <c:pt idx="35">
                  <c:v>10</c:v>
                </c:pt>
                <c:pt idx="36">
                  <c:v>10</c:v>
                </c:pt>
                <c:pt idx="37">
                  <c:v>10</c:v>
                </c:pt>
                <c:pt idx="38">
                  <c:v>10</c:v>
                </c:pt>
                <c:pt idx="39">
                  <c:v>10</c:v>
                </c:pt>
                <c:pt idx="40">
                  <c:v>10</c:v>
                </c:pt>
                <c:pt idx="41">
                  <c:v>10</c:v>
                </c:pt>
                <c:pt idx="42">
                  <c:v>10</c:v>
                </c:pt>
                <c:pt idx="43">
                  <c:v>10</c:v>
                </c:pt>
                <c:pt idx="44">
                  <c:v>10</c:v>
                </c:pt>
                <c:pt idx="45">
                  <c:v>10</c:v>
                </c:pt>
                <c:pt idx="46">
                  <c:v>10</c:v>
                </c:pt>
                <c:pt idx="47">
                  <c:v>10</c:v>
                </c:pt>
                <c:pt idx="48">
                  <c:v>10</c:v>
                </c:pt>
                <c:pt idx="49">
                  <c:v>10</c:v>
                </c:pt>
                <c:pt idx="50">
                  <c:v>10</c:v>
                </c:pt>
                <c:pt idx="51">
                  <c:v>10</c:v>
                </c:pt>
                <c:pt idx="52">
                  <c:v>10</c:v>
                </c:pt>
                <c:pt idx="53">
                  <c:v>10</c:v>
                </c:pt>
                <c:pt idx="54">
                  <c:v>10</c:v>
                </c:pt>
                <c:pt idx="55">
                  <c:v>10</c:v>
                </c:pt>
                <c:pt idx="56">
                  <c:v>10</c:v>
                </c:pt>
                <c:pt idx="57">
                  <c:v>10</c:v>
                </c:pt>
                <c:pt idx="58">
                  <c:v>10</c:v>
                </c:pt>
                <c:pt idx="59">
                  <c:v>10</c:v>
                </c:pt>
                <c:pt idx="60">
                  <c:v>10</c:v>
                </c:pt>
                <c:pt idx="61">
                  <c:v>10</c:v>
                </c:pt>
                <c:pt idx="62">
                  <c:v>10</c:v>
                </c:pt>
                <c:pt idx="63">
                  <c:v>10</c:v>
                </c:pt>
                <c:pt idx="64">
                  <c:v>10</c:v>
                </c:pt>
                <c:pt idx="65">
                  <c:v>10</c:v>
                </c:pt>
                <c:pt idx="66">
                  <c:v>10</c:v>
                </c:pt>
                <c:pt idx="67">
                  <c:v>10</c:v>
                </c:pt>
                <c:pt idx="68">
                  <c:v>10</c:v>
                </c:pt>
                <c:pt idx="69">
                  <c:v>10</c:v>
                </c:pt>
                <c:pt idx="70">
                  <c:v>10</c:v>
                </c:pt>
                <c:pt idx="71">
                  <c:v>10</c:v>
                </c:pt>
                <c:pt idx="72">
                  <c:v>10</c:v>
                </c:pt>
                <c:pt idx="73">
                  <c:v>10</c:v>
                </c:pt>
                <c:pt idx="74">
                  <c:v>10</c:v>
                </c:pt>
                <c:pt idx="75">
                  <c:v>10</c:v>
                </c:pt>
                <c:pt idx="76">
                  <c:v>10</c:v>
                </c:pt>
                <c:pt idx="77">
                  <c:v>10</c:v>
                </c:pt>
                <c:pt idx="78">
                  <c:v>10</c:v>
                </c:pt>
                <c:pt idx="79">
                  <c:v>10</c:v>
                </c:pt>
                <c:pt idx="80">
                  <c:v>10</c:v>
                </c:pt>
                <c:pt idx="81">
                  <c:v>10</c:v>
                </c:pt>
                <c:pt idx="82">
                  <c:v>10</c:v>
                </c:pt>
                <c:pt idx="83">
                  <c:v>10</c:v>
                </c:pt>
                <c:pt idx="84">
                  <c:v>10</c:v>
                </c:pt>
                <c:pt idx="85">
                  <c:v>10</c:v>
                </c:pt>
                <c:pt idx="86">
                  <c:v>10</c:v>
                </c:pt>
                <c:pt idx="87">
                  <c:v>10</c:v>
                </c:pt>
                <c:pt idx="88">
                  <c:v>10</c:v>
                </c:pt>
                <c:pt idx="89">
                  <c:v>10</c:v>
                </c:pt>
                <c:pt idx="90">
                  <c:v>10</c:v>
                </c:pt>
                <c:pt idx="91">
                  <c:v>10</c:v>
                </c:pt>
                <c:pt idx="92">
                  <c:v>10</c:v>
                </c:pt>
                <c:pt idx="93">
                  <c:v>10</c:v>
                </c:pt>
                <c:pt idx="94">
                  <c:v>10</c:v>
                </c:pt>
                <c:pt idx="95">
                  <c:v>10</c:v>
                </c:pt>
                <c:pt idx="96">
                  <c:v>10</c:v>
                </c:pt>
                <c:pt idx="97">
                  <c:v>10</c:v>
                </c:pt>
                <c:pt idx="98">
                  <c:v>0</c:v>
                </c:pt>
                <c:pt idx="99">
                  <c:v>0</c:v>
                </c:pt>
                <c:pt idx="100">
                  <c:v>0</c:v>
                </c:pt>
                <c:pt idx="101">
                  <c:v>0</c:v>
                </c:pt>
                <c:pt idx="102">
                  <c:v>0</c:v>
                </c:pt>
                <c:pt idx="103">
                  <c:v>0</c:v>
                </c:pt>
                <c:pt idx="104">
                  <c:v>0</c:v>
                </c:pt>
                <c:pt idx="105">
                  <c:v>0</c:v>
                </c:pt>
                <c:pt idx="106">
                  <c:v>0</c:v>
                </c:pt>
                <c:pt idx="107">
                  <c:v>0</c:v>
                </c:pt>
                <c:pt idx="108">
                  <c:v>0</c:v>
                </c:pt>
                <c:pt idx="109">
                  <c:v>0</c:v>
                </c:pt>
                <c:pt idx="110">
                  <c:v>0</c:v>
                </c:pt>
                <c:pt idx="111">
                  <c:v>0</c:v>
                </c:pt>
                <c:pt idx="112">
                  <c:v>0</c:v>
                </c:pt>
                <c:pt idx="113">
                  <c:v>0</c:v>
                </c:pt>
                <c:pt idx="114">
                  <c:v>0</c:v>
                </c:pt>
                <c:pt idx="115">
                  <c:v>0</c:v>
                </c:pt>
                <c:pt idx="116">
                  <c:v>0</c:v>
                </c:pt>
                <c:pt idx="117">
                  <c:v>0</c:v>
                </c:pt>
                <c:pt idx="118">
                  <c:v>0</c:v>
                </c:pt>
                <c:pt idx="119">
                  <c:v>0</c:v>
                </c:pt>
                <c:pt idx="120">
                  <c:v>0</c:v>
                </c:pt>
                <c:pt idx="121">
                  <c:v>0</c:v>
                </c:pt>
                <c:pt idx="122">
                  <c:v>0</c:v>
                </c:pt>
                <c:pt idx="123">
                  <c:v>0</c:v>
                </c:pt>
                <c:pt idx="124">
                  <c:v>0</c:v>
                </c:pt>
                <c:pt idx="125">
                  <c:v>0</c:v>
                </c:pt>
                <c:pt idx="126">
                  <c:v>0</c:v>
                </c:pt>
                <c:pt idx="127">
                  <c:v>0</c:v>
                </c:pt>
                <c:pt idx="128">
                  <c:v>0</c:v>
                </c:pt>
                <c:pt idx="129">
                  <c:v>0</c:v>
                </c:pt>
                <c:pt idx="130">
                  <c:v>0</c:v>
                </c:pt>
                <c:pt idx="131">
                  <c:v>0</c:v>
                </c:pt>
                <c:pt idx="132">
                  <c:v>0</c:v>
                </c:pt>
                <c:pt idx="133">
                  <c:v>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0</c:v>
                </c:pt>
                <c:pt idx="148">
                  <c:v>0</c:v>
                </c:pt>
                <c:pt idx="149">
                  <c:v>0</c:v>
                </c:pt>
                <c:pt idx="150">
                  <c:v>0</c:v>
                </c:pt>
              </c:numCache>
            </c:numRef>
          </c:val>
          <c:smooth val="0"/>
        </c:ser>
        <c:dLbls>
          <c:showLegendKey val="0"/>
          <c:showVal val="0"/>
          <c:showCatName val="0"/>
          <c:showSerName val="0"/>
          <c:showPercent val="0"/>
          <c:showBubbleSize val="0"/>
        </c:dLbls>
        <c:marker val="1"/>
        <c:smooth val="0"/>
        <c:axId val="120090848"/>
        <c:axId val="120094376"/>
      </c:lineChart>
      <c:lineChart>
        <c:grouping val="standard"/>
        <c:varyColors val="0"/>
        <c:ser>
          <c:idx val="0"/>
          <c:order val="0"/>
          <c:tx>
            <c:strRef>
              <c:f>Sheet1!$C$19</c:f>
              <c:strCache>
                <c:ptCount val="1"/>
                <c:pt idx="0">
                  <c:v>Frequency (Hz)</c:v>
                </c:pt>
              </c:strCache>
            </c:strRef>
          </c:tx>
          <c:spPr>
            <a:ln w="22225" cap="rnd">
              <a:solidFill>
                <a:srgbClr val="890C58"/>
              </a:solidFill>
              <a:round/>
            </a:ln>
            <a:effectLst/>
          </c:spPr>
          <c:marker>
            <c:symbol val="none"/>
          </c:marker>
          <c:val>
            <c:numRef>
              <c:f>Sheet1!$C$20:$C$170</c:f>
              <c:numCache>
                <c:formatCode>General</c:formatCode>
                <c:ptCount val="151"/>
                <c:pt idx="0">
                  <c:v>59.981998443603516</c:v>
                </c:pt>
                <c:pt idx="1">
                  <c:v>59.979999542236328</c:v>
                </c:pt>
                <c:pt idx="2">
                  <c:v>59.981998443603516</c:v>
                </c:pt>
                <c:pt idx="3">
                  <c:v>59.981998443603516</c:v>
                </c:pt>
                <c:pt idx="4">
                  <c:v>59.985000610351563</c:v>
                </c:pt>
                <c:pt idx="5">
                  <c:v>59.985000610351563</c:v>
                </c:pt>
                <c:pt idx="6">
                  <c:v>59.980998992919922</c:v>
                </c:pt>
                <c:pt idx="7">
                  <c:v>59.978000640869141</c:v>
                </c:pt>
                <c:pt idx="8">
                  <c:v>59.977001190185547</c:v>
                </c:pt>
                <c:pt idx="9">
                  <c:v>59.979000091552734</c:v>
                </c:pt>
                <c:pt idx="10">
                  <c:v>59.981998443603516</c:v>
                </c:pt>
                <c:pt idx="11">
                  <c:v>59.980998992919922</c:v>
                </c:pt>
                <c:pt idx="12">
                  <c:v>59.979999542236328</c:v>
                </c:pt>
                <c:pt idx="13">
                  <c:v>59.981998443603516</c:v>
                </c:pt>
                <c:pt idx="14">
                  <c:v>59.986000061035156</c:v>
                </c:pt>
                <c:pt idx="15">
                  <c:v>59.985000610351563</c:v>
                </c:pt>
                <c:pt idx="16">
                  <c:v>59.98699951171875</c:v>
                </c:pt>
                <c:pt idx="17">
                  <c:v>59.984001159667969</c:v>
                </c:pt>
                <c:pt idx="18">
                  <c:v>59.984001159667969</c:v>
                </c:pt>
                <c:pt idx="19">
                  <c:v>59.986000061035156</c:v>
                </c:pt>
                <c:pt idx="20">
                  <c:v>59.98699951171875</c:v>
                </c:pt>
                <c:pt idx="21">
                  <c:v>59.990001678466797</c:v>
                </c:pt>
                <c:pt idx="22">
                  <c:v>59.995998382568359</c:v>
                </c:pt>
                <c:pt idx="23">
                  <c:v>60.002998352050781</c:v>
                </c:pt>
                <c:pt idx="24">
                  <c:v>60.004001617431641</c:v>
                </c:pt>
                <c:pt idx="25">
                  <c:v>60.002998352050781</c:v>
                </c:pt>
                <c:pt idx="26">
                  <c:v>59.838001251220703</c:v>
                </c:pt>
                <c:pt idx="27">
                  <c:v>59.748001098632812</c:v>
                </c:pt>
                <c:pt idx="28">
                  <c:v>59.821998596191406</c:v>
                </c:pt>
                <c:pt idx="29">
                  <c:v>59.883998870849609</c:v>
                </c:pt>
                <c:pt idx="30">
                  <c:v>59.893001556396484</c:v>
                </c:pt>
                <c:pt idx="31">
                  <c:v>59.890998840332031</c:v>
                </c:pt>
                <c:pt idx="32">
                  <c:v>59.891998291015625</c:v>
                </c:pt>
                <c:pt idx="33">
                  <c:v>59.895999908447266</c:v>
                </c:pt>
                <c:pt idx="34">
                  <c:v>59.900001525878906</c:v>
                </c:pt>
                <c:pt idx="35">
                  <c:v>59.902999877929688</c:v>
                </c:pt>
                <c:pt idx="36">
                  <c:v>59.900001525878906</c:v>
                </c:pt>
                <c:pt idx="37">
                  <c:v>59.896999359130859</c:v>
                </c:pt>
                <c:pt idx="38">
                  <c:v>59.894001007080078</c:v>
                </c:pt>
                <c:pt idx="39">
                  <c:v>59.895999908447266</c:v>
                </c:pt>
                <c:pt idx="40">
                  <c:v>59.895000457763672</c:v>
                </c:pt>
                <c:pt idx="41">
                  <c:v>59.893001556396484</c:v>
                </c:pt>
                <c:pt idx="42">
                  <c:v>59.895000457763672</c:v>
                </c:pt>
                <c:pt idx="43">
                  <c:v>59.895999908447266</c:v>
                </c:pt>
                <c:pt idx="44">
                  <c:v>59.895999908447266</c:v>
                </c:pt>
                <c:pt idx="45">
                  <c:v>59.900001525878906</c:v>
                </c:pt>
                <c:pt idx="46">
                  <c:v>59.908000946044922</c:v>
                </c:pt>
                <c:pt idx="47">
                  <c:v>59.907001495361328</c:v>
                </c:pt>
                <c:pt idx="48">
                  <c:v>59.905998229980469</c:v>
                </c:pt>
                <c:pt idx="49">
                  <c:v>59.909000396728516</c:v>
                </c:pt>
                <c:pt idx="50">
                  <c:v>59.911998748779297</c:v>
                </c:pt>
                <c:pt idx="51">
                  <c:v>59.912998199462891</c:v>
                </c:pt>
                <c:pt idx="52">
                  <c:v>59.915000915527344</c:v>
                </c:pt>
                <c:pt idx="53">
                  <c:v>59.912998199462891</c:v>
                </c:pt>
                <c:pt idx="54">
                  <c:v>59.912998199462891</c:v>
                </c:pt>
                <c:pt idx="55">
                  <c:v>59.916000366210938</c:v>
                </c:pt>
                <c:pt idx="56">
                  <c:v>59.915000915527344</c:v>
                </c:pt>
                <c:pt idx="57">
                  <c:v>59.919998168945313</c:v>
                </c:pt>
                <c:pt idx="58">
                  <c:v>59.923999786376953</c:v>
                </c:pt>
                <c:pt idx="59">
                  <c:v>59.919998168945313</c:v>
                </c:pt>
                <c:pt idx="60">
                  <c:v>59.922000885009766</c:v>
                </c:pt>
                <c:pt idx="61">
                  <c:v>59.923000335693359</c:v>
                </c:pt>
                <c:pt idx="62">
                  <c:v>59.923000335693359</c:v>
                </c:pt>
                <c:pt idx="63">
                  <c:v>59.924999237060547</c:v>
                </c:pt>
                <c:pt idx="64">
                  <c:v>59.924999237060547</c:v>
                </c:pt>
                <c:pt idx="65">
                  <c:v>59.929000854492187</c:v>
                </c:pt>
                <c:pt idx="66">
                  <c:v>59.932998657226562</c:v>
                </c:pt>
                <c:pt idx="67">
                  <c:v>59.933998107910156</c:v>
                </c:pt>
                <c:pt idx="68">
                  <c:v>59.935001373291016</c:v>
                </c:pt>
                <c:pt idx="69">
                  <c:v>59.937000274658203</c:v>
                </c:pt>
                <c:pt idx="70">
                  <c:v>59.937000274658203</c:v>
                </c:pt>
                <c:pt idx="71">
                  <c:v>59.941001892089844</c:v>
                </c:pt>
                <c:pt idx="72">
                  <c:v>59.937000274658203</c:v>
                </c:pt>
                <c:pt idx="73">
                  <c:v>59.938999176025391</c:v>
                </c:pt>
                <c:pt idx="74">
                  <c:v>59.941001892089844</c:v>
                </c:pt>
                <c:pt idx="75">
                  <c:v>59.937999725341797</c:v>
                </c:pt>
                <c:pt idx="76">
                  <c:v>59.942001342773438</c:v>
                </c:pt>
                <c:pt idx="77">
                  <c:v>59.944000244140625</c:v>
                </c:pt>
                <c:pt idx="78">
                  <c:v>59.945999145507813</c:v>
                </c:pt>
                <c:pt idx="79">
                  <c:v>59.945999145507813</c:v>
                </c:pt>
                <c:pt idx="80">
                  <c:v>59.948001861572266</c:v>
                </c:pt>
                <c:pt idx="81">
                  <c:v>59.950000762939453</c:v>
                </c:pt>
                <c:pt idx="82">
                  <c:v>59.951000213623047</c:v>
                </c:pt>
                <c:pt idx="83">
                  <c:v>59.953998565673828</c:v>
                </c:pt>
                <c:pt idx="84">
                  <c:v>59.953998565673828</c:v>
                </c:pt>
                <c:pt idx="85">
                  <c:v>59.958000183105469</c:v>
                </c:pt>
                <c:pt idx="86">
                  <c:v>59.96099853515625</c:v>
                </c:pt>
                <c:pt idx="87">
                  <c:v>59.958999633789063</c:v>
                </c:pt>
                <c:pt idx="88">
                  <c:v>59.958000183105469</c:v>
                </c:pt>
                <c:pt idx="89">
                  <c:v>59.964000701904297</c:v>
                </c:pt>
                <c:pt idx="90">
                  <c:v>59.966999053955078</c:v>
                </c:pt>
                <c:pt idx="91">
                  <c:v>59.965000152587891</c:v>
                </c:pt>
                <c:pt idx="92">
                  <c:v>59.965999603271484</c:v>
                </c:pt>
                <c:pt idx="93">
                  <c:v>59.967998504638672</c:v>
                </c:pt>
                <c:pt idx="94">
                  <c:v>59.969001770019531</c:v>
                </c:pt>
                <c:pt idx="95">
                  <c:v>59.967998504638672</c:v>
                </c:pt>
                <c:pt idx="96">
                  <c:v>59.972999572753906</c:v>
                </c:pt>
                <c:pt idx="97">
                  <c:v>59.979000091552734</c:v>
                </c:pt>
                <c:pt idx="98">
                  <c:v>59.981998443603516</c:v>
                </c:pt>
                <c:pt idx="99">
                  <c:v>59.987998962402344</c:v>
                </c:pt>
                <c:pt idx="100">
                  <c:v>59.995998382568359</c:v>
                </c:pt>
                <c:pt idx="101">
                  <c:v>60.001998901367188</c:v>
                </c:pt>
                <c:pt idx="102">
                  <c:v>60.01300048828125</c:v>
                </c:pt>
                <c:pt idx="103">
                  <c:v>60.011001586914063</c:v>
                </c:pt>
                <c:pt idx="104">
                  <c:v>60.009998321533203</c:v>
                </c:pt>
                <c:pt idx="105">
                  <c:v>60.018001556396484</c:v>
                </c:pt>
                <c:pt idx="106">
                  <c:v>60.021999359130859</c:v>
                </c:pt>
                <c:pt idx="107">
                  <c:v>60.021999359130859</c:v>
                </c:pt>
                <c:pt idx="108">
                  <c:v>60.022998809814453</c:v>
                </c:pt>
                <c:pt idx="109">
                  <c:v>60.020999908447266</c:v>
                </c:pt>
                <c:pt idx="110">
                  <c:v>60.021999359130859</c:v>
                </c:pt>
                <c:pt idx="111">
                  <c:v>60.025001525878906</c:v>
                </c:pt>
                <c:pt idx="112">
                  <c:v>60.025001525878906</c:v>
                </c:pt>
                <c:pt idx="113">
                  <c:v>60.023998260498047</c:v>
                </c:pt>
                <c:pt idx="114">
                  <c:v>60.025001525878906</c:v>
                </c:pt>
                <c:pt idx="115">
                  <c:v>60.027999877929687</c:v>
                </c:pt>
                <c:pt idx="116">
                  <c:v>60.023998260498047</c:v>
                </c:pt>
                <c:pt idx="117">
                  <c:v>60.020999908447266</c:v>
                </c:pt>
                <c:pt idx="118">
                  <c:v>60.027000427246094</c:v>
                </c:pt>
                <c:pt idx="119">
                  <c:v>60.027999877929687</c:v>
                </c:pt>
                <c:pt idx="120">
                  <c:v>60.025001525878906</c:v>
                </c:pt>
                <c:pt idx="121">
                  <c:v>60.025001525878906</c:v>
                </c:pt>
                <c:pt idx="122">
                  <c:v>60.029998779296875</c:v>
                </c:pt>
                <c:pt idx="123">
                  <c:v>60.025001525878906</c:v>
                </c:pt>
                <c:pt idx="124">
                  <c:v>60.023998260498047</c:v>
                </c:pt>
                <c:pt idx="125">
                  <c:v>60.027000427246094</c:v>
                </c:pt>
                <c:pt idx="126">
                  <c:v>60.029998779296875</c:v>
                </c:pt>
                <c:pt idx="127">
                  <c:v>60.030998229980469</c:v>
                </c:pt>
                <c:pt idx="128">
                  <c:v>60.030998229980469</c:v>
                </c:pt>
                <c:pt idx="129">
                  <c:v>60.029998779296875</c:v>
                </c:pt>
                <c:pt idx="130">
                  <c:v>60.029998779296875</c:v>
                </c:pt>
                <c:pt idx="131">
                  <c:v>60.027999877929687</c:v>
                </c:pt>
                <c:pt idx="132">
                  <c:v>60.028999328613281</c:v>
                </c:pt>
                <c:pt idx="133">
                  <c:v>60.028999328613281</c:v>
                </c:pt>
                <c:pt idx="134">
                  <c:v>60.023998260498047</c:v>
                </c:pt>
                <c:pt idx="135">
                  <c:v>60.0260009765625</c:v>
                </c:pt>
                <c:pt idx="136">
                  <c:v>60.0260009765625</c:v>
                </c:pt>
                <c:pt idx="137">
                  <c:v>60.021999359130859</c:v>
                </c:pt>
                <c:pt idx="138">
                  <c:v>60.023998260498047</c:v>
                </c:pt>
                <c:pt idx="139">
                  <c:v>60.020999908447266</c:v>
                </c:pt>
                <c:pt idx="140">
                  <c:v>60.020999908447266</c:v>
                </c:pt>
                <c:pt idx="141">
                  <c:v>60.021999359130859</c:v>
                </c:pt>
                <c:pt idx="142">
                  <c:v>60.020000457763672</c:v>
                </c:pt>
                <c:pt idx="143">
                  <c:v>60.016998291015625</c:v>
                </c:pt>
                <c:pt idx="144">
                  <c:v>60.016998291015625</c:v>
                </c:pt>
                <c:pt idx="145">
                  <c:v>60.019001007080078</c:v>
                </c:pt>
                <c:pt idx="146">
                  <c:v>60.021999359130859</c:v>
                </c:pt>
                <c:pt idx="147">
                  <c:v>60.015998840332031</c:v>
                </c:pt>
                <c:pt idx="148">
                  <c:v>60.014999389648438</c:v>
                </c:pt>
                <c:pt idx="149">
                  <c:v>60.015998840332031</c:v>
                </c:pt>
                <c:pt idx="150">
                  <c:v>60.018001556396484</c:v>
                </c:pt>
              </c:numCache>
            </c:numRef>
          </c:val>
          <c:smooth val="0"/>
        </c:ser>
        <c:dLbls>
          <c:showLegendKey val="0"/>
          <c:showVal val="0"/>
          <c:showCatName val="0"/>
          <c:showSerName val="0"/>
          <c:showPercent val="0"/>
          <c:showBubbleSize val="0"/>
        </c:dLbls>
        <c:marker val="1"/>
        <c:smooth val="0"/>
        <c:axId val="120089672"/>
        <c:axId val="120094768"/>
      </c:lineChart>
      <c:valAx>
        <c:axId val="120094376"/>
        <c:scaling>
          <c:orientation val="minMax"/>
          <c:max val="12"/>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200">
                    <a:latin typeface="Arial" panose="020B0604020202020204" pitchFamily="34" charset="0"/>
                    <a:cs typeface="Arial" panose="020B0604020202020204" pitchFamily="34" charset="0"/>
                  </a:rPr>
                  <a:t>FFR</a:t>
                </a:r>
                <a:r>
                  <a:rPr lang="en-US" sz="1200" baseline="0">
                    <a:latin typeface="Arial" panose="020B0604020202020204" pitchFamily="34" charset="0"/>
                    <a:cs typeface="Arial" panose="020B0604020202020204" pitchFamily="34" charset="0"/>
                  </a:rPr>
                  <a:t> Deployment (MW)</a:t>
                </a:r>
                <a:endParaRPr lang="en-US" sz="1200">
                  <a:latin typeface="Arial" panose="020B0604020202020204" pitchFamily="34" charset="0"/>
                  <a:cs typeface="Arial" panose="020B0604020202020204" pitchFamily="34" charset="0"/>
                </a:endParaRP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20090848"/>
        <c:crosses val="autoZero"/>
        <c:crossBetween val="between"/>
        <c:majorUnit val="1"/>
      </c:valAx>
      <c:catAx>
        <c:axId val="12009084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Time</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 b="0" i="0" u="none" strike="noStrike" kern="1200" baseline="0">
                <a:solidFill>
                  <a:schemeClr val="bg1"/>
                </a:solidFill>
                <a:latin typeface="+mn-lt"/>
                <a:ea typeface="+mn-ea"/>
                <a:cs typeface="+mn-cs"/>
              </a:defRPr>
            </a:pPr>
            <a:endParaRPr lang="en-US"/>
          </a:p>
        </c:txPr>
        <c:crossAx val="120094376"/>
        <c:crosses val="autoZero"/>
        <c:auto val="1"/>
        <c:lblAlgn val="ctr"/>
        <c:lblOffset val="100"/>
        <c:noMultiLvlLbl val="0"/>
      </c:catAx>
      <c:valAx>
        <c:axId val="120094768"/>
        <c:scaling>
          <c:orientation val="minMax"/>
        </c:scaling>
        <c:delete val="0"/>
        <c:axPos val="r"/>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200">
                    <a:latin typeface="Arial" panose="020B0604020202020204" pitchFamily="34" charset="0"/>
                    <a:cs typeface="Arial" panose="020B0604020202020204" pitchFamily="34" charset="0"/>
                  </a:rPr>
                  <a:t>Frequency</a:t>
                </a:r>
                <a:r>
                  <a:rPr lang="en-US" sz="1200" baseline="0">
                    <a:latin typeface="Arial" panose="020B0604020202020204" pitchFamily="34" charset="0"/>
                    <a:cs typeface="Arial" panose="020B0604020202020204" pitchFamily="34" charset="0"/>
                  </a:rPr>
                  <a:t> (Hz)</a:t>
                </a:r>
                <a:endParaRPr lang="en-US" sz="1200">
                  <a:latin typeface="Arial" panose="020B0604020202020204" pitchFamily="34" charset="0"/>
                  <a:cs typeface="Arial" panose="020B0604020202020204" pitchFamily="34" charset="0"/>
                </a:endParaRP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0.00" sourceLinked="0"/>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20089672"/>
        <c:crosses val="max"/>
        <c:crossBetween val="between"/>
        <c:majorUnit val="4.0000000000000008E-2"/>
      </c:valAx>
      <c:catAx>
        <c:axId val="120089672"/>
        <c:scaling>
          <c:orientation val="minMax"/>
        </c:scaling>
        <c:delete val="1"/>
        <c:axPos val="t"/>
        <c:majorTickMark val="out"/>
        <c:minorTickMark val="none"/>
        <c:tickLblPos val="nextTo"/>
        <c:crossAx val="120094768"/>
        <c:crosses val="max"/>
        <c:auto val="1"/>
        <c:lblAlgn val="ctr"/>
        <c:lblOffset val="100"/>
        <c:noMultiLvlLbl val="0"/>
      </c:cat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1"/>
          <c:tx>
            <c:strRef>
              <c:f>'Restore Resp Imm'!$D$3</c:f>
              <c:strCache>
                <c:ptCount val="1"/>
                <c:pt idx="0">
                  <c:v>FFR-Deployed</c:v>
                </c:pt>
              </c:strCache>
            </c:strRef>
          </c:tx>
          <c:spPr>
            <a:solidFill>
              <a:srgbClr val="00AEC7">
                <a:alpha val="5000"/>
              </a:srgbClr>
            </a:solidFill>
            <a:ln>
              <a:noFill/>
            </a:ln>
            <a:effectLst/>
          </c:spPr>
          <c:invertIfNegative val="0"/>
          <c:cat>
            <c:numRef>
              <c:f>'Restore Resp Imm'!$B$4:$B$14</c:f>
              <c:numCache>
                <c:formatCode>General</c:formatCode>
                <c:ptCount val="11"/>
                <c:pt idx="0">
                  <c:v>1</c:v>
                </c:pt>
                <c:pt idx="1">
                  <c:v>2</c:v>
                </c:pt>
                <c:pt idx="2">
                  <c:v>3</c:v>
                </c:pt>
                <c:pt idx="3">
                  <c:v>4</c:v>
                </c:pt>
                <c:pt idx="4">
                  <c:v>5</c:v>
                </c:pt>
                <c:pt idx="5">
                  <c:v>6</c:v>
                </c:pt>
                <c:pt idx="6">
                  <c:v>7</c:v>
                </c:pt>
                <c:pt idx="7">
                  <c:v>8</c:v>
                </c:pt>
                <c:pt idx="8">
                  <c:v>9</c:v>
                </c:pt>
                <c:pt idx="9">
                  <c:v>10</c:v>
                </c:pt>
                <c:pt idx="10">
                  <c:v>11</c:v>
                </c:pt>
              </c:numCache>
            </c:numRef>
          </c:cat>
          <c:val>
            <c:numRef>
              <c:f>'Restore Resp Imm'!$D$4:$D$14</c:f>
              <c:numCache>
                <c:formatCode>General</c:formatCode>
                <c:ptCount val="11"/>
                <c:pt idx="0">
                  <c:v>0</c:v>
                </c:pt>
                <c:pt idx="1">
                  <c:v>0</c:v>
                </c:pt>
                <c:pt idx="2">
                  <c:v>0</c:v>
                </c:pt>
                <c:pt idx="3">
                  <c:v>10</c:v>
                </c:pt>
                <c:pt idx="4">
                  <c:v>10</c:v>
                </c:pt>
                <c:pt idx="5">
                  <c:v>10</c:v>
                </c:pt>
                <c:pt idx="6">
                  <c:v>10</c:v>
                </c:pt>
                <c:pt idx="7">
                  <c:v>0</c:v>
                </c:pt>
                <c:pt idx="9">
                  <c:v>0</c:v>
                </c:pt>
                <c:pt idx="10">
                  <c:v>0</c:v>
                </c:pt>
              </c:numCache>
            </c:numRef>
          </c:val>
        </c:ser>
        <c:dLbls>
          <c:showLegendKey val="0"/>
          <c:showVal val="0"/>
          <c:showCatName val="0"/>
          <c:showSerName val="0"/>
          <c:showPercent val="0"/>
          <c:showBubbleSize val="0"/>
        </c:dLbls>
        <c:gapWidth val="500"/>
        <c:overlap val="100"/>
        <c:axId val="120091240"/>
        <c:axId val="120092416"/>
      </c:barChart>
      <c:lineChart>
        <c:grouping val="standard"/>
        <c:varyColors val="0"/>
        <c:ser>
          <c:idx val="0"/>
          <c:order val="0"/>
          <c:tx>
            <c:strRef>
              <c:f>'Restore Resp Imm'!$C$3</c:f>
              <c:strCache>
                <c:ptCount val="1"/>
                <c:pt idx="0">
                  <c:v>Output</c:v>
                </c:pt>
              </c:strCache>
            </c:strRef>
          </c:tx>
          <c:spPr>
            <a:ln w="28575" cap="rnd">
              <a:solidFill>
                <a:srgbClr val="003865"/>
              </a:solidFill>
              <a:round/>
            </a:ln>
            <a:effectLst/>
          </c:spPr>
          <c:marker>
            <c:symbol val="circle"/>
            <c:size val="5"/>
            <c:spPr>
              <a:solidFill>
                <a:srgbClr val="003865"/>
              </a:solidFill>
              <a:ln w="9525">
                <a:noFill/>
              </a:ln>
              <a:effectLst/>
            </c:spPr>
          </c:marker>
          <c:cat>
            <c:numRef>
              <c:f>'Restore Resp Imm'!$B$4:$B$14</c:f>
              <c:numCache>
                <c:formatCode>General</c:formatCode>
                <c:ptCount val="11"/>
                <c:pt idx="0">
                  <c:v>1</c:v>
                </c:pt>
                <c:pt idx="1">
                  <c:v>2</c:v>
                </c:pt>
                <c:pt idx="2">
                  <c:v>3</c:v>
                </c:pt>
                <c:pt idx="3">
                  <c:v>4</c:v>
                </c:pt>
                <c:pt idx="4">
                  <c:v>5</c:v>
                </c:pt>
                <c:pt idx="5">
                  <c:v>6</c:v>
                </c:pt>
                <c:pt idx="6">
                  <c:v>7</c:v>
                </c:pt>
                <c:pt idx="7">
                  <c:v>8</c:v>
                </c:pt>
                <c:pt idx="8">
                  <c:v>9</c:v>
                </c:pt>
                <c:pt idx="9">
                  <c:v>10</c:v>
                </c:pt>
                <c:pt idx="10">
                  <c:v>11</c:v>
                </c:pt>
              </c:numCache>
            </c:numRef>
          </c:cat>
          <c:val>
            <c:numRef>
              <c:f>'Restore Resp Imm'!$C$4:$C$14</c:f>
              <c:numCache>
                <c:formatCode>General</c:formatCode>
                <c:ptCount val="11"/>
                <c:pt idx="4">
                  <c:v>10</c:v>
                </c:pt>
                <c:pt idx="5">
                  <c:v>10</c:v>
                </c:pt>
                <c:pt idx="6">
                  <c:v>10</c:v>
                </c:pt>
                <c:pt idx="7">
                  <c:v>10</c:v>
                </c:pt>
                <c:pt idx="8">
                  <c:v>0</c:v>
                </c:pt>
                <c:pt idx="9">
                  <c:v>0</c:v>
                </c:pt>
                <c:pt idx="10">
                  <c:v>0</c:v>
                </c:pt>
              </c:numCache>
            </c:numRef>
          </c:val>
          <c:smooth val="0"/>
        </c:ser>
        <c:ser>
          <c:idx val="5"/>
          <c:order val="6"/>
          <c:tx>
            <c:strRef>
              <c:f>'Restore Resp Imm'!$J$3</c:f>
              <c:strCache>
                <c:ptCount val="1"/>
                <c:pt idx="0">
                  <c:v>UDBP</c:v>
                </c:pt>
              </c:strCache>
            </c:strRef>
          </c:tx>
          <c:spPr>
            <a:ln w="15875" cap="rnd">
              <a:solidFill>
                <a:srgbClr val="FF8200"/>
              </a:solidFill>
              <a:round/>
            </a:ln>
            <a:effectLst/>
          </c:spPr>
          <c:marker>
            <c:symbol val="none"/>
          </c:marker>
          <c:cat>
            <c:numRef>
              <c:f>'Restore Resp Imm'!$B$4:$B$14</c:f>
              <c:numCache>
                <c:formatCode>General</c:formatCode>
                <c:ptCount val="11"/>
                <c:pt idx="0">
                  <c:v>1</c:v>
                </c:pt>
                <c:pt idx="1">
                  <c:v>2</c:v>
                </c:pt>
                <c:pt idx="2">
                  <c:v>3</c:v>
                </c:pt>
                <c:pt idx="3">
                  <c:v>4</c:v>
                </c:pt>
                <c:pt idx="4">
                  <c:v>5</c:v>
                </c:pt>
                <c:pt idx="5">
                  <c:v>6</c:v>
                </c:pt>
                <c:pt idx="6">
                  <c:v>7</c:v>
                </c:pt>
                <c:pt idx="7">
                  <c:v>8</c:v>
                </c:pt>
                <c:pt idx="8">
                  <c:v>9</c:v>
                </c:pt>
                <c:pt idx="9">
                  <c:v>10</c:v>
                </c:pt>
                <c:pt idx="10">
                  <c:v>11</c:v>
                </c:pt>
              </c:numCache>
            </c:numRef>
          </c:cat>
          <c:val>
            <c:numRef>
              <c:f>'Restore Resp Imm'!$J$4:$J$14</c:f>
              <c:numCache>
                <c:formatCode>General</c:formatCode>
                <c:ptCount val="11"/>
                <c:pt idx="0">
                  <c:v>0</c:v>
                </c:pt>
                <c:pt idx="1">
                  <c:v>0</c:v>
                </c:pt>
                <c:pt idx="2">
                  <c:v>0</c:v>
                </c:pt>
                <c:pt idx="3">
                  <c:v>0</c:v>
                </c:pt>
                <c:pt idx="4">
                  <c:v>0</c:v>
                </c:pt>
                <c:pt idx="5">
                  <c:v>10</c:v>
                </c:pt>
                <c:pt idx="6">
                  <c:v>10</c:v>
                </c:pt>
                <c:pt idx="7">
                  <c:v>10</c:v>
                </c:pt>
                <c:pt idx="8">
                  <c:v>0</c:v>
                </c:pt>
                <c:pt idx="9">
                  <c:v>0</c:v>
                </c:pt>
                <c:pt idx="10">
                  <c:v>0</c:v>
                </c:pt>
              </c:numCache>
            </c:numRef>
          </c:val>
          <c:smooth val="0"/>
        </c:ser>
        <c:dLbls>
          <c:showLegendKey val="0"/>
          <c:showVal val="0"/>
          <c:showCatName val="0"/>
          <c:showSerName val="0"/>
          <c:showPercent val="0"/>
          <c:showBubbleSize val="0"/>
        </c:dLbls>
        <c:marker val="1"/>
        <c:smooth val="0"/>
        <c:axId val="120095552"/>
        <c:axId val="120095160"/>
      </c:lineChart>
      <c:scatterChart>
        <c:scatterStyle val="lineMarker"/>
        <c:varyColors val="0"/>
        <c:ser>
          <c:idx val="6"/>
          <c:order val="2"/>
          <c:tx>
            <c:strRef>
              <c:f>'Restore Resp Imm'!$K$3</c:f>
              <c:strCache>
                <c:ptCount val="1"/>
                <c:pt idx="0">
                  <c:v>Output</c:v>
                </c:pt>
              </c:strCache>
            </c:strRef>
          </c:tx>
          <c:spPr>
            <a:ln w="28575" cap="rnd">
              <a:solidFill>
                <a:srgbClr val="003865"/>
              </a:solidFill>
              <a:round/>
            </a:ln>
            <a:effectLst/>
          </c:spPr>
          <c:marker>
            <c:symbol val="circle"/>
            <c:size val="5"/>
            <c:spPr>
              <a:solidFill>
                <a:srgbClr val="003865"/>
              </a:solidFill>
              <a:ln w="9525">
                <a:noFill/>
              </a:ln>
              <a:effectLst/>
            </c:spPr>
          </c:marker>
          <c:xVal>
            <c:numRef>
              <c:f>'Restore Resp Imm'!$A$4:$A$16</c:f>
              <c:numCache>
                <c:formatCode>0.00</c:formatCode>
                <c:ptCount val="13"/>
                <c:pt idx="0">
                  <c:v>1</c:v>
                </c:pt>
                <c:pt idx="1">
                  <c:v>2</c:v>
                </c:pt>
                <c:pt idx="2">
                  <c:v>3</c:v>
                </c:pt>
                <c:pt idx="3">
                  <c:v>4</c:v>
                </c:pt>
                <c:pt idx="4">
                  <c:v>4</c:v>
                </c:pt>
                <c:pt idx="5">
                  <c:v>5</c:v>
                </c:pt>
                <c:pt idx="6">
                  <c:v>6</c:v>
                </c:pt>
                <c:pt idx="7">
                  <c:v>7</c:v>
                </c:pt>
                <c:pt idx="8">
                  <c:v>7</c:v>
                </c:pt>
                <c:pt idx="9">
                  <c:v>8</c:v>
                </c:pt>
                <c:pt idx="10">
                  <c:v>9</c:v>
                </c:pt>
                <c:pt idx="11">
                  <c:v>10</c:v>
                </c:pt>
                <c:pt idx="12">
                  <c:v>11</c:v>
                </c:pt>
              </c:numCache>
            </c:numRef>
          </c:xVal>
          <c:yVal>
            <c:numRef>
              <c:f>'Restore Resp Imm'!$K$4:$K$16</c:f>
              <c:numCache>
                <c:formatCode>General</c:formatCode>
                <c:ptCount val="13"/>
                <c:pt idx="0">
                  <c:v>0</c:v>
                </c:pt>
                <c:pt idx="1">
                  <c:v>0</c:v>
                </c:pt>
                <c:pt idx="2">
                  <c:v>0</c:v>
                </c:pt>
                <c:pt idx="3">
                  <c:v>0</c:v>
                </c:pt>
                <c:pt idx="4">
                  <c:v>10</c:v>
                </c:pt>
                <c:pt idx="5">
                  <c:v>10</c:v>
                </c:pt>
                <c:pt idx="6">
                  <c:v>10</c:v>
                </c:pt>
              </c:numCache>
            </c:numRef>
          </c:yVal>
          <c:smooth val="0"/>
        </c:ser>
        <c:ser>
          <c:idx val="2"/>
          <c:order val="3"/>
          <c:tx>
            <c:strRef>
              <c:f>'Restore Resp Imm'!$E$3</c:f>
              <c:strCache>
                <c:ptCount val="1"/>
                <c:pt idx="0">
                  <c:v>RRSC*</c:v>
                </c:pt>
              </c:strCache>
            </c:strRef>
          </c:tx>
          <c:spPr>
            <a:ln w="25400" cap="rnd">
              <a:solidFill>
                <a:srgbClr val="6687A1"/>
              </a:solidFill>
              <a:prstDash val="solid"/>
              <a:round/>
            </a:ln>
            <a:effectLst/>
          </c:spPr>
          <c:marker>
            <c:symbol val="none"/>
          </c:marker>
          <c:xVal>
            <c:numRef>
              <c:f>'Restore Resp Imm'!$A$4:$A$16</c:f>
              <c:numCache>
                <c:formatCode>0.00</c:formatCode>
                <c:ptCount val="13"/>
                <c:pt idx="0">
                  <c:v>1</c:v>
                </c:pt>
                <c:pt idx="1">
                  <c:v>2</c:v>
                </c:pt>
                <c:pt idx="2">
                  <c:v>3</c:v>
                </c:pt>
                <c:pt idx="3">
                  <c:v>4</c:v>
                </c:pt>
                <c:pt idx="4">
                  <c:v>4</c:v>
                </c:pt>
                <c:pt idx="5">
                  <c:v>5</c:v>
                </c:pt>
                <c:pt idx="6">
                  <c:v>6</c:v>
                </c:pt>
                <c:pt idx="7">
                  <c:v>7</c:v>
                </c:pt>
                <c:pt idx="8">
                  <c:v>7</c:v>
                </c:pt>
                <c:pt idx="9">
                  <c:v>8</c:v>
                </c:pt>
                <c:pt idx="10">
                  <c:v>9</c:v>
                </c:pt>
                <c:pt idx="11">
                  <c:v>10</c:v>
                </c:pt>
                <c:pt idx="12">
                  <c:v>11</c:v>
                </c:pt>
              </c:numCache>
            </c:numRef>
          </c:xVal>
          <c:yVal>
            <c:numRef>
              <c:f>'Restore Resp Imm'!$E$4:$E$16</c:f>
              <c:numCache>
                <c:formatCode>General</c:formatCode>
                <c:ptCount val="13"/>
                <c:pt idx="0">
                  <c:v>10</c:v>
                </c:pt>
                <c:pt idx="1">
                  <c:v>10</c:v>
                </c:pt>
                <c:pt idx="2">
                  <c:v>10</c:v>
                </c:pt>
                <c:pt idx="3">
                  <c:v>10</c:v>
                </c:pt>
                <c:pt idx="4">
                  <c:v>0</c:v>
                </c:pt>
                <c:pt idx="5">
                  <c:v>0</c:v>
                </c:pt>
                <c:pt idx="6">
                  <c:v>0</c:v>
                </c:pt>
                <c:pt idx="7">
                  <c:v>0</c:v>
                </c:pt>
                <c:pt idx="8">
                  <c:v>10</c:v>
                </c:pt>
                <c:pt idx="9">
                  <c:v>10</c:v>
                </c:pt>
                <c:pt idx="10">
                  <c:v>10</c:v>
                </c:pt>
                <c:pt idx="11">
                  <c:v>10</c:v>
                </c:pt>
                <c:pt idx="12">
                  <c:v>10</c:v>
                </c:pt>
              </c:numCache>
            </c:numRef>
          </c:yVal>
          <c:smooth val="0"/>
        </c:ser>
        <c:ser>
          <c:idx val="3"/>
          <c:order val="4"/>
          <c:tx>
            <c:strRef>
              <c:f>'Restore Resp Imm'!$H$3</c:f>
              <c:strCache>
                <c:ptCount val="1"/>
                <c:pt idx="0">
                  <c:v>HDL/HASL</c:v>
                </c:pt>
              </c:strCache>
            </c:strRef>
          </c:tx>
          <c:spPr>
            <a:ln w="19050" cap="rnd">
              <a:solidFill>
                <a:srgbClr val="FF8200"/>
              </a:solidFill>
              <a:prstDash val="sysDot"/>
              <a:round/>
            </a:ln>
            <a:effectLst/>
          </c:spPr>
          <c:marker>
            <c:symbol val="none"/>
          </c:marker>
          <c:xVal>
            <c:numRef>
              <c:f>'Restore Resp Imm'!$A$4:$A$16</c:f>
              <c:numCache>
                <c:formatCode>0.00</c:formatCode>
                <c:ptCount val="13"/>
                <c:pt idx="0">
                  <c:v>1</c:v>
                </c:pt>
                <c:pt idx="1">
                  <c:v>2</c:v>
                </c:pt>
                <c:pt idx="2">
                  <c:v>3</c:v>
                </c:pt>
                <c:pt idx="3">
                  <c:v>4</c:v>
                </c:pt>
                <c:pt idx="4">
                  <c:v>4</c:v>
                </c:pt>
                <c:pt idx="5">
                  <c:v>5</c:v>
                </c:pt>
                <c:pt idx="6">
                  <c:v>6</c:v>
                </c:pt>
                <c:pt idx="7">
                  <c:v>7</c:v>
                </c:pt>
                <c:pt idx="8">
                  <c:v>7</c:v>
                </c:pt>
                <c:pt idx="9">
                  <c:v>8</c:v>
                </c:pt>
                <c:pt idx="10">
                  <c:v>9</c:v>
                </c:pt>
                <c:pt idx="11">
                  <c:v>10</c:v>
                </c:pt>
                <c:pt idx="12">
                  <c:v>11</c:v>
                </c:pt>
              </c:numCache>
            </c:numRef>
          </c:xVal>
          <c:yVal>
            <c:numRef>
              <c:f>'Restore Resp Imm'!$H$4:$H$16</c:f>
              <c:numCache>
                <c:formatCode>General</c:formatCode>
                <c:ptCount val="13"/>
                <c:pt idx="0">
                  <c:v>0</c:v>
                </c:pt>
                <c:pt idx="1">
                  <c:v>0</c:v>
                </c:pt>
                <c:pt idx="2">
                  <c:v>0</c:v>
                </c:pt>
                <c:pt idx="3">
                  <c:v>0</c:v>
                </c:pt>
                <c:pt idx="4">
                  <c:v>10</c:v>
                </c:pt>
                <c:pt idx="5">
                  <c:v>10</c:v>
                </c:pt>
                <c:pt idx="6">
                  <c:v>10</c:v>
                </c:pt>
                <c:pt idx="7">
                  <c:v>10</c:v>
                </c:pt>
                <c:pt idx="8">
                  <c:v>0</c:v>
                </c:pt>
                <c:pt idx="9">
                  <c:v>0</c:v>
                </c:pt>
                <c:pt idx="10">
                  <c:v>0</c:v>
                </c:pt>
                <c:pt idx="11">
                  <c:v>0</c:v>
                </c:pt>
                <c:pt idx="12">
                  <c:v>0</c:v>
                </c:pt>
              </c:numCache>
            </c:numRef>
          </c:yVal>
          <c:smooth val="0"/>
        </c:ser>
        <c:ser>
          <c:idx val="4"/>
          <c:order val="5"/>
          <c:tx>
            <c:strRef>
              <c:f>'Restore Resp Imm'!$I$3</c:f>
              <c:strCache>
                <c:ptCount val="1"/>
                <c:pt idx="0">
                  <c:v>HSL</c:v>
                </c:pt>
              </c:strCache>
            </c:strRef>
          </c:tx>
          <c:spPr>
            <a:ln w="28575" cap="rnd">
              <a:solidFill>
                <a:schemeClr val="accent5"/>
              </a:solidFill>
              <a:round/>
            </a:ln>
            <a:effectLst/>
          </c:spPr>
          <c:marker>
            <c:symbol val="none"/>
          </c:marker>
          <c:xVal>
            <c:numRef>
              <c:f>'Restore Resp Imm'!$A$4:$A$16</c:f>
              <c:numCache>
                <c:formatCode>0.00</c:formatCode>
                <c:ptCount val="13"/>
                <c:pt idx="0">
                  <c:v>1</c:v>
                </c:pt>
                <c:pt idx="1">
                  <c:v>2</c:v>
                </c:pt>
                <c:pt idx="2">
                  <c:v>3</c:v>
                </c:pt>
                <c:pt idx="3">
                  <c:v>4</c:v>
                </c:pt>
                <c:pt idx="4">
                  <c:v>4</c:v>
                </c:pt>
                <c:pt idx="5">
                  <c:v>5</c:v>
                </c:pt>
                <c:pt idx="6">
                  <c:v>6</c:v>
                </c:pt>
                <c:pt idx="7">
                  <c:v>7</c:v>
                </c:pt>
                <c:pt idx="8">
                  <c:v>7</c:v>
                </c:pt>
                <c:pt idx="9">
                  <c:v>8</c:v>
                </c:pt>
                <c:pt idx="10">
                  <c:v>9</c:v>
                </c:pt>
                <c:pt idx="11">
                  <c:v>10</c:v>
                </c:pt>
                <c:pt idx="12">
                  <c:v>11</c:v>
                </c:pt>
              </c:numCache>
            </c:numRef>
          </c:xVal>
          <c:yVal>
            <c:numRef>
              <c:f>'Restore Resp Imm'!$I$4:$I$16</c:f>
              <c:numCache>
                <c:formatCode>General</c:formatCode>
                <c:ptCount val="13"/>
                <c:pt idx="0">
                  <c:v>10</c:v>
                </c:pt>
                <c:pt idx="1">
                  <c:v>10</c:v>
                </c:pt>
                <c:pt idx="2">
                  <c:v>10</c:v>
                </c:pt>
                <c:pt idx="3">
                  <c:v>10</c:v>
                </c:pt>
                <c:pt idx="4">
                  <c:v>10</c:v>
                </c:pt>
                <c:pt idx="5">
                  <c:v>10</c:v>
                </c:pt>
                <c:pt idx="6">
                  <c:v>10</c:v>
                </c:pt>
                <c:pt idx="7">
                  <c:v>10</c:v>
                </c:pt>
                <c:pt idx="8">
                  <c:v>10</c:v>
                </c:pt>
                <c:pt idx="9">
                  <c:v>10</c:v>
                </c:pt>
                <c:pt idx="10">
                  <c:v>10</c:v>
                </c:pt>
                <c:pt idx="11">
                  <c:v>10</c:v>
                </c:pt>
                <c:pt idx="12">
                  <c:v>10</c:v>
                </c:pt>
              </c:numCache>
            </c:numRef>
          </c:yVal>
          <c:smooth val="0"/>
        </c:ser>
        <c:dLbls>
          <c:showLegendKey val="0"/>
          <c:showVal val="0"/>
          <c:showCatName val="0"/>
          <c:showSerName val="0"/>
          <c:showPercent val="0"/>
          <c:showBubbleSize val="0"/>
        </c:dLbls>
        <c:axId val="120095552"/>
        <c:axId val="120095160"/>
      </c:scatterChart>
      <c:catAx>
        <c:axId val="120091240"/>
        <c:scaling>
          <c:orientation val="minMax"/>
        </c:scaling>
        <c:delete val="0"/>
        <c:axPos val="b"/>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200">
                    <a:latin typeface="Arial" panose="020B0604020202020204" pitchFamily="34" charset="0"/>
                    <a:cs typeface="Arial" panose="020B0604020202020204" pitchFamily="34" charset="0"/>
                  </a:rPr>
                  <a:t>Time Sequence</a:t>
                </a:r>
              </a:p>
            </c:rich>
          </c:tx>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20092416"/>
        <c:crosses val="autoZero"/>
        <c:auto val="0"/>
        <c:lblAlgn val="ctr"/>
        <c:lblOffset val="100"/>
        <c:tickMarkSkip val="1"/>
        <c:noMultiLvlLbl val="0"/>
      </c:catAx>
      <c:valAx>
        <c:axId val="12009241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200">
                    <a:latin typeface="Arial" panose="020B0604020202020204" pitchFamily="34" charset="0"/>
                    <a:cs typeface="Arial" panose="020B0604020202020204" pitchFamily="34" charset="0"/>
                  </a:rPr>
                  <a:t>MW</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20091240"/>
        <c:crosses val="autoZero"/>
        <c:crossBetween val="between"/>
      </c:valAx>
      <c:valAx>
        <c:axId val="120095160"/>
        <c:scaling>
          <c:orientation val="minMax"/>
        </c:scaling>
        <c:delete val="0"/>
        <c:axPos val="r"/>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200">
                    <a:latin typeface="Arial" panose="020B0604020202020204" pitchFamily="34" charset="0"/>
                    <a:cs typeface="Arial" panose="020B0604020202020204" pitchFamily="34" charset="0"/>
                  </a:rPr>
                  <a:t>MW</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20095552"/>
        <c:crosses val="max"/>
        <c:crossBetween val="between"/>
      </c:valAx>
      <c:catAx>
        <c:axId val="120095552"/>
        <c:scaling>
          <c:orientation val="minMax"/>
        </c:scaling>
        <c:delete val="1"/>
        <c:axPos val="t"/>
        <c:numFmt formatCode="General" sourceLinked="1"/>
        <c:majorTickMark val="out"/>
        <c:minorTickMark val="none"/>
        <c:tickLblPos val="nextTo"/>
        <c:crossAx val="120095160"/>
        <c:crosses val="max"/>
        <c:auto val="0"/>
        <c:lblAlgn val="ctr"/>
        <c:lblOffset val="100"/>
        <c:noMultiLvlLbl val="0"/>
      </c:catAx>
      <c:spPr>
        <a:noFill/>
        <a:ln>
          <a:noFill/>
        </a:ln>
        <a:effectLst/>
      </c:spPr>
    </c:plotArea>
    <c:legend>
      <c:legendPos val="t"/>
      <c:legendEntry>
        <c:idx val="3"/>
        <c:delete val="1"/>
      </c:legendEntry>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1"/>
          <c:tx>
            <c:strRef>
              <c:f>'Restore Resp charge'!$D$3</c:f>
              <c:strCache>
                <c:ptCount val="1"/>
                <c:pt idx="0">
                  <c:v>FFR-Deployed</c:v>
                </c:pt>
              </c:strCache>
            </c:strRef>
          </c:tx>
          <c:spPr>
            <a:solidFill>
              <a:srgbClr val="00AEC7">
                <a:alpha val="5000"/>
              </a:srgbClr>
            </a:solidFill>
            <a:ln>
              <a:noFill/>
            </a:ln>
            <a:effectLst/>
          </c:spPr>
          <c:invertIfNegative val="0"/>
          <c:cat>
            <c:numRef>
              <c:f>'Restore Resp charge'!$B$4:$B$17</c:f>
              <c:numCache>
                <c:formatCode>General</c:formatCode>
                <c:ptCount val="14"/>
                <c:pt idx="0">
                  <c:v>1</c:v>
                </c:pt>
                <c:pt idx="1">
                  <c:v>2</c:v>
                </c:pt>
                <c:pt idx="2">
                  <c:v>3</c:v>
                </c:pt>
                <c:pt idx="3">
                  <c:v>4</c:v>
                </c:pt>
                <c:pt idx="4">
                  <c:v>5</c:v>
                </c:pt>
                <c:pt idx="5">
                  <c:v>6</c:v>
                </c:pt>
                <c:pt idx="6">
                  <c:v>7</c:v>
                </c:pt>
                <c:pt idx="7">
                  <c:v>8</c:v>
                </c:pt>
                <c:pt idx="8">
                  <c:v>9</c:v>
                </c:pt>
                <c:pt idx="9">
                  <c:v>10</c:v>
                </c:pt>
                <c:pt idx="10">
                  <c:v>11</c:v>
                </c:pt>
                <c:pt idx="11">
                  <c:v>12</c:v>
                </c:pt>
                <c:pt idx="12">
                  <c:v>13</c:v>
                </c:pt>
                <c:pt idx="13">
                  <c:v>14</c:v>
                </c:pt>
              </c:numCache>
            </c:numRef>
          </c:cat>
          <c:val>
            <c:numRef>
              <c:f>'Restore Resp charge'!$D$4:$D$17</c:f>
              <c:numCache>
                <c:formatCode>General</c:formatCode>
                <c:ptCount val="14"/>
                <c:pt idx="0">
                  <c:v>0</c:v>
                </c:pt>
                <c:pt idx="1">
                  <c:v>0</c:v>
                </c:pt>
                <c:pt idx="2">
                  <c:v>0</c:v>
                </c:pt>
                <c:pt idx="3">
                  <c:v>10</c:v>
                </c:pt>
                <c:pt idx="4">
                  <c:v>10</c:v>
                </c:pt>
                <c:pt idx="5">
                  <c:v>10</c:v>
                </c:pt>
                <c:pt idx="6">
                  <c:v>10</c:v>
                </c:pt>
                <c:pt idx="7">
                  <c:v>0</c:v>
                </c:pt>
                <c:pt idx="9">
                  <c:v>0</c:v>
                </c:pt>
                <c:pt idx="10">
                  <c:v>0</c:v>
                </c:pt>
                <c:pt idx="11">
                  <c:v>0</c:v>
                </c:pt>
                <c:pt idx="12">
                  <c:v>0</c:v>
                </c:pt>
                <c:pt idx="13">
                  <c:v>0</c:v>
                </c:pt>
              </c:numCache>
            </c:numRef>
          </c:val>
        </c:ser>
        <c:dLbls>
          <c:showLegendKey val="0"/>
          <c:showVal val="0"/>
          <c:showCatName val="0"/>
          <c:showSerName val="0"/>
          <c:showPercent val="0"/>
          <c:showBubbleSize val="0"/>
        </c:dLbls>
        <c:gapWidth val="500"/>
        <c:axId val="121759088"/>
        <c:axId val="121755952"/>
      </c:barChart>
      <c:lineChart>
        <c:grouping val="standard"/>
        <c:varyColors val="0"/>
        <c:ser>
          <c:idx val="0"/>
          <c:order val="0"/>
          <c:tx>
            <c:strRef>
              <c:f>'Restore Resp charge'!$C$3</c:f>
              <c:strCache>
                <c:ptCount val="1"/>
                <c:pt idx="0">
                  <c:v>Output</c:v>
                </c:pt>
              </c:strCache>
            </c:strRef>
          </c:tx>
          <c:spPr>
            <a:ln w="28575" cap="rnd">
              <a:solidFill>
                <a:srgbClr val="003865"/>
              </a:solidFill>
              <a:round/>
            </a:ln>
            <a:effectLst/>
          </c:spPr>
          <c:marker>
            <c:symbol val="circle"/>
            <c:size val="5"/>
            <c:spPr>
              <a:solidFill>
                <a:srgbClr val="003865"/>
              </a:solidFill>
              <a:ln w="9525">
                <a:noFill/>
              </a:ln>
              <a:effectLst/>
            </c:spPr>
          </c:marker>
          <c:cat>
            <c:numRef>
              <c:f>'Restore Resp charge'!$B$4:$B$17</c:f>
              <c:numCache>
                <c:formatCode>General</c:formatCode>
                <c:ptCount val="14"/>
                <c:pt idx="0">
                  <c:v>1</c:v>
                </c:pt>
                <c:pt idx="1">
                  <c:v>2</c:v>
                </c:pt>
                <c:pt idx="2">
                  <c:v>3</c:v>
                </c:pt>
                <c:pt idx="3">
                  <c:v>4</c:v>
                </c:pt>
                <c:pt idx="4">
                  <c:v>5</c:v>
                </c:pt>
                <c:pt idx="5">
                  <c:v>6</c:v>
                </c:pt>
                <c:pt idx="6">
                  <c:v>7</c:v>
                </c:pt>
                <c:pt idx="7">
                  <c:v>8</c:v>
                </c:pt>
                <c:pt idx="8">
                  <c:v>9</c:v>
                </c:pt>
                <c:pt idx="9">
                  <c:v>10</c:v>
                </c:pt>
                <c:pt idx="10">
                  <c:v>11</c:v>
                </c:pt>
                <c:pt idx="11">
                  <c:v>12</c:v>
                </c:pt>
                <c:pt idx="12">
                  <c:v>13</c:v>
                </c:pt>
                <c:pt idx="13">
                  <c:v>14</c:v>
                </c:pt>
              </c:numCache>
            </c:numRef>
          </c:cat>
          <c:val>
            <c:numRef>
              <c:f>'Restore Resp charge'!$C$4:$C$17</c:f>
              <c:numCache>
                <c:formatCode>General</c:formatCode>
                <c:ptCount val="14"/>
                <c:pt idx="4">
                  <c:v>10</c:v>
                </c:pt>
                <c:pt idx="5">
                  <c:v>10</c:v>
                </c:pt>
                <c:pt idx="6">
                  <c:v>10</c:v>
                </c:pt>
                <c:pt idx="7">
                  <c:v>10</c:v>
                </c:pt>
                <c:pt idx="8">
                  <c:v>0</c:v>
                </c:pt>
                <c:pt idx="9">
                  <c:v>0</c:v>
                </c:pt>
                <c:pt idx="10">
                  <c:v>0</c:v>
                </c:pt>
                <c:pt idx="11">
                  <c:v>0</c:v>
                </c:pt>
                <c:pt idx="12">
                  <c:v>0</c:v>
                </c:pt>
                <c:pt idx="13">
                  <c:v>0</c:v>
                </c:pt>
              </c:numCache>
            </c:numRef>
          </c:val>
          <c:smooth val="0"/>
        </c:ser>
        <c:ser>
          <c:idx val="5"/>
          <c:order val="6"/>
          <c:tx>
            <c:strRef>
              <c:f>'Restore Resp charge'!$J$3</c:f>
              <c:strCache>
                <c:ptCount val="1"/>
                <c:pt idx="0">
                  <c:v>UDBP</c:v>
                </c:pt>
              </c:strCache>
            </c:strRef>
          </c:tx>
          <c:spPr>
            <a:ln w="15875" cap="rnd">
              <a:solidFill>
                <a:srgbClr val="FF8200"/>
              </a:solidFill>
              <a:round/>
            </a:ln>
            <a:effectLst/>
          </c:spPr>
          <c:marker>
            <c:symbol val="none"/>
          </c:marker>
          <c:cat>
            <c:numRef>
              <c:f>'Restore Resp charge'!$B$4:$B$17</c:f>
              <c:numCache>
                <c:formatCode>General</c:formatCode>
                <c:ptCount val="14"/>
                <c:pt idx="0">
                  <c:v>1</c:v>
                </c:pt>
                <c:pt idx="1">
                  <c:v>2</c:v>
                </c:pt>
                <c:pt idx="2">
                  <c:v>3</c:v>
                </c:pt>
                <c:pt idx="3">
                  <c:v>4</c:v>
                </c:pt>
                <c:pt idx="4">
                  <c:v>5</c:v>
                </c:pt>
                <c:pt idx="5">
                  <c:v>6</c:v>
                </c:pt>
                <c:pt idx="6">
                  <c:v>7</c:v>
                </c:pt>
                <c:pt idx="7">
                  <c:v>8</c:v>
                </c:pt>
                <c:pt idx="8">
                  <c:v>9</c:v>
                </c:pt>
                <c:pt idx="9">
                  <c:v>10</c:v>
                </c:pt>
                <c:pt idx="10">
                  <c:v>11</c:v>
                </c:pt>
                <c:pt idx="11">
                  <c:v>12</c:v>
                </c:pt>
                <c:pt idx="12">
                  <c:v>13</c:v>
                </c:pt>
                <c:pt idx="13">
                  <c:v>14</c:v>
                </c:pt>
              </c:numCache>
            </c:numRef>
          </c:cat>
          <c:val>
            <c:numRef>
              <c:f>'Restore Resp charge'!$J$4:$J$17</c:f>
              <c:numCache>
                <c:formatCode>General</c:formatCode>
                <c:ptCount val="14"/>
                <c:pt idx="0">
                  <c:v>0</c:v>
                </c:pt>
                <c:pt idx="1">
                  <c:v>0</c:v>
                </c:pt>
                <c:pt idx="2">
                  <c:v>0</c:v>
                </c:pt>
                <c:pt idx="3">
                  <c:v>0</c:v>
                </c:pt>
                <c:pt idx="4">
                  <c:v>0</c:v>
                </c:pt>
                <c:pt idx="5">
                  <c:v>10</c:v>
                </c:pt>
                <c:pt idx="6">
                  <c:v>10</c:v>
                </c:pt>
                <c:pt idx="7">
                  <c:v>10</c:v>
                </c:pt>
                <c:pt idx="8">
                  <c:v>0</c:v>
                </c:pt>
                <c:pt idx="9">
                  <c:v>0</c:v>
                </c:pt>
                <c:pt idx="10">
                  <c:v>0</c:v>
                </c:pt>
                <c:pt idx="11">
                  <c:v>0</c:v>
                </c:pt>
                <c:pt idx="12">
                  <c:v>0</c:v>
                </c:pt>
                <c:pt idx="13">
                  <c:v>0</c:v>
                </c:pt>
              </c:numCache>
            </c:numRef>
          </c:val>
          <c:smooth val="0"/>
        </c:ser>
        <c:dLbls>
          <c:showLegendKey val="0"/>
          <c:showVal val="0"/>
          <c:showCatName val="0"/>
          <c:showSerName val="0"/>
          <c:showPercent val="0"/>
          <c:showBubbleSize val="0"/>
        </c:dLbls>
        <c:marker val="1"/>
        <c:smooth val="0"/>
        <c:axId val="121759480"/>
        <c:axId val="121755560"/>
      </c:lineChart>
      <c:scatterChart>
        <c:scatterStyle val="lineMarker"/>
        <c:varyColors val="0"/>
        <c:ser>
          <c:idx val="6"/>
          <c:order val="2"/>
          <c:tx>
            <c:strRef>
              <c:f>'Restore Resp charge'!$K$3</c:f>
              <c:strCache>
                <c:ptCount val="1"/>
                <c:pt idx="0">
                  <c:v>Output</c:v>
                </c:pt>
              </c:strCache>
            </c:strRef>
          </c:tx>
          <c:spPr>
            <a:ln w="28575" cap="rnd">
              <a:solidFill>
                <a:srgbClr val="003865"/>
              </a:solidFill>
              <a:round/>
            </a:ln>
            <a:effectLst/>
          </c:spPr>
          <c:marker>
            <c:symbol val="circle"/>
            <c:size val="5"/>
            <c:spPr>
              <a:solidFill>
                <a:srgbClr val="003865"/>
              </a:solidFill>
              <a:ln w="9525">
                <a:noFill/>
              </a:ln>
              <a:effectLst/>
            </c:spPr>
          </c:marker>
          <c:xVal>
            <c:numRef>
              <c:f>'Restore Resp charge'!$A$4:$A$20</c:f>
              <c:numCache>
                <c:formatCode>0.00</c:formatCode>
                <c:ptCount val="17"/>
                <c:pt idx="0">
                  <c:v>1</c:v>
                </c:pt>
                <c:pt idx="1">
                  <c:v>2</c:v>
                </c:pt>
                <c:pt idx="2">
                  <c:v>3</c:v>
                </c:pt>
                <c:pt idx="3">
                  <c:v>4</c:v>
                </c:pt>
                <c:pt idx="4">
                  <c:v>4</c:v>
                </c:pt>
                <c:pt idx="5">
                  <c:v>5</c:v>
                </c:pt>
                <c:pt idx="6">
                  <c:v>6</c:v>
                </c:pt>
                <c:pt idx="7">
                  <c:v>7</c:v>
                </c:pt>
                <c:pt idx="8">
                  <c:v>7</c:v>
                </c:pt>
                <c:pt idx="9">
                  <c:v>8</c:v>
                </c:pt>
                <c:pt idx="10">
                  <c:v>9</c:v>
                </c:pt>
                <c:pt idx="11">
                  <c:v>10</c:v>
                </c:pt>
                <c:pt idx="12">
                  <c:v>10</c:v>
                </c:pt>
                <c:pt idx="13">
                  <c:v>11</c:v>
                </c:pt>
                <c:pt idx="14">
                  <c:v>12</c:v>
                </c:pt>
                <c:pt idx="15">
                  <c:v>13</c:v>
                </c:pt>
                <c:pt idx="16">
                  <c:v>14</c:v>
                </c:pt>
              </c:numCache>
            </c:numRef>
          </c:xVal>
          <c:yVal>
            <c:numRef>
              <c:f>'Restore Resp charge'!$K$4:$K$20</c:f>
              <c:numCache>
                <c:formatCode>General</c:formatCode>
                <c:ptCount val="17"/>
                <c:pt idx="0">
                  <c:v>0</c:v>
                </c:pt>
                <c:pt idx="1">
                  <c:v>0</c:v>
                </c:pt>
                <c:pt idx="2">
                  <c:v>0</c:v>
                </c:pt>
                <c:pt idx="3">
                  <c:v>0</c:v>
                </c:pt>
                <c:pt idx="4">
                  <c:v>10</c:v>
                </c:pt>
                <c:pt idx="5">
                  <c:v>10</c:v>
                </c:pt>
                <c:pt idx="6">
                  <c:v>10</c:v>
                </c:pt>
              </c:numCache>
            </c:numRef>
          </c:yVal>
          <c:smooth val="0"/>
        </c:ser>
        <c:ser>
          <c:idx val="2"/>
          <c:order val="3"/>
          <c:tx>
            <c:strRef>
              <c:f>'Restore Resp charge'!$E$3</c:f>
              <c:strCache>
                <c:ptCount val="1"/>
                <c:pt idx="0">
                  <c:v>RRSC*</c:v>
                </c:pt>
              </c:strCache>
            </c:strRef>
          </c:tx>
          <c:spPr>
            <a:ln w="25400" cap="rnd">
              <a:solidFill>
                <a:srgbClr val="6687A1"/>
              </a:solidFill>
              <a:prstDash val="solid"/>
              <a:round/>
            </a:ln>
            <a:effectLst/>
          </c:spPr>
          <c:marker>
            <c:symbol val="none"/>
          </c:marker>
          <c:xVal>
            <c:numRef>
              <c:f>'Restore Resp charge'!$A$4:$A$20</c:f>
              <c:numCache>
                <c:formatCode>0.00</c:formatCode>
                <c:ptCount val="17"/>
                <c:pt idx="0">
                  <c:v>1</c:v>
                </c:pt>
                <c:pt idx="1">
                  <c:v>2</c:v>
                </c:pt>
                <c:pt idx="2">
                  <c:v>3</c:v>
                </c:pt>
                <c:pt idx="3">
                  <c:v>4</c:v>
                </c:pt>
                <c:pt idx="4">
                  <c:v>4</c:v>
                </c:pt>
                <c:pt idx="5">
                  <c:v>5</c:v>
                </c:pt>
                <c:pt idx="6">
                  <c:v>6</c:v>
                </c:pt>
                <c:pt idx="7">
                  <c:v>7</c:v>
                </c:pt>
                <c:pt idx="8">
                  <c:v>7</c:v>
                </c:pt>
                <c:pt idx="9">
                  <c:v>8</c:v>
                </c:pt>
                <c:pt idx="10">
                  <c:v>9</c:v>
                </c:pt>
                <c:pt idx="11">
                  <c:v>10</c:v>
                </c:pt>
                <c:pt idx="12">
                  <c:v>10</c:v>
                </c:pt>
                <c:pt idx="13">
                  <c:v>11</c:v>
                </c:pt>
                <c:pt idx="14">
                  <c:v>12</c:v>
                </c:pt>
                <c:pt idx="15">
                  <c:v>13</c:v>
                </c:pt>
                <c:pt idx="16">
                  <c:v>14</c:v>
                </c:pt>
              </c:numCache>
            </c:numRef>
          </c:xVal>
          <c:yVal>
            <c:numRef>
              <c:f>'Restore Resp charge'!$E$4:$E$20</c:f>
              <c:numCache>
                <c:formatCode>General</c:formatCode>
                <c:ptCount val="17"/>
                <c:pt idx="0">
                  <c:v>10</c:v>
                </c:pt>
                <c:pt idx="1">
                  <c:v>10</c:v>
                </c:pt>
                <c:pt idx="2">
                  <c:v>10</c:v>
                </c:pt>
                <c:pt idx="3">
                  <c:v>10</c:v>
                </c:pt>
                <c:pt idx="4">
                  <c:v>0</c:v>
                </c:pt>
                <c:pt idx="5">
                  <c:v>0</c:v>
                </c:pt>
                <c:pt idx="6">
                  <c:v>0</c:v>
                </c:pt>
                <c:pt idx="7">
                  <c:v>0</c:v>
                </c:pt>
                <c:pt idx="8">
                  <c:v>0</c:v>
                </c:pt>
                <c:pt idx="9">
                  <c:v>0</c:v>
                </c:pt>
                <c:pt idx="10">
                  <c:v>0</c:v>
                </c:pt>
                <c:pt idx="11">
                  <c:v>0</c:v>
                </c:pt>
                <c:pt idx="12">
                  <c:v>10</c:v>
                </c:pt>
                <c:pt idx="13">
                  <c:v>10</c:v>
                </c:pt>
                <c:pt idx="14">
                  <c:v>10</c:v>
                </c:pt>
                <c:pt idx="15">
                  <c:v>10</c:v>
                </c:pt>
                <c:pt idx="16">
                  <c:v>10</c:v>
                </c:pt>
              </c:numCache>
            </c:numRef>
          </c:yVal>
          <c:smooth val="0"/>
        </c:ser>
        <c:ser>
          <c:idx val="3"/>
          <c:order val="4"/>
          <c:tx>
            <c:strRef>
              <c:f>'Restore Resp charge'!$H$3</c:f>
              <c:strCache>
                <c:ptCount val="1"/>
                <c:pt idx="0">
                  <c:v>HDL/HASL</c:v>
                </c:pt>
              </c:strCache>
            </c:strRef>
          </c:tx>
          <c:spPr>
            <a:ln w="19050" cap="rnd">
              <a:solidFill>
                <a:srgbClr val="FF8200"/>
              </a:solidFill>
              <a:prstDash val="sysDot"/>
              <a:round/>
            </a:ln>
            <a:effectLst/>
          </c:spPr>
          <c:marker>
            <c:symbol val="none"/>
          </c:marker>
          <c:xVal>
            <c:numRef>
              <c:f>'Restore Resp charge'!$A$4:$A$20</c:f>
              <c:numCache>
                <c:formatCode>0.00</c:formatCode>
                <c:ptCount val="17"/>
                <c:pt idx="0">
                  <c:v>1</c:v>
                </c:pt>
                <c:pt idx="1">
                  <c:v>2</c:v>
                </c:pt>
                <c:pt idx="2">
                  <c:v>3</c:v>
                </c:pt>
                <c:pt idx="3">
                  <c:v>4</c:v>
                </c:pt>
                <c:pt idx="4">
                  <c:v>4</c:v>
                </c:pt>
                <c:pt idx="5">
                  <c:v>5</c:v>
                </c:pt>
                <c:pt idx="6">
                  <c:v>6</c:v>
                </c:pt>
                <c:pt idx="7">
                  <c:v>7</c:v>
                </c:pt>
                <c:pt idx="8">
                  <c:v>7</c:v>
                </c:pt>
                <c:pt idx="9">
                  <c:v>8</c:v>
                </c:pt>
                <c:pt idx="10">
                  <c:v>9</c:v>
                </c:pt>
                <c:pt idx="11">
                  <c:v>10</c:v>
                </c:pt>
                <c:pt idx="12">
                  <c:v>10</c:v>
                </c:pt>
                <c:pt idx="13">
                  <c:v>11</c:v>
                </c:pt>
                <c:pt idx="14">
                  <c:v>12</c:v>
                </c:pt>
                <c:pt idx="15">
                  <c:v>13</c:v>
                </c:pt>
                <c:pt idx="16">
                  <c:v>14</c:v>
                </c:pt>
              </c:numCache>
            </c:numRef>
          </c:xVal>
          <c:yVal>
            <c:numRef>
              <c:f>'Restore Resp charge'!$H$4:$H$20</c:f>
              <c:numCache>
                <c:formatCode>General</c:formatCode>
                <c:ptCount val="17"/>
                <c:pt idx="0">
                  <c:v>0</c:v>
                </c:pt>
                <c:pt idx="1">
                  <c:v>0</c:v>
                </c:pt>
                <c:pt idx="2">
                  <c:v>0</c:v>
                </c:pt>
                <c:pt idx="3">
                  <c:v>0</c:v>
                </c:pt>
                <c:pt idx="4">
                  <c:v>10</c:v>
                </c:pt>
                <c:pt idx="5">
                  <c:v>10</c:v>
                </c:pt>
                <c:pt idx="6">
                  <c:v>10</c:v>
                </c:pt>
                <c:pt idx="7">
                  <c:v>10</c:v>
                </c:pt>
                <c:pt idx="8">
                  <c:v>0</c:v>
                </c:pt>
                <c:pt idx="9">
                  <c:v>0</c:v>
                </c:pt>
                <c:pt idx="10">
                  <c:v>0</c:v>
                </c:pt>
                <c:pt idx="11">
                  <c:v>0</c:v>
                </c:pt>
                <c:pt idx="12">
                  <c:v>0</c:v>
                </c:pt>
                <c:pt idx="13">
                  <c:v>0</c:v>
                </c:pt>
                <c:pt idx="14">
                  <c:v>0</c:v>
                </c:pt>
                <c:pt idx="15">
                  <c:v>0</c:v>
                </c:pt>
                <c:pt idx="16">
                  <c:v>0</c:v>
                </c:pt>
              </c:numCache>
            </c:numRef>
          </c:yVal>
          <c:smooth val="0"/>
        </c:ser>
        <c:ser>
          <c:idx val="4"/>
          <c:order val="5"/>
          <c:tx>
            <c:strRef>
              <c:f>'Restore Resp charge'!$I$3</c:f>
              <c:strCache>
                <c:ptCount val="1"/>
                <c:pt idx="0">
                  <c:v>HSL</c:v>
                </c:pt>
              </c:strCache>
            </c:strRef>
          </c:tx>
          <c:spPr>
            <a:ln w="28575" cap="rnd">
              <a:solidFill>
                <a:schemeClr val="accent5"/>
              </a:solidFill>
              <a:round/>
            </a:ln>
            <a:effectLst/>
          </c:spPr>
          <c:marker>
            <c:symbol val="none"/>
          </c:marker>
          <c:xVal>
            <c:numRef>
              <c:f>'Restore Resp charge'!$A$4:$A$20</c:f>
              <c:numCache>
                <c:formatCode>0.00</c:formatCode>
                <c:ptCount val="17"/>
                <c:pt idx="0">
                  <c:v>1</c:v>
                </c:pt>
                <c:pt idx="1">
                  <c:v>2</c:v>
                </c:pt>
                <c:pt idx="2">
                  <c:v>3</c:v>
                </c:pt>
                <c:pt idx="3">
                  <c:v>4</c:v>
                </c:pt>
                <c:pt idx="4">
                  <c:v>4</c:v>
                </c:pt>
                <c:pt idx="5">
                  <c:v>5</c:v>
                </c:pt>
                <c:pt idx="6">
                  <c:v>6</c:v>
                </c:pt>
                <c:pt idx="7">
                  <c:v>7</c:v>
                </c:pt>
                <c:pt idx="8">
                  <c:v>7</c:v>
                </c:pt>
                <c:pt idx="9">
                  <c:v>8</c:v>
                </c:pt>
                <c:pt idx="10">
                  <c:v>9</c:v>
                </c:pt>
                <c:pt idx="11">
                  <c:v>10</c:v>
                </c:pt>
                <c:pt idx="12">
                  <c:v>10</c:v>
                </c:pt>
                <c:pt idx="13">
                  <c:v>11</c:v>
                </c:pt>
                <c:pt idx="14">
                  <c:v>12</c:v>
                </c:pt>
                <c:pt idx="15">
                  <c:v>13</c:v>
                </c:pt>
                <c:pt idx="16">
                  <c:v>14</c:v>
                </c:pt>
              </c:numCache>
            </c:numRef>
          </c:xVal>
          <c:yVal>
            <c:numRef>
              <c:f>'Restore Resp charge'!$I$4:$I$20</c:f>
              <c:numCache>
                <c:formatCode>General</c:formatCode>
                <c:ptCount val="17"/>
                <c:pt idx="0">
                  <c:v>10</c:v>
                </c:pt>
                <c:pt idx="1">
                  <c:v>10</c:v>
                </c:pt>
                <c:pt idx="2">
                  <c:v>10</c:v>
                </c:pt>
                <c:pt idx="3">
                  <c:v>10</c:v>
                </c:pt>
                <c:pt idx="4">
                  <c:v>10</c:v>
                </c:pt>
                <c:pt idx="5">
                  <c:v>10</c:v>
                </c:pt>
                <c:pt idx="6">
                  <c:v>10</c:v>
                </c:pt>
                <c:pt idx="7">
                  <c:v>10</c:v>
                </c:pt>
                <c:pt idx="8">
                  <c:v>0</c:v>
                </c:pt>
                <c:pt idx="9">
                  <c:v>0</c:v>
                </c:pt>
                <c:pt idx="10">
                  <c:v>0</c:v>
                </c:pt>
                <c:pt idx="11">
                  <c:v>0</c:v>
                </c:pt>
                <c:pt idx="12">
                  <c:v>10</c:v>
                </c:pt>
                <c:pt idx="13">
                  <c:v>10</c:v>
                </c:pt>
                <c:pt idx="14">
                  <c:v>10</c:v>
                </c:pt>
                <c:pt idx="15">
                  <c:v>10</c:v>
                </c:pt>
                <c:pt idx="16">
                  <c:v>10</c:v>
                </c:pt>
              </c:numCache>
            </c:numRef>
          </c:yVal>
          <c:smooth val="0"/>
        </c:ser>
        <c:dLbls>
          <c:showLegendKey val="0"/>
          <c:showVal val="0"/>
          <c:showCatName val="0"/>
          <c:showSerName val="0"/>
          <c:showPercent val="0"/>
          <c:showBubbleSize val="0"/>
        </c:dLbls>
        <c:axId val="121759480"/>
        <c:axId val="121755560"/>
      </c:scatterChart>
      <c:catAx>
        <c:axId val="121759088"/>
        <c:scaling>
          <c:orientation val="minMax"/>
        </c:scaling>
        <c:delete val="0"/>
        <c:axPos val="b"/>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200">
                    <a:latin typeface="Arial" panose="020B0604020202020204" pitchFamily="34" charset="0"/>
                    <a:cs typeface="Arial" panose="020B0604020202020204" pitchFamily="34" charset="0"/>
                  </a:rPr>
                  <a:t>Time Sequence</a:t>
                </a:r>
              </a:p>
            </c:rich>
          </c:tx>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21755952"/>
        <c:crosses val="autoZero"/>
        <c:auto val="0"/>
        <c:lblAlgn val="ctr"/>
        <c:lblOffset val="100"/>
        <c:tickMarkSkip val="1"/>
        <c:noMultiLvlLbl val="0"/>
      </c:catAx>
      <c:valAx>
        <c:axId val="12175595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200">
                    <a:latin typeface="Arial" panose="020B0604020202020204" pitchFamily="34" charset="0"/>
                    <a:cs typeface="Arial" panose="020B0604020202020204" pitchFamily="34" charset="0"/>
                  </a:rPr>
                  <a:t>MW</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21759088"/>
        <c:crosses val="autoZero"/>
        <c:crossBetween val="between"/>
      </c:valAx>
      <c:valAx>
        <c:axId val="121755560"/>
        <c:scaling>
          <c:orientation val="minMax"/>
        </c:scaling>
        <c:delete val="0"/>
        <c:axPos val="r"/>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200">
                    <a:latin typeface="Arial" panose="020B0604020202020204" pitchFamily="34" charset="0"/>
                    <a:cs typeface="Arial" panose="020B0604020202020204" pitchFamily="34" charset="0"/>
                  </a:rPr>
                  <a:t>MW</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00"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crossAx val="121759480"/>
        <c:crosses val="max"/>
        <c:crossBetween val="between"/>
      </c:valAx>
      <c:catAx>
        <c:axId val="121759480"/>
        <c:scaling>
          <c:orientation val="minMax"/>
        </c:scaling>
        <c:delete val="1"/>
        <c:axPos val="t"/>
        <c:numFmt formatCode="General" sourceLinked="1"/>
        <c:majorTickMark val="out"/>
        <c:minorTickMark val="none"/>
        <c:tickLblPos val="nextTo"/>
        <c:crossAx val="121755560"/>
        <c:crosses val="max"/>
        <c:auto val="0"/>
        <c:lblAlgn val="ctr"/>
        <c:lblOffset val="100"/>
        <c:noMultiLvlLbl val="0"/>
      </c:catAx>
      <c:spPr>
        <a:noFill/>
        <a:ln>
          <a:noFill/>
        </a:ln>
        <a:effectLst/>
      </c:spPr>
    </c:plotArea>
    <c:legend>
      <c:legendPos val="t"/>
      <c:legendEntry>
        <c:idx val="3"/>
        <c:delete val="1"/>
      </c:legendEntry>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0.64764</cdr:x>
      <cdr:y>0.14611</cdr:y>
    </cdr:from>
    <cdr:to>
      <cdr:x>0.93409</cdr:x>
      <cdr:y>0.23622</cdr:y>
    </cdr:to>
    <cdr:sp macro="" textlink="">
      <cdr:nvSpPr>
        <cdr:cNvPr id="2" name="TextBox 1"/>
        <cdr:cNvSpPr txBox="1"/>
      </cdr:nvSpPr>
      <cdr:spPr>
        <a:xfrm xmlns:a="http://schemas.openxmlformats.org/drawingml/2006/main">
          <a:off x="5469049" y="516044"/>
          <a:ext cx="2418874" cy="31824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a:solidFill>
                <a:schemeClr val="bg2">
                  <a:lumMod val="50000"/>
                </a:schemeClr>
              </a:solidFill>
              <a:latin typeface="Arial" panose="020B0604020202020204" pitchFamily="34" charset="0"/>
              <a:cs typeface="Arial" panose="020B0604020202020204" pitchFamily="34" charset="0"/>
            </a:rPr>
            <a:t>System Lambda &lt; Resource Offer</a:t>
          </a:r>
        </a:p>
      </cdr:txBody>
    </cdr:sp>
  </cdr:relSizeAnchor>
  <cdr:relSizeAnchor xmlns:cdr="http://schemas.openxmlformats.org/drawingml/2006/chartDrawing">
    <cdr:from>
      <cdr:x>0.33627</cdr:x>
      <cdr:y>0.24341</cdr:y>
    </cdr:from>
    <cdr:to>
      <cdr:x>0.58292</cdr:x>
      <cdr:y>0.82592</cdr:y>
    </cdr:to>
    <cdr:sp macro="" textlink="">
      <cdr:nvSpPr>
        <cdr:cNvPr id="3" name="TextBox 2"/>
        <cdr:cNvSpPr txBox="1"/>
      </cdr:nvSpPr>
      <cdr:spPr>
        <a:xfrm xmlns:a="http://schemas.openxmlformats.org/drawingml/2006/main">
          <a:off x="2839640" y="859702"/>
          <a:ext cx="2082841" cy="2057372"/>
        </a:xfrm>
        <a:prstGeom xmlns:a="http://schemas.openxmlformats.org/drawingml/2006/main" prst="rect">
          <a:avLst/>
        </a:prstGeom>
        <a:solidFill xmlns:a="http://schemas.openxmlformats.org/drawingml/2006/main">
          <a:srgbClr val="00AEC7">
            <a:alpha val="20000"/>
          </a:srgbClr>
        </a:solidFill>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userShapes>
</file>

<file path=ppt/drawings/drawing2.xml><?xml version="1.0" encoding="utf-8"?>
<c:userShapes xmlns:c="http://schemas.openxmlformats.org/drawingml/2006/chart">
  <cdr:relSizeAnchor xmlns:cdr="http://schemas.openxmlformats.org/drawingml/2006/chartDrawing">
    <cdr:from>
      <cdr:x>0.64764</cdr:x>
      <cdr:y>0.14611</cdr:y>
    </cdr:from>
    <cdr:to>
      <cdr:x>0.93409</cdr:x>
      <cdr:y>0.23622</cdr:y>
    </cdr:to>
    <cdr:sp macro="" textlink="">
      <cdr:nvSpPr>
        <cdr:cNvPr id="2" name="TextBox 1"/>
        <cdr:cNvSpPr txBox="1"/>
      </cdr:nvSpPr>
      <cdr:spPr>
        <a:xfrm xmlns:a="http://schemas.openxmlformats.org/drawingml/2006/main">
          <a:off x="5469049" y="516044"/>
          <a:ext cx="2418874" cy="31824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a:solidFill>
                <a:schemeClr val="tx1"/>
              </a:solidFill>
              <a:latin typeface="Arial" panose="020B0604020202020204" pitchFamily="34" charset="0"/>
              <a:cs typeface="Arial" panose="020B0604020202020204" pitchFamily="34" charset="0"/>
            </a:rPr>
            <a:t>System Lambda &lt; Resource Offer</a:t>
          </a:r>
        </a:p>
      </cdr:txBody>
    </cdr:sp>
  </cdr:relSizeAnchor>
  <cdr:relSizeAnchor xmlns:cdr="http://schemas.openxmlformats.org/drawingml/2006/chartDrawing">
    <cdr:from>
      <cdr:x>0.27296</cdr:x>
      <cdr:y>0.23801</cdr:y>
    </cdr:from>
    <cdr:to>
      <cdr:x>0.46862</cdr:x>
      <cdr:y>0.81804</cdr:y>
    </cdr:to>
    <cdr:sp macro="" textlink="">
      <cdr:nvSpPr>
        <cdr:cNvPr id="3" name="TextBox 1"/>
        <cdr:cNvSpPr txBox="1"/>
      </cdr:nvSpPr>
      <cdr:spPr>
        <a:xfrm xmlns:a="http://schemas.openxmlformats.org/drawingml/2006/main">
          <a:off x="2305050" y="840640"/>
          <a:ext cx="1652223" cy="2048609"/>
        </a:xfrm>
        <a:prstGeom xmlns:a="http://schemas.openxmlformats.org/drawingml/2006/main" prst="rect">
          <a:avLst/>
        </a:prstGeom>
        <a:solidFill xmlns:a="http://schemas.openxmlformats.org/drawingml/2006/main">
          <a:srgbClr val="00AEC7">
            <a:alpha val="20000"/>
          </a:srgbClr>
        </a:solidFill>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endParaRPr lang="en-US" sz="110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FADBA4A-CF1B-46AC-9045-2B6612C0624C}" type="datetimeFigureOut">
              <a:rPr lang="en-US" smtClean="0"/>
              <a:t>2/26/2020</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46EE2B4-D30B-4D65-BC1C-DE57E4765049}" type="slidenum">
              <a:rPr lang="en-US" smtClean="0"/>
              <a:t>‹#›</a:t>
            </a:fld>
            <a:endParaRPr lang="en-US"/>
          </a:p>
        </p:txBody>
      </p:sp>
    </p:spTree>
    <p:extLst>
      <p:ext uri="{BB962C8B-B14F-4D97-AF65-F5344CB8AC3E}">
        <p14:creationId xmlns:p14="http://schemas.microsoft.com/office/powerpoint/2010/main" val="2079121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3C6F44-CB68-48CB-8188-A47D4423899A}" type="datetimeFigureOut">
              <a:rPr lang="en-US" smtClean="0"/>
              <a:t>2/26/2020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72613F-3576-4EE9-945C-25503B987A39}" type="slidenum">
              <a:rPr lang="en-US" smtClean="0"/>
              <a:t>‹#›</a:t>
            </a:fld>
            <a:endParaRPr lang="en-US"/>
          </a:p>
        </p:txBody>
      </p:sp>
    </p:spTree>
    <p:extLst>
      <p:ext uri="{BB962C8B-B14F-4D97-AF65-F5344CB8AC3E}">
        <p14:creationId xmlns:p14="http://schemas.microsoft.com/office/powerpoint/2010/main" val="1739948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72613F-3576-4EE9-945C-25503B987A39}" type="slidenum">
              <a:rPr lang="en-US" smtClean="0"/>
              <a:t>1</a:t>
            </a:fld>
            <a:endParaRPr lang="en-US"/>
          </a:p>
        </p:txBody>
      </p:sp>
    </p:spTree>
    <p:extLst>
      <p:ext uri="{BB962C8B-B14F-4D97-AF65-F5344CB8AC3E}">
        <p14:creationId xmlns:p14="http://schemas.microsoft.com/office/powerpoint/2010/main" val="30871059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chemeClr val="bg1"/>
        </a:solid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sp>
        <p:nvSpPr>
          <p:cNvPr id="7" name="Slide Number Placeholder 5"/>
          <p:cNvSpPr>
            <a:spLocks noGrp="1"/>
          </p:cNvSpPr>
          <p:nvPr>
            <p:ph type="sldNum" sz="quarter" idx="4"/>
          </p:nvPr>
        </p:nvSpPr>
        <p:spPr>
          <a:xfrm>
            <a:off x="8229600" y="6569075"/>
            <a:ext cx="457200" cy="212725"/>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8" name="Straight Connector 7"/>
          <p:cNvCxnSpPr/>
          <p:nvPr userDrawn="1"/>
        </p:nvCxnSpPr>
        <p:spPr>
          <a:xfrm>
            <a:off x="1428750" y="2625326"/>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a:xfrm>
            <a:off x="1428750" y="4232673"/>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0" name="Content Placeholder 2"/>
          <p:cNvSpPr>
            <a:spLocks noGrp="1"/>
          </p:cNvSpPr>
          <p:nvPr>
            <p:ph idx="16"/>
          </p:nvPr>
        </p:nvSpPr>
        <p:spPr>
          <a:xfrm>
            <a:off x="1428750" y="2895600"/>
            <a:ext cx="6286500" cy="990600"/>
          </a:xfrm>
          <a:prstGeom prst="rect">
            <a:avLst/>
          </a:prstGeom>
        </p:spPr>
        <p:txBody>
          <a:bodyPr/>
          <a:lstStyle>
            <a:lvl1pPr marL="0" indent="0" algn="ctr">
              <a:buNone/>
              <a:defRPr sz="3200" b="1" cap="small"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p:txBody>
      </p:sp>
    </p:spTree>
    <p:extLst>
      <p:ext uri="{BB962C8B-B14F-4D97-AF65-F5344CB8AC3E}">
        <p14:creationId xmlns:p14="http://schemas.microsoft.com/office/powerpoint/2010/main" val="256481477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855406"/>
            <a:ext cx="8534400" cy="5064627"/>
          </a:xfrm>
          <a:prstGeom prst="rect">
            <a:avLst/>
          </a:prstGeom>
        </p:spPr>
        <p:txBody>
          <a:bodyPr/>
          <a:lstStyle>
            <a:lvl1pPr>
              <a:defRPr sz="1600" baseline="0">
                <a:solidFill>
                  <a:schemeClr val="tx2"/>
                </a:solidFill>
              </a:defRPr>
            </a:lvl1pPr>
            <a:lvl2pPr>
              <a:defRPr sz="1600" baseline="0">
                <a:solidFill>
                  <a:schemeClr val="tx2"/>
                </a:solidFill>
              </a:defRPr>
            </a:lvl2pPr>
            <a:lvl3pPr>
              <a:defRPr sz="1400" baseline="0">
                <a:solidFill>
                  <a:schemeClr val="tx2"/>
                </a:solidFill>
              </a:defRPr>
            </a:lvl3pPr>
            <a:lvl4pPr>
              <a:defRPr sz="1200" baseline="0">
                <a:solidFill>
                  <a:schemeClr val="tx2"/>
                </a:solidFill>
              </a:defRPr>
            </a:lvl4pPr>
            <a:lvl5pPr>
              <a:defRPr sz="12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219768" y="6553200"/>
            <a:ext cx="457200" cy="212725"/>
          </a:xfrm>
          <a:prstGeom prst="rect">
            <a:avLst/>
          </a:prstGeom>
        </p:spPr>
        <p:txBody>
          <a:bodyPr vert="horz" lIns="91440" tIns="45720" rIns="91440" bIns="45720" rtlCol="0" anchor="ctr"/>
          <a:lstStyle>
            <a:lvl1pPr algn="ctr">
              <a:defRPr sz="900">
                <a:solidFill>
                  <a:schemeClr val="bg1"/>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34269508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solidFill>
                  <a:schemeClr val="bg1"/>
                </a:solidFill>
              </a:defRPr>
            </a:lvl1pPr>
          </a:lstStyle>
          <a:p>
            <a:fld id="{CDB75BAC-74D7-43DA-9DE7-3912ED22B407}" type="slidenum">
              <a:rPr lang="en-US" smtClean="0"/>
              <a:pPr/>
              <a:t>‹#›</a:t>
            </a:fld>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p:cNvSpPr>
            <a:spLocks noGrp="1"/>
          </p:cNvSpPr>
          <p:nvPr>
            <p:ph idx="13"/>
          </p:nvPr>
        </p:nvSpPr>
        <p:spPr>
          <a:xfrm>
            <a:off x="4636008" y="863346"/>
            <a:ext cx="4206240" cy="5064627"/>
          </a:xfrm>
          <a:prstGeom prst="rect">
            <a:avLst/>
          </a:prstGeom>
        </p:spPr>
        <p:txBody>
          <a:bodyPr/>
          <a:lstStyle>
            <a:lvl1pPr>
              <a:defRPr sz="1800" baseline="0">
                <a:solidFill>
                  <a:schemeClr val="tx2"/>
                </a:solidFill>
              </a:defRPr>
            </a:lvl1pPr>
            <a:lvl2pPr>
              <a:defRPr sz="1400" baseline="0">
                <a:solidFill>
                  <a:schemeClr val="tx2"/>
                </a:solidFill>
              </a:defRPr>
            </a:lvl2pPr>
            <a:lvl3pPr>
              <a:defRPr sz="1400" baseline="0">
                <a:solidFill>
                  <a:schemeClr val="tx2"/>
                </a:solidFill>
              </a:defRPr>
            </a:lvl3pPr>
            <a:lvl4pPr>
              <a:defRPr sz="1200" baseline="0">
                <a:solidFill>
                  <a:schemeClr val="tx2"/>
                </a:solidFill>
              </a:defRPr>
            </a:lvl4pPr>
            <a:lvl5pPr>
              <a:defRPr sz="12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2"/>
          <p:cNvSpPr>
            <a:spLocks noGrp="1"/>
          </p:cNvSpPr>
          <p:nvPr>
            <p:ph idx="1"/>
          </p:nvPr>
        </p:nvSpPr>
        <p:spPr>
          <a:xfrm>
            <a:off x="304800" y="855406"/>
            <a:ext cx="4206240" cy="5064627"/>
          </a:xfrm>
          <a:prstGeom prst="rect">
            <a:avLst/>
          </a:prstGeom>
        </p:spPr>
        <p:txBody>
          <a:bodyPr/>
          <a:lstStyle>
            <a:lvl1pPr>
              <a:defRPr sz="1600" baseline="0">
                <a:solidFill>
                  <a:schemeClr val="tx2"/>
                </a:solidFill>
              </a:defRPr>
            </a:lvl1pPr>
            <a:lvl2pPr>
              <a:defRPr sz="1400" baseline="0">
                <a:solidFill>
                  <a:schemeClr val="tx2"/>
                </a:solidFill>
              </a:defRPr>
            </a:lvl2pPr>
            <a:lvl3pPr>
              <a:defRPr sz="1400" baseline="0">
                <a:solidFill>
                  <a:schemeClr val="tx2"/>
                </a:solidFill>
              </a:defRPr>
            </a:lvl3pPr>
            <a:lvl4pPr>
              <a:defRPr sz="1200" baseline="0">
                <a:solidFill>
                  <a:schemeClr val="tx2"/>
                </a:solidFill>
              </a:defRPr>
            </a:lvl4pPr>
            <a:lvl5pPr>
              <a:defRPr sz="12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smtClean="0"/>
              <a:t>Click to edit Master title style</a:t>
            </a:r>
            <a:endParaRPr lang="en-US" dirty="0"/>
          </a:p>
        </p:txBody>
      </p:sp>
      <p:sp>
        <p:nvSpPr>
          <p:cNvPr id="13" name="Footer Placeholder 4"/>
          <p:cNvSpPr>
            <a:spLocks noGrp="1"/>
          </p:cNvSpPr>
          <p:nvPr>
            <p:ph type="ftr" sz="quarter" idx="11"/>
          </p:nvPr>
        </p:nvSpPr>
        <p:spPr>
          <a:xfrm>
            <a:off x="2743200" y="6553200"/>
            <a:ext cx="4038600" cy="228600"/>
          </a:xfrm>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spTree>
    <p:extLst>
      <p:ext uri="{BB962C8B-B14F-4D97-AF65-F5344CB8AC3E}">
        <p14:creationId xmlns:p14="http://schemas.microsoft.com/office/powerpoint/2010/main" val="237483361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lvl1pPr>
              <a:defRPr>
                <a:solidFill>
                  <a:schemeClr val="bg1"/>
                </a:solidFill>
              </a:defRPr>
            </a:lvl1pPr>
          </a:lstStyle>
          <a:p>
            <a:fld id="{0E7085C4-D6A8-46D9-A1BA-F87C2DEFFCDB}" type="slidenum">
              <a:rPr lang="en-US" smtClean="0"/>
              <a:pPr/>
              <a:t>‹#›</a:t>
            </a:fld>
            <a:endParaRPr lang="en-US" dirty="0"/>
          </a:p>
        </p:txBody>
      </p:sp>
      <p:sp>
        <p:nvSpPr>
          <p:cNvPr id="10" name="Rectangle 9"/>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11" name="Straight Connector 10"/>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3"/>
          </p:nvPr>
        </p:nvSpPr>
        <p:spPr>
          <a:xfrm>
            <a:off x="4636008" y="1695200"/>
            <a:ext cx="4206240" cy="423277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Content Placeholder 2"/>
          <p:cNvSpPr>
            <a:spLocks noGrp="1"/>
          </p:cNvSpPr>
          <p:nvPr>
            <p:ph idx="14"/>
          </p:nvPr>
        </p:nvSpPr>
        <p:spPr>
          <a:xfrm>
            <a:off x="304800" y="1695200"/>
            <a:ext cx="4206240" cy="422483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5" name="Content Placeholder 2"/>
          <p:cNvSpPr>
            <a:spLocks noGrp="1"/>
          </p:cNvSpPr>
          <p:nvPr>
            <p:ph idx="15"/>
          </p:nvPr>
        </p:nvSpPr>
        <p:spPr>
          <a:xfrm>
            <a:off x="4636008" y="863347"/>
            <a:ext cx="4206240" cy="730506"/>
          </a:xfrm>
          <a:prstGeom prst="rect">
            <a:avLst/>
          </a:prstGeom>
        </p:spPr>
        <p:txBody>
          <a:bodyPr/>
          <a:lstStyle>
            <a:lvl1pPr marL="0" marR="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sz="18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marL="0" marR="0" lvl="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dirty="0" smtClean="0"/>
              <a:t>Click to edit Master text styles</a:t>
            </a:r>
          </a:p>
        </p:txBody>
      </p:sp>
      <p:sp>
        <p:nvSpPr>
          <p:cNvPr id="16" name="Content Placeholder 2"/>
          <p:cNvSpPr>
            <a:spLocks noGrp="1"/>
          </p:cNvSpPr>
          <p:nvPr>
            <p:ph idx="16"/>
          </p:nvPr>
        </p:nvSpPr>
        <p:spPr>
          <a:xfrm>
            <a:off x="304800" y="855407"/>
            <a:ext cx="4206240" cy="730506"/>
          </a:xfrm>
          <a:prstGeom prst="rect">
            <a:avLst/>
          </a:prstGeom>
        </p:spPr>
        <p:txBody>
          <a:bodyPr/>
          <a:lstStyle>
            <a:lvl1pPr marL="0" indent="0">
              <a:buNone/>
              <a:defRPr sz="18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p:txBody>
      </p:sp>
      <p:sp>
        <p:nvSpPr>
          <p:cNvPr id="17" name="Footer Placeholder 4"/>
          <p:cNvSpPr>
            <a:spLocks noGrp="1"/>
          </p:cNvSpPr>
          <p:nvPr>
            <p:ph type="ftr" sz="quarter" idx="11"/>
          </p:nvPr>
        </p:nvSpPr>
        <p:spPr>
          <a:xfrm>
            <a:off x="2743200" y="6553200"/>
            <a:ext cx="4038600" cy="228600"/>
          </a:xfrm>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sp>
        <p:nvSpPr>
          <p:cNvPr id="18"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31618966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Bullets">
    <p:spTree>
      <p:nvGrpSpPr>
        <p:cNvPr id="1" name=""/>
        <p:cNvGrpSpPr/>
        <p:nvPr/>
      </p:nvGrpSpPr>
      <p:grpSpPr>
        <a:xfrm>
          <a:off x="0" y="0"/>
          <a:ext cx="0" cy="0"/>
          <a:chOff x="0" y="0"/>
          <a:chExt cx="0" cy="0"/>
        </a:xfrm>
      </p:grpSpPr>
      <p:sp>
        <p:nvSpPr>
          <p:cNvPr id="5" name="Rectangle 4"/>
          <p:cNvSpPr/>
          <p:nvPr userDrawn="1"/>
        </p:nvSpPr>
        <p:spPr>
          <a:xfrm>
            <a:off x="2814561" y="266304"/>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6" name="Straight Connector 5"/>
          <p:cNvCxnSpPr/>
          <p:nvPr userDrawn="1"/>
        </p:nvCxnSpPr>
        <p:spPr>
          <a:xfrm>
            <a:off x="2814561" y="266304"/>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userDrawn="1"/>
        </p:nvSpPr>
        <p:spPr>
          <a:xfrm>
            <a:off x="2898648" y="243682"/>
            <a:ext cx="6016752" cy="518318"/>
          </a:xfrm>
          <a:prstGeom prst="rect">
            <a:avLst/>
          </a:prstGeom>
        </p:spPr>
        <p:txBody>
          <a:bodyPr/>
          <a:lstStyle>
            <a:lvl1pPr algn="l" defTabSz="685800" rtl="0" eaLnBrk="1" latinLnBrk="0" hangingPunct="1">
              <a:spcBef>
                <a:spcPct val="0"/>
              </a:spcBef>
              <a:buNone/>
              <a:defRPr sz="3200" b="1" kern="1200">
                <a:solidFill>
                  <a:schemeClr val="accent1"/>
                </a:solidFill>
                <a:latin typeface="+mj-lt"/>
                <a:ea typeface="+mj-ea"/>
                <a:cs typeface="+mj-cs"/>
              </a:defRPr>
            </a:lvl1pPr>
          </a:lstStyle>
          <a:p>
            <a:r>
              <a:rPr lang="en-US" dirty="0" smtClean="0"/>
              <a:t>Click to edit Master title style</a:t>
            </a:r>
            <a:endParaRPr lang="en-US" dirty="0"/>
          </a:p>
        </p:txBody>
      </p:sp>
      <p:sp>
        <p:nvSpPr>
          <p:cNvPr id="8" name="Content Placeholder 2"/>
          <p:cNvSpPr>
            <a:spLocks noGrp="1"/>
          </p:cNvSpPr>
          <p:nvPr>
            <p:ph idx="13"/>
          </p:nvPr>
        </p:nvSpPr>
        <p:spPr>
          <a:xfrm>
            <a:off x="301752" y="859536"/>
            <a:ext cx="8531352" cy="5065776"/>
          </a:xfrm>
          <a:prstGeom prst="rect">
            <a:avLst/>
          </a:prstGeom>
        </p:spPr>
        <p:txBody>
          <a:bodyPr/>
          <a:lstStyle>
            <a:lvl1pPr>
              <a:defRPr sz="1800" baseline="0">
                <a:solidFill>
                  <a:schemeClr val="tx2"/>
                </a:solidFill>
              </a:defRPr>
            </a:lvl1pPr>
            <a:lvl2pPr marL="557213" indent="-214313">
              <a:buClr>
                <a:schemeClr val="accent1"/>
              </a:buClr>
              <a:buFont typeface="Wingdings" panose="05000000000000000000" pitchFamily="2" charset="2"/>
              <a:buChar char="§"/>
              <a:defRPr sz="1800" baseline="0">
                <a:solidFill>
                  <a:schemeClr val="tx2"/>
                </a:solidFill>
              </a:defRPr>
            </a:lvl2pPr>
            <a:lvl3pPr marL="857250" indent="-171450">
              <a:buClr>
                <a:schemeClr val="tx2"/>
              </a:buClr>
              <a:buFont typeface="Courier New" panose="02070309020205020404" pitchFamily="49" charset="0"/>
              <a:buChar char="o"/>
              <a:defRPr sz="1600" baseline="0">
                <a:solidFill>
                  <a:schemeClr val="tx2"/>
                </a:solidFill>
              </a:defRPr>
            </a:lvl3pPr>
            <a:lvl4pPr>
              <a:buClr>
                <a:schemeClr val="accent1"/>
              </a:buCl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19897756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ext Placeholder 4"/>
          <p:cNvSpPr>
            <a:spLocks noGrp="1"/>
          </p:cNvSpPr>
          <p:nvPr>
            <p:ph type="body" sz="quarter" idx="3"/>
          </p:nvPr>
        </p:nvSpPr>
        <p:spPr>
          <a:xfrm>
            <a:off x="3550883" y="4837176"/>
            <a:ext cx="4465283" cy="649224"/>
          </a:xfrm>
          <a:prstGeom prst="rect">
            <a:avLst/>
          </a:prstGeom>
        </p:spPr>
        <p:txBody>
          <a:bodyPr anchor="t" anchorCtr="0">
            <a:noAutofit/>
          </a:bodyPr>
          <a:lstStyle>
            <a:lvl1pPr marL="0" indent="0">
              <a:lnSpc>
                <a:spcPct val="100000"/>
              </a:lnSpc>
              <a:spcBef>
                <a:spcPts val="0"/>
              </a:spcBef>
              <a:buNone/>
              <a:defRPr sz="18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Text Placeholder 4"/>
          <p:cNvSpPr>
            <a:spLocks noGrp="1"/>
          </p:cNvSpPr>
          <p:nvPr>
            <p:ph type="body" sz="quarter" idx="10"/>
          </p:nvPr>
        </p:nvSpPr>
        <p:spPr>
          <a:xfrm>
            <a:off x="3547872" y="3429000"/>
            <a:ext cx="4465283" cy="923544"/>
          </a:xfrm>
          <a:prstGeom prst="rect">
            <a:avLst/>
          </a:prstGeom>
        </p:spPr>
        <p:txBody>
          <a:bodyPr anchor="t" anchorCtr="0">
            <a:noAutofit/>
          </a:bodyPr>
          <a:lstStyle>
            <a:lvl1pPr marL="0" indent="0">
              <a:lnSpc>
                <a:spcPct val="100000"/>
              </a:lnSpc>
              <a:spcBef>
                <a:spcPts val="0"/>
              </a:spcBef>
              <a:buNone/>
              <a:defRPr sz="1800" b="0" cap="none"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8" name="Text Placeholder 4"/>
          <p:cNvSpPr>
            <a:spLocks noGrp="1"/>
          </p:cNvSpPr>
          <p:nvPr>
            <p:ph type="body" sz="quarter" idx="11"/>
          </p:nvPr>
        </p:nvSpPr>
        <p:spPr>
          <a:xfrm>
            <a:off x="3547872" y="1325880"/>
            <a:ext cx="5519928" cy="2304288"/>
          </a:xfrm>
          <a:prstGeom prst="rect">
            <a:avLst/>
          </a:prstGeom>
        </p:spPr>
        <p:txBody>
          <a:bodyPr anchor="t" anchorCtr="0">
            <a:noAutofit/>
          </a:bodyPr>
          <a:lstStyle>
            <a:lvl1pPr marL="0" indent="0">
              <a:lnSpc>
                <a:spcPct val="100000"/>
              </a:lnSpc>
              <a:spcBef>
                <a:spcPts val="0"/>
              </a:spcBef>
              <a:buNone/>
              <a:defRPr sz="36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Tree>
    <p:extLst>
      <p:ext uri="{BB962C8B-B14F-4D97-AF65-F5344CB8AC3E}">
        <p14:creationId xmlns:p14="http://schemas.microsoft.com/office/powerpoint/2010/main" val="3193213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lvl1pPr>
              <a:defRPr sz="1800">
                <a:solidFill>
                  <a:schemeClr val="tx2"/>
                </a:solidFill>
              </a:defRPr>
            </a:lvl1pPr>
            <a:lvl2pPr>
              <a:defRPr sz="1800">
                <a:solidFill>
                  <a:schemeClr val="tx2"/>
                </a:solidFill>
              </a:defRPr>
            </a:lvl2pPr>
            <a:lvl3pPr>
              <a:defRPr sz="1600">
                <a:solidFill>
                  <a:schemeClr val="tx2"/>
                </a:solidFill>
              </a:defRPr>
            </a:lvl3pPr>
            <a:lvl4pPr>
              <a:defRPr sz="1600">
                <a:solidFill>
                  <a:schemeClr val="tx2"/>
                </a:solidFill>
              </a:defRPr>
            </a:lvl4pPr>
            <a:lvl5pPr>
              <a:defRPr sz="14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80402385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dirty="0" smtClean="0">
                <a:solidFill>
                  <a:prstClr val="black">
                    <a:tint val="75000"/>
                  </a:prstClr>
                </a:solidFill>
              </a:rPr>
              <a:t>Footer text goes here.</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8207477" y="6561137"/>
            <a:ext cx="457200" cy="220663"/>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2"/>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6" y="6553201"/>
            <a:ext cx="707325" cy="207749"/>
          </a:xfrm>
          <a:prstGeom prst="rect">
            <a:avLst/>
          </a:prstGeom>
          <a:noFill/>
        </p:spPr>
        <p:txBody>
          <a:bodyPr wrap="square" rtlCol="0">
            <a:spAutoFit/>
          </a:bodyPr>
          <a:lstStyle/>
          <a:p>
            <a:r>
              <a:rPr lang="en-US" sz="750" b="1" dirty="0">
                <a:solidFill>
                  <a:srgbClr val="5B6770"/>
                </a:solidFill>
              </a:rPr>
              <a:t>PUBLIC</a:t>
            </a:r>
          </a:p>
        </p:txBody>
      </p:sp>
      <p:sp>
        <p:nvSpPr>
          <p:cNvPr id="11" name="Slide Number Placeholder 8"/>
          <p:cNvSpPr txBox="1">
            <a:spLocks/>
          </p:cNvSpPr>
          <p:nvPr userDrawn="1"/>
        </p:nvSpPr>
        <p:spPr>
          <a:xfrm>
            <a:off x="8664677" y="6561137"/>
            <a:ext cx="387883" cy="2127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E7085C4-D6A8-46D9-A1BA-F87C2DEFFCDB}" type="slidenum">
              <a:rPr lang="en-US" sz="900" smtClean="0">
                <a:solidFill>
                  <a:schemeClr val="bg1">
                    <a:lumMod val="75000"/>
                  </a:schemeClr>
                </a:solidFill>
              </a:rPr>
              <a:pPr/>
              <a:t>‹#›</a:t>
            </a:fld>
            <a:endParaRPr lang="en-US" sz="900" dirty="0">
              <a:solidFill>
                <a:schemeClr val="bg1">
                  <a:lumMod val="75000"/>
                </a:schemeClr>
              </a:solidFill>
            </a:endParaRPr>
          </a:p>
        </p:txBody>
      </p:sp>
    </p:spTree>
    <p:extLst>
      <p:ext uri="{BB962C8B-B14F-4D97-AF65-F5344CB8AC3E}">
        <p14:creationId xmlns:p14="http://schemas.microsoft.com/office/powerpoint/2010/main" val="1500750949"/>
      </p:ext>
    </p:extLst>
  </p:cSld>
  <p:clrMap bg1="lt1" tx1="dk1" bg2="lt2" tx2="dk2" accent1="accent1" accent2="accent2" accent3="accent3" accent4="accent4" accent5="accent5" accent6="accent6" hlink="hlink" folHlink="folHlink"/>
  <p:sldLayoutIdLst>
    <p:sldLayoutId id="2147483698" r:id="rId1"/>
    <p:sldLayoutId id="2147483664" r:id="rId2"/>
    <p:sldLayoutId id="2147483690" r:id="rId3"/>
    <p:sldLayoutId id="2147483691" r:id="rId4"/>
    <p:sldLayoutId id="2147483682" r:id="rId5"/>
  </p:sldLayoutIdLst>
  <p:timing>
    <p:tnLst>
      <p:par>
        <p:cTn id="1" dur="indefinite" restart="never" nodeType="tmRoot"/>
      </p:par>
    </p:tnLst>
  </p:timing>
  <p:hf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3638841176"/>
      </p:ext>
    </p:extLst>
  </p:cSld>
  <p:clrMap bg1="lt1" tx1="dk1" bg2="lt2" tx2="dk2" accent1="accent1" accent2="accent2" accent3="accent3" accent4="accent4" accent5="accent5" accent6="accent6" hlink="hlink" folHlink="folHlink"/>
  <p:sldLayoutIdLst>
    <p:sldLayoutId id="2147483701"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7503856"/>
      </p:ext>
    </p:extLst>
  </p:cSld>
  <p:clrMap bg1="lt1" tx1="dk1" bg2="lt2" tx2="dk2" accent1="accent1" accent2="accent2" accent3="accent3" accent4="accent4" accent5="accent5" accent6="accent6" hlink="hlink" folHlink="folHlink"/>
  <p:sldLayoutIdLst>
    <p:sldLayoutId id="2147483703" r:id="rId1"/>
  </p:sldLayoutIdLst>
  <p:timing>
    <p:tnLst>
      <p:par>
        <p:cTn id="1" dur="indefinite" restart="never" nodeType="tmRoot"/>
      </p:par>
    </p:tnLst>
  </p:timing>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hyperlink" Target="https://mis.ercot.com/pps/tibco/mis" TargetMode="External"/><Relationship Id="rId2" Type="http://schemas.openxmlformats.org/officeDocument/2006/relationships/hyperlink" Target="http://www.ercot.com/content/cdr/html/as_capacity_monitor.html" TargetMode="External"/><Relationship Id="rId1" Type="http://schemas.openxmlformats.org/officeDocument/2006/relationships/slideLayout" Target="../slideLayouts/slideLayout2.xml"/><Relationship Id="rId5" Type="http://schemas.openxmlformats.org/officeDocument/2006/relationships/hyperlink" Target="http://www.ercot.com/content/wcm/key_documents_lists/89328/BP_ERCOT_And_QSE_Operations_Practices_During_The_Operating_Hour_Version_5_12.docx" TargetMode="External"/><Relationship Id="rId4" Type="http://schemas.openxmlformats.org/officeDocument/2006/relationships/hyperlink" Target="http://www.ercot.com/content/wcm/key_documents_lists/89328/BP_Current_Operating_Plan_Practices_By_QSE_Version_2_4.doc"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urldefense.proofpoint.com/v2/url?u=https-3A__urldefense.com_v3_-5F-5Fhttp-3A_www.ercot.com_mktrules_issues_NPRR960-5F-5F-3B-21-21BJC6uDBu-2DzY-21cTh8Zvcgud0Rgs8u5cfuLzHVjscytY57ReqTlRYyQjbxz93yOk-5FkkOaO-5FrBqqSk-24&amp;d=DwMGaQ&amp;c=trp9rTvIdyEWh1VWB5x8_2JiPaB5oGZOtWPDws2_VoY&amp;r=YfRnTDlQf4kiSKohd2M-dzlSPlMGZN8FNIHUt8LlHYE&amp;m=3iDh7Ba9jgEuOifAjUQZIpE32cjyVgi1qcd8OQY_qBA&amp;s=2GKBVzI0ADd0Q6TJT5W5lCBNZvtiyD1Dvix9OnOg6yI&amp;e=" TargetMode="External"/><Relationship Id="rId2" Type="http://schemas.openxmlformats.org/officeDocument/2006/relationships/hyperlink" Target="http://www.ercot.com/mktrules/issues/NPRR863"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ercot.com/content/wcm/lists/92931/Procedure_for_Calculating_Responsive_Reserve__RRS__Limits_for_Individual_Resources_112119.docx" TargetMode="External"/><Relationship Id="rId2" Type="http://schemas.openxmlformats.org/officeDocument/2006/relationships/hyperlink" Target="http://www.ercot.com/mktrules/obd/obdlist" TargetMode="External"/><Relationship Id="rId1" Type="http://schemas.openxmlformats.org/officeDocument/2006/relationships/slideLayout" Target="../slideLayouts/slideLayout2.xml"/><Relationship Id="rId4" Type="http://schemas.openxmlformats.org/officeDocument/2006/relationships/hyperlink" Target="https://mis.ercot.com/pps/tibco/mis/Pages/Grid+Information/Generatio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1"/>
          </p:nvPr>
        </p:nvSpPr>
        <p:spPr/>
        <p:txBody>
          <a:bodyPr/>
          <a:lstStyle/>
          <a:p>
            <a:r>
              <a:rPr lang="en-US" cap="none" dirty="0" smtClean="0"/>
              <a:t>Implementation </a:t>
            </a:r>
            <a:r>
              <a:rPr lang="en-US" cap="none" dirty="0"/>
              <a:t>details for phase 1 of NPRR 863 and NPRR 960</a:t>
            </a:r>
            <a:r>
              <a:rPr lang="en-US" cap="none" dirty="0" smtClean="0"/>
              <a:t> </a:t>
            </a:r>
            <a:endParaRPr lang="en-US" cap="none" dirty="0"/>
          </a:p>
        </p:txBody>
      </p:sp>
      <p:sp>
        <p:nvSpPr>
          <p:cNvPr id="3" name="Text Placeholder 2"/>
          <p:cNvSpPr>
            <a:spLocks noGrp="1"/>
          </p:cNvSpPr>
          <p:nvPr>
            <p:ph type="body" sz="quarter" idx="3"/>
          </p:nvPr>
        </p:nvSpPr>
        <p:spPr/>
        <p:txBody>
          <a:bodyPr/>
          <a:lstStyle/>
          <a:p>
            <a:r>
              <a:rPr lang="en-US" dirty="0" smtClean="0"/>
              <a:t>ERCOT</a:t>
            </a:r>
            <a:endParaRPr lang="en-US" dirty="0"/>
          </a:p>
        </p:txBody>
      </p:sp>
      <p:sp>
        <p:nvSpPr>
          <p:cNvPr id="4" name="Text Placeholder 3"/>
          <p:cNvSpPr>
            <a:spLocks noGrp="1"/>
          </p:cNvSpPr>
          <p:nvPr>
            <p:ph type="body" sz="quarter" idx="10"/>
          </p:nvPr>
        </p:nvSpPr>
        <p:spPr/>
        <p:txBody>
          <a:bodyPr/>
          <a:lstStyle/>
          <a:p>
            <a:r>
              <a:rPr lang="en-US" dirty="0" smtClean="0"/>
              <a:t>Nitika Mago</a:t>
            </a:r>
          </a:p>
          <a:p>
            <a:r>
              <a:rPr lang="en-US" dirty="0" smtClean="0"/>
              <a:t>Supervisor, Operations Analysis</a:t>
            </a:r>
          </a:p>
          <a:p>
            <a:r>
              <a:rPr lang="en-US" dirty="0" smtClean="0"/>
              <a:t>ERCOT</a:t>
            </a:r>
            <a:endParaRPr lang="en-US" dirty="0"/>
          </a:p>
        </p:txBody>
      </p:sp>
    </p:spTree>
    <p:extLst>
      <p:ext uri="{BB962C8B-B14F-4D97-AF65-F5344CB8AC3E}">
        <p14:creationId xmlns:p14="http://schemas.microsoft.com/office/powerpoint/2010/main" val="21880547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Dashboard, MIS, Et. all</a:t>
            </a:r>
            <a:endParaRPr lang="en-US" dirty="0"/>
          </a:p>
        </p:txBody>
      </p:sp>
      <p:sp>
        <p:nvSpPr>
          <p:cNvPr id="3" name="Content Placeholder 2"/>
          <p:cNvSpPr>
            <a:spLocks noGrp="1"/>
          </p:cNvSpPr>
          <p:nvPr>
            <p:ph idx="1"/>
          </p:nvPr>
        </p:nvSpPr>
        <p:spPr/>
        <p:txBody>
          <a:bodyPr/>
          <a:lstStyle/>
          <a:p>
            <a:r>
              <a:rPr lang="en-US" dirty="0" smtClean="0"/>
              <a:t>Two </a:t>
            </a:r>
            <a:r>
              <a:rPr lang="en-US" dirty="0"/>
              <a:t>new data fields will be included in the </a:t>
            </a:r>
            <a:r>
              <a:rPr lang="en-US" u="sng" dirty="0">
                <a:hlinkClick r:id="rId2"/>
              </a:rPr>
              <a:t>System Ancillary Service Capacity Monitor</a:t>
            </a:r>
            <a:r>
              <a:rPr lang="en-US" dirty="0"/>
              <a:t> display on ercot.com and in the QSE Ancillary Services Capacity Monitor report (EMIL ID: NP8-143-CD, Report Type ID: 11025) on </a:t>
            </a:r>
            <a:r>
              <a:rPr lang="en-US" u="sng" dirty="0">
                <a:hlinkClick r:id="rId3"/>
              </a:rPr>
              <a:t>ERCOT's Market Information System (MIS</a:t>
            </a:r>
            <a:r>
              <a:rPr lang="en-US" u="sng" dirty="0" smtClean="0">
                <a:hlinkClick r:id="rId3"/>
              </a:rPr>
              <a:t>)</a:t>
            </a:r>
            <a:r>
              <a:rPr lang="en-US" dirty="0" smtClean="0"/>
              <a:t>.</a:t>
            </a:r>
            <a:r>
              <a:rPr lang="en-US" dirty="0"/>
              <a:t> </a:t>
            </a:r>
            <a:endParaRPr lang="en-US" dirty="0" smtClean="0"/>
          </a:p>
          <a:p>
            <a:pPr lvl="1"/>
            <a:r>
              <a:rPr lang="en-US" dirty="0" smtClean="0"/>
              <a:t>RRS </a:t>
            </a:r>
            <a:r>
              <a:rPr lang="en-US" dirty="0"/>
              <a:t>Capacity from Resources capable of Fast Frequency Response (FFR)</a:t>
            </a:r>
          </a:p>
          <a:p>
            <a:pPr lvl="1"/>
            <a:r>
              <a:rPr lang="en-US" dirty="0"/>
              <a:t>Ancillary Service Resource Responsibility for RRS Resources capable of </a:t>
            </a:r>
            <a:r>
              <a:rPr lang="en-US" dirty="0" smtClean="0"/>
              <a:t>FFR</a:t>
            </a:r>
          </a:p>
          <a:p>
            <a:endParaRPr lang="en-US" sz="700" dirty="0" smtClean="0"/>
          </a:p>
          <a:p>
            <a:r>
              <a:rPr lang="en-US" dirty="0"/>
              <a:t>The Responsive Reserve Performance Report for Generators and CLRs report (EMID ID: </a:t>
            </a:r>
            <a:r>
              <a:rPr lang="en-US" dirty="0" smtClean="0"/>
              <a:t>NP8-543-M</a:t>
            </a:r>
            <a:r>
              <a:rPr lang="en-US" dirty="0"/>
              <a:t>, Report Type ID: </a:t>
            </a:r>
            <a:r>
              <a:rPr lang="en-US" dirty="0" smtClean="0"/>
              <a:t>13033) on ERCOT’s MIS will be updated to include response from Resources providing FFR in Real Time.</a:t>
            </a:r>
            <a:endParaRPr lang="en-US" dirty="0"/>
          </a:p>
          <a:p>
            <a:pPr marL="0" indent="0">
              <a:buNone/>
            </a:pPr>
            <a:endParaRPr lang="en-US" sz="700" dirty="0"/>
          </a:p>
          <a:p>
            <a:endParaRPr lang="en-US" dirty="0" smtClean="0"/>
          </a:p>
          <a:p>
            <a:endParaRPr lang="en-US" dirty="0"/>
          </a:p>
          <a:p>
            <a:r>
              <a:rPr lang="en-US" dirty="0" smtClean="0"/>
              <a:t>The following Business Practice Manuals will be updated to capture phase 1 FFR related expectations.</a:t>
            </a:r>
          </a:p>
          <a:p>
            <a:pPr lvl="1"/>
            <a:r>
              <a:rPr lang="en-US" dirty="0">
                <a:hlinkClick r:id="rId4"/>
              </a:rPr>
              <a:t>Current Operating Plan Practices By </a:t>
            </a:r>
            <a:r>
              <a:rPr lang="en-US" dirty="0" smtClean="0">
                <a:hlinkClick r:id="rId4"/>
              </a:rPr>
              <a:t>QSE</a:t>
            </a:r>
            <a:r>
              <a:rPr lang="en-US" b="1" dirty="0">
                <a:hlinkClick r:id="rId5"/>
              </a:rPr>
              <a:t> </a:t>
            </a:r>
            <a:endParaRPr lang="en-US" b="1" dirty="0" smtClean="0">
              <a:hlinkClick r:id="rId5"/>
            </a:endParaRPr>
          </a:p>
          <a:p>
            <a:pPr lvl="1"/>
            <a:r>
              <a:rPr lang="en-US" dirty="0" smtClean="0">
                <a:hlinkClick r:id="rId5"/>
              </a:rPr>
              <a:t>ERCOT </a:t>
            </a:r>
            <a:r>
              <a:rPr lang="en-US" dirty="0">
                <a:hlinkClick r:id="rId5"/>
              </a:rPr>
              <a:t>and QSE Operations Practices During The Operating Hour</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dirty="0"/>
          </a:p>
        </p:txBody>
      </p:sp>
    </p:spTree>
    <p:extLst>
      <p:ext uri="{BB962C8B-B14F-4D97-AF65-F5344CB8AC3E}">
        <p14:creationId xmlns:p14="http://schemas.microsoft.com/office/powerpoint/2010/main" val="20702540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Acronyms</a:t>
            </a:r>
            <a:endParaRPr lang="en-US" dirty="0"/>
          </a:p>
        </p:txBody>
      </p:sp>
      <p:sp>
        <p:nvSpPr>
          <p:cNvPr id="3" name="Content Placeholder 2"/>
          <p:cNvSpPr>
            <a:spLocks noGrp="1"/>
          </p:cNvSpPr>
          <p:nvPr>
            <p:ph idx="1"/>
          </p:nvPr>
        </p:nvSpPr>
        <p:spPr/>
        <p:txBody>
          <a:bodyPr/>
          <a:lstStyle/>
          <a:p>
            <a:pPr marL="0" indent="0">
              <a:buNone/>
            </a:pPr>
            <a:r>
              <a:rPr lang="en-US" dirty="0"/>
              <a:t>BP - Base Point</a:t>
            </a:r>
          </a:p>
          <a:p>
            <a:pPr marL="0" indent="0">
              <a:buNone/>
            </a:pPr>
            <a:r>
              <a:rPr lang="en-US" dirty="0"/>
              <a:t>FFR - Fast Frequency Response</a:t>
            </a:r>
          </a:p>
          <a:p>
            <a:pPr marL="0" indent="0">
              <a:buNone/>
            </a:pPr>
            <a:r>
              <a:rPr lang="en-US" dirty="0"/>
              <a:t>HASL - High Ancillary Service Limit</a:t>
            </a:r>
          </a:p>
          <a:p>
            <a:pPr marL="0" indent="0">
              <a:buNone/>
            </a:pPr>
            <a:r>
              <a:rPr lang="en-US" dirty="0"/>
              <a:t>HDL - High Dispatch Limit</a:t>
            </a:r>
          </a:p>
          <a:p>
            <a:pPr marL="0" indent="0">
              <a:buNone/>
            </a:pPr>
            <a:r>
              <a:rPr lang="en-US" dirty="0"/>
              <a:t>HSL - High Sustained Limit</a:t>
            </a:r>
          </a:p>
          <a:p>
            <a:pPr marL="0" indent="0">
              <a:buNone/>
            </a:pPr>
            <a:r>
              <a:rPr lang="en-US" dirty="0"/>
              <a:t>ICCP - Inter-Control Center Protocol </a:t>
            </a:r>
          </a:p>
          <a:p>
            <a:pPr marL="0" indent="0">
              <a:buNone/>
            </a:pPr>
            <a:r>
              <a:rPr lang="en-US" dirty="0"/>
              <a:t>LSL - Low Sustained Limit</a:t>
            </a:r>
          </a:p>
          <a:p>
            <a:pPr marL="0" indent="0">
              <a:buNone/>
            </a:pPr>
            <a:r>
              <a:rPr lang="en-US" dirty="0"/>
              <a:t>QSE - Qualified Scheduling Entity</a:t>
            </a:r>
          </a:p>
          <a:p>
            <a:pPr marL="0" indent="0">
              <a:buNone/>
            </a:pPr>
            <a:r>
              <a:rPr lang="en-US" dirty="0"/>
              <a:t>RRRS - Responsive Reserve Responsibility</a:t>
            </a:r>
          </a:p>
          <a:p>
            <a:pPr marL="0" indent="0">
              <a:buNone/>
            </a:pPr>
            <a:r>
              <a:rPr lang="en-US" dirty="0"/>
              <a:t>RRS - Responsive Reserve</a:t>
            </a:r>
          </a:p>
          <a:p>
            <a:pPr marL="0" indent="0">
              <a:buNone/>
            </a:pPr>
            <a:r>
              <a:rPr lang="en-US" dirty="0"/>
              <a:t>RRSC - Responsive Reserve Schedule</a:t>
            </a:r>
          </a:p>
          <a:p>
            <a:pPr marL="0" indent="0">
              <a:buNone/>
            </a:pPr>
            <a:r>
              <a:rPr lang="en-US" dirty="0"/>
              <a:t>RST - Resource Status</a:t>
            </a:r>
          </a:p>
          <a:p>
            <a:pPr marL="0" indent="0">
              <a:buNone/>
            </a:pPr>
            <a:r>
              <a:rPr lang="en-US" dirty="0"/>
              <a:t>SCED - Security Constrained Economic Dispatch</a:t>
            </a:r>
          </a:p>
          <a:p>
            <a:pPr marL="0" indent="0">
              <a:buNone/>
            </a:pPr>
            <a:r>
              <a:rPr lang="en-US" dirty="0"/>
              <a:t>UDBP - Updated Desired Base Point</a:t>
            </a:r>
          </a:p>
          <a:p>
            <a:pPr marL="0"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dirty="0"/>
          </a:p>
        </p:txBody>
      </p:sp>
    </p:spTree>
    <p:extLst>
      <p:ext uri="{BB962C8B-B14F-4D97-AF65-F5344CB8AC3E}">
        <p14:creationId xmlns:p14="http://schemas.microsoft.com/office/powerpoint/2010/main" val="17769285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fld id="{0E7085C4-D6A8-46D9-A1BA-F87C2DEFFCDB}" type="slidenum">
              <a:rPr lang="en-US" smtClean="0"/>
              <a:pPr/>
              <a:t>12</a:t>
            </a:fld>
            <a:endParaRPr lang="en-US" dirty="0"/>
          </a:p>
        </p:txBody>
      </p:sp>
      <p:sp>
        <p:nvSpPr>
          <p:cNvPr id="8" name="Content Placeholder 7"/>
          <p:cNvSpPr>
            <a:spLocks noGrp="1"/>
          </p:cNvSpPr>
          <p:nvPr>
            <p:ph idx="16"/>
          </p:nvPr>
        </p:nvSpPr>
        <p:spPr/>
        <p:txBody>
          <a:bodyPr/>
          <a:lstStyle/>
          <a:p>
            <a:r>
              <a:rPr lang="en-US" dirty="0" smtClean="0"/>
              <a:t>Appendix</a:t>
            </a:r>
            <a:endParaRPr lang="en-US" dirty="0"/>
          </a:p>
        </p:txBody>
      </p:sp>
    </p:spTree>
    <p:extLst>
      <p:ext uri="{BB962C8B-B14F-4D97-AF65-F5344CB8AC3E}">
        <p14:creationId xmlns:p14="http://schemas.microsoft.com/office/powerpoint/2010/main" val="7635099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Protocol Sections to be Un-Gray Boxed in Phase 1</a:t>
            </a:r>
            <a:endParaRPr lang="en-US" sz="2400" dirty="0"/>
          </a:p>
        </p:txBody>
      </p:sp>
      <p:sp>
        <p:nvSpPr>
          <p:cNvPr id="3" name="Content Placeholder 2"/>
          <p:cNvSpPr>
            <a:spLocks noGrp="1"/>
          </p:cNvSpPr>
          <p:nvPr>
            <p:ph idx="1"/>
          </p:nvPr>
        </p:nvSpPr>
        <p:spPr/>
        <p:txBody>
          <a:bodyPr/>
          <a:lstStyle/>
          <a:p>
            <a:pPr marL="0" indent="0">
              <a:buNone/>
            </a:pPr>
            <a:r>
              <a:rPr lang="en-US" sz="1400" dirty="0" smtClean="0"/>
              <a:t>The following outlines Nodal Protocol sections that will be un-gray boxed in Phase 1. In cases where only a portion of a Section is being un-gray boxed, specific references have been included in parenthesis.</a:t>
            </a:r>
          </a:p>
          <a:p>
            <a:pPr marL="0" indent="0">
              <a:buNone/>
            </a:pPr>
            <a:endParaRPr lang="en-US" sz="700" i="1" dirty="0" smtClean="0"/>
          </a:p>
          <a:p>
            <a:pPr marL="0" indent="0">
              <a:buNone/>
            </a:pPr>
            <a:r>
              <a:rPr lang="en-US" sz="1200" dirty="0" smtClean="0"/>
              <a:t>2.1, Definitions (Fast Frequency Response)</a:t>
            </a:r>
          </a:p>
          <a:p>
            <a:pPr marL="0" indent="0">
              <a:buNone/>
            </a:pPr>
            <a:r>
              <a:rPr lang="en-US" sz="1200" dirty="0" smtClean="0"/>
              <a:t>3.8.4, Hydro Generation Resources (3.8.4, Generation Resources Operating in Synchronous Condenser Fast Response)</a:t>
            </a:r>
          </a:p>
          <a:p>
            <a:pPr marL="0" indent="0">
              <a:buNone/>
            </a:pPr>
            <a:r>
              <a:rPr lang="en-US" sz="1200" dirty="0" smtClean="0"/>
              <a:t>3.9.1</a:t>
            </a:r>
            <a:r>
              <a:rPr lang="en-US" sz="1200" dirty="0"/>
              <a:t>, Current Operating Plan (COP) Criteria (3.9.1 (5)(b)(</a:t>
            </a:r>
            <a:r>
              <a:rPr lang="en-US" sz="1200" dirty="0" err="1"/>
              <a:t>i</a:t>
            </a:r>
            <a:r>
              <a:rPr lang="en-US" sz="1200" dirty="0"/>
              <a:t>)(K); 3.9.1 (5)(b)(</a:t>
            </a:r>
            <a:r>
              <a:rPr lang="en-US" sz="1200" dirty="0" err="1"/>
              <a:t>i</a:t>
            </a:r>
            <a:r>
              <a:rPr lang="en-US" sz="1200" dirty="0"/>
              <a:t>)(Q))</a:t>
            </a:r>
          </a:p>
          <a:p>
            <a:pPr marL="0" indent="0">
              <a:buNone/>
            </a:pPr>
            <a:r>
              <a:rPr lang="en-US" sz="1200" dirty="0"/>
              <a:t>3.16, Standards for Determining Ancillary Service Quantities (3.16 (2)(b)-(e); 3.16 (3); 3.16 (5)*; 3.16 (6)*; 3.16 (7))</a:t>
            </a:r>
          </a:p>
          <a:p>
            <a:pPr marL="0" indent="0">
              <a:buNone/>
            </a:pPr>
            <a:r>
              <a:rPr lang="en-US" sz="1200" dirty="0" smtClean="0"/>
              <a:t>3.18</a:t>
            </a:r>
            <a:r>
              <a:rPr lang="en-US" sz="1200" dirty="0"/>
              <a:t>, Resource Limits in Providing Ancillary Service (3.18 (3))</a:t>
            </a:r>
          </a:p>
          <a:p>
            <a:pPr marL="0" indent="0">
              <a:buNone/>
            </a:pPr>
            <a:r>
              <a:rPr lang="en-US" sz="1200" dirty="0"/>
              <a:t>4.4.7.1, Self-Arranged Ancillary Service Quantities (4.4.7.1 (9)(</a:t>
            </a:r>
            <a:r>
              <a:rPr lang="en-US" sz="1200" dirty="0" smtClean="0"/>
              <a:t>c)*)</a:t>
            </a:r>
            <a:endParaRPr lang="en-US" sz="1200" dirty="0"/>
          </a:p>
          <a:p>
            <a:pPr marL="0" indent="0">
              <a:buNone/>
            </a:pPr>
            <a:r>
              <a:rPr lang="en-US" sz="1200" dirty="0"/>
              <a:t>4.4.7.1.1, Negative Self-Arranged Ancillary Service Quantities (4.4.7.1.1 (3)*)</a:t>
            </a:r>
          </a:p>
          <a:p>
            <a:pPr marL="0" indent="0">
              <a:buNone/>
            </a:pPr>
            <a:r>
              <a:rPr lang="en-US" sz="1200" dirty="0"/>
              <a:t>4.4.7.3, Ancillary Service Trades (4.4.7.3(7))</a:t>
            </a:r>
          </a:p>
          <a:p>
            <a:pPr marL="0" indent="0">
              <a:buNone/>
            </a:pPr>
            <a:r>
              <a:rPr lang="en-US" sz="1200" dirty="0"/>
              <a:t>4.6.4.1.3, Responsive Reserve Service Payment</a:t>
            </a:r>
          </a:p>
          <a:p>
            <a:pPr marL="0" indent="0">
              <a:buNone/>
            </a:pPr>
            <a:r>
              <a:rPr lang="en-US" sz="1200" dirty="0"/>
              <a:t>4.6.4.2.3, Responsive Reserve Service Charge</a:t>
            </a:r>
          </a:p>
          <a:p>
            <a:pPr marL="0" indent="0">
              <a:buNone/>
            </a:pPr>
            <a:r>
              <a:rPr lang="en-US" sz="1200" dirty="0"/>
              <a:t>6.5.7.5, Ancillary Services Capacity Monitor (6.5.7.5 (1)(a)(iv); 6.5.7.5 (1)(b)(iv); 6.5.7.5 </a:t>
            </a:r>
            <a:r>
              <a:rPr lang="en-US" sz="1200" dirty="0" smtClean="0"/>
              <a:t>(1)(m</a:t>
            </a:r>
            <a:r>
              <a:rPr lang="en-US" sz="1200" dirty="0"/>
              <a:t>) - PRC7)</a:t>
            </a:r>
          </a:p>
          <a:p>
            <a:pPr marL="0" indent="0">
              <a:buNone/>
            </a:pPr>
            <a:r>
              <a:rPr lang="en-US" sz="1200" dirty="0"/>
              <a:t>6.5.7.6.2.2, Deployment of Responsive Reserve Service (6.5.7.6.2.2 (2</a:t>
            </a:r>
            <a:r>
              <a:rPr lang="en-US" sz="1200" dirty="0" smtClean="0"/>
              <a:t>)(</a:t>
            </a:r>
            <a:r>
              <a:rPr lang="en-US" sz="1200" dirty="0"/>
              <a:t>a)-(b); </a:t>
            </a:r>
            <a:r>
              <a:rPr lang="en-US" sz="1200" dirty="0" smtClean="0"/>
              <a:t>6.5.7.6.2.2(13</a:t>
            </a:r>
            <a:r>
              <a:rPr lang="en-US" sz="1200" dirty="0"/>
              <a:t>)-(16))</a:t>
            </a:r>
          </a:p>
          <a:p>
            <a:pPr marL="0" indent="0">
              <a:buNone/>
            </a:pPr>
            <a:r>
              <a:rPr lang="en-US" sz="1200" dirty="0"/>
              <a:t>6.5.9.4.1, General Procedures Prior to EEA Operations (6.5.9.4.1(1)(a), 6.5.9.4.1(1)(d)*)</a:t>
            </a:r>
          </a:p>
          <a:p>
            <a:pPr marL="0" indent="0">
              <a:buNone/>
            </a:pPr>
            <a:r>
              <a:rPr lang="en-US" sz="1200" dirty="0"/>
              <a:t>8.1.1.1, Ancillary Service Qualification and Testing (8.1.1.1 (10)-(11))</a:t>
            </a:r>
          </a:p>
          <a:p>
            <a:pPr marL="0" indent="0">
              <a:buNone/>
            </a:pPr>
            <a:r>
              <a:rPr lang="en-US" sz="1200" dirty="0"/>
              <a:t>8.1.1.3.2, Responsive Reserve Capacity Monitoring Criteria </a:t>
            </a:r>
          </a:p>
          <a:p>
            <a:pPr marL="0" indent="0">
              <a:buNone/>
            </a:pPr>
            <a:r>
              <a:rPr lang="en-US" sz="1200" dirty="0"/>
              <a:t>8.1.1.4.2, Responsive Reserve Energy Deployment Criteria  (8.1.1.4.2 (1)(b)-(</a:t>
            </a:r>
            <a:r>
              <a:rPr lang="en-US" sz="1200" dirty="0" smtClean="0"/>
              <a:t>c); </a:t>
            </a:r>
            <a:r>
              <a:rPr lang="en-US" sz="1200" dirty="0"/>
              <a:t>8.1.1.4.2(2)-(7))</a:t>
            </a:r>
          </a:p>
          <a:p>
            <a:pPr marL="0" indent="0">
              <a:buNone/>
            </a:pPr>
            <a:r>
              <a:rPr lang="en-US" sz="1200" dirty="0"/>
              <a:t>8.5.2, Primary Frequency Response Measurements</a:t>
            </a:r>
          </a:p>
          <a:p>
            <a:pPr marL="0" indent="0">
              <a:buNone/>
            </a:pPr>
            <a:r>
              <a:rPr lang="en-US" sz="1200" dirty="0"/>
              <a:t>8.5.2.1, ERCOT Required Primary Frequency Response</a:t>
            </a:r>
          </a:p>
          <a:p>
            <a:pPr marL="0" indent="0">
              <a:buNone/>
            </a:pPr>
            <a:r>
              <a:rPr lang="en-US" sz="1200" dirty="0"/>
              <a:t>9.2.3, DAM Settlement Charge Types (9.2.3 (1)(h); 9.2.3(1)(l</a:t>
            </a:r>
            <a:r>
              <a:rPr lang="en-US" sz="1200" dirty="0" smtClean="0"/>
              <a:t>))</a:t>
            </a:r>
          </a:p>
          <a:p>
            <a:pPr marL="0" indent="0">
              <a:buNone/>
            </a:pPr>
            <a:endParaRPr lang="en-US" sz="1200" dirty="0"/>
          </a:p>
          <a:p>
            <a:pPr marL="0" indent="0">
              <a:buNone/>
            </a:pPr>
            <a:r>
              <a:rPr lang="en-US" sz="800" dirty="0" smtClean="0"/>
              <a:t>*As written in NPRR 960.</a:t>
            </a:r>
            <a:endParaRPr lang="en-US" sz="8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dirty="0"/>
          </a:p>
        </p:txBody>
      </p:sp>
    </p:spTree>
    <p:extLst>
      <p:ext uri="{BB962C8B-B14F-4D97-AF65-F5344CB8AC3E}">
        <p14:creationId xmlns:p14="http://schemas.microsoft.com/office/powerpoint/2010/main" val="20471248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t>Nodal Operating Guide Sections to </a:t>
            </a:r>
            <a:r>
              <a:rPr lang="en-US" sz="2000" dirty="0" smtClean="0"/>
              <a:t>be Un-Gray Boxed in Phase 1</a:t>
            </a:r>
            <a:endParaRPr lang="en-US" sz="2000" dirty="0"/>
          </a:p>
        </p:txBody>
      </p:sp>
      <p:sp>
        <p:nvSpPr>
          <p:cNvPr id="3" name="Content Placeholder 2"/>
          <p:cNvSpPr>
            <a:spLocks noGrp="1"/>
          </p:cNvSpPr>
          <p:nvPr>
            <p:ph idx="1"/>
          </p:nvPr>
        </p:nvSpPr>
        <p:spPr/>
        <p:txBody>
          <a:bodyPr/>
          <a:lstStyle/>
          <a:p>
            <a:pPr marL="0" indent="0">
              <a:buNone/>
            </a:pPr>
            <a:r>
              <a:rPr lang="en-US" sz="1400" dirty="0" smtClean="0"/>
              <a:t>The following outlines </a:t>
            </a:r>
            <a:r>
              <a:rPr lang="en-US" sz="1400" dirty="0" smtClean="0"/>
              <a:t>Nodal Operating Guide sections that </a:t>
            </a:r>
            <a:r>
              <a:rPr lang="en-US" sz="1400" dirty="0" smtClean="0"/>
              <a:t>will be un-gray boxed in Phase 1. </a:t>
            </a:r>
            <a:r>
              <a:rPr lang="en-US" sz="1400" dirty="0" smtClean="0"/>
              <a:t>In cases where only a portion of a Section is being un-gray boxed, specific references have been included in parenthesis.</a:t>
            </a:r>
            <a:endParaRPr lang="en-US" sz="1400" dirty="0" smtClean="0"/>
          </a:p>
          <a:p>
            <a:pPr marL="0" indent="0">
              <a:buNone/>
            </a:pPr>
            <a:endParaRPr lang="en-US" sz="700" i="1" dirty="0" smtClean="0"/>
          </a:p>
          <a:p>
            <a:pPr marL="0" indent="0">
              <a:buNone/>
            </a:pPr>
            <a:r>
              <a:rPr lang="en-US" sz="1200" dirty="0" smtClean="0"/>
              <a:t>1.4, Definitions (Automatic Generation Control)</a:t>
            </a:r>
            <a:endParaRPr lang="en-US" sz="1200" dirty="0"/>
          </a:p>
          <a:p>
            <a:pPr marL="0" indent="0">
              <a:buNone/>
            </a:pPr>
            <a:r>
              <a:rPr lang="en-US" sz="1200" dirty="0" smtClean="0"/>
              <a:t>2.2.4.1, Maintenance and Verification</a:t>
            </a:r>
          </a:p>
          <a:p>
            <a:pPr marL="0" indent="0">
              <a:buNone/>
            </a:pPr>
            <a:r>
              <a:rPr lang="en-US" sz="1200" dirty="0" smtClean="0"/>
              <a:t>2.2.4.2, Regulation Provider Loss of AGC </a:t>
            </a:r>
          </a:p>
          <a:p>
            <a:pPr marL="0" indent="0">
              <a:buNone/>
            </a:pPr>
            <a:r>
              <a:rPr lang="en-US" sz="1200" dirty="0" smtClean="0"/>
              <a:t>2.3, Ancillary Services</a:t>
            </a:r>
          </a:p>
          <a:p>
            <a:pPr marL="0" indent="0">
              <a:buNone/>
            </a:pPr>
            <a:r>
              <a:rPr lang="en-US" sz="1200" dirty="0" smtClean="0"/>
              <a:t>2.3.1.2, Additional Operational Details for Responsive Reserve Providers (2.3.1.2 (1); 2.3.1.2(3)-(5); 2.3.1.2 (8)(b); 2.3.1.2 (8)(d); 2.3.1.2 (9)-(11))</a:t>
            </a:r>
          </a:p>
          <a:p>
            <a:pPr marL="0" indent="0">
              <a:buNone/>
            </a:pPr>
            <a:r>
              <a:rPr lang="en-US" sz="1200" dirty="0" smtClean="0"/>
              <a:t>2.3.1.2.1, Limit on Generation Resources and Controllable Load Resources Providing RRS (2.3.1.2.1(1)-(4))</a:t>
            </a:r>
          </a:p>
          <a:p>
            <a:pPr marL="0" indent="0">
              <a:buNone/>
            </a:pPr>
            <a:r>
              <a:rPr lang="en-US" sz="1200" dirty="0" smtClean="0"/>
              <a:t>4.5.2, Operating Procedures(4.5.2 (3)(f)) (4.5.2 (3)(f))</a:t>
            </a:r>
          </a:p>
          <a:p>
            <a:pPr marL="0" indent="0">
              <a:buNone/>
            </a:pPr>
            <a:r>
              <a:rPr lang="en-US" sz="1200" dirty="0" smtClean="0"/>
              <a:t>8, Attachment F</a:t>
            </a:r>
          </a:p>
          <a:p>
            <a:pPr marL="0" indent="0">
              <a:buNone/>
            </a:pPr>
            <a:endParaRPr lang="en-US" sz="12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14</a:t>
            </a:fld>
            <a:endParaRPr lang="en-US" dirty="0"/>
          </a:p>
        </p:txBody>
      </p:sp>
    </p:spTree>
    <p:extLst>
      <p:ext uri="{BB962C8B-B14F-4D97-AF65-F5344CB8AC3E}">
        <p14:creationId xmlns:p14="http://schemas.microsoft.com/office/powerpoint/2010/main" val="16725887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t>Other Binding Documents to </a:t>
            </a:r>
            <a:r>
              <a:rPr lang="en-US" sz="2000" dirty="0"/>
              <a:t>be Un-Gray Boxed in Phase 1</a:t>
            </a:r>
          </a:p>
        </p:txBody>
      </p:sp>
      <p:sp>
        <p:nvSpPr>
          <p:cNvPr id="3" name="Content Placeholder 2"/>
          <p:cNvSpPr>
            <a:spLocks noGrp="1"/>
          </p:cNvSpPr>
          <p:nvPr>
            <p:ph idx="1"/>
          </p:nvPr>
        </p:nvSpPr>
        <p:spPr/>
        <p:txBody>
          <a:bodyPr/>
          <a:lstStyle/>
          <a:p>
            <a:pPr marL="0" lvl="0" indent="0">
              <a:buNone/>
            </a:pPr>
            <a:r>
              <a:rPr lang="en-US" sz="1400" dirty="0" smtClean="0">
                <a:solidFill>
                  <a:srgbClr val="5B6770"/>
                </a:solidFill>
              </a:rPr>
              <a:t>The </a:t>
            </a:r>
            <a:r>
              <a:rPr lang="en-US" sz="1400" dirty="0">
                <a:solidFill>
                  <a:srgbClr val="5B6770"/>
                </a:solidFill>
              </a:rPr>
              <a:t>following outlines Other Binding Documents that will be un-gray boxed in Phase 1. </a:t>
            </a:r>
          </a:p>
          <a:p>
            <a:pPr marL="0" lvl="0" indent="0">
              <a:buNone/>
            </a:pPr>
            <a:endParaRPr lang="en-US" sz="700" i="1" dirty="0">
              <a:solidFill>
                <a:srgbClr val="5B6770"/>
              </a:solidFill>
            </a:endParaRPr>
          </a:p>
          <a:p>
            <a:pPr marL="0" lvl="0" indent="0">
              <a:buNone/>
            </a:pPr>
            <a:r>
              <a:rPr lang="en-US" sz="1200" dirty="0">
                <a:solidFill>
                  <a:srgbClr val="5B6770"/>
                </a:solidFill>
              </a:rPr>
              <a:t>Methodology for Determining Minimum Ancillary Service Requirements</a:t>
            </a:r>
          </a:p>
          <a:p>
            <a:pPr marL="0" lvl="0" indent="0">
              <a:buNone/>
            </a:pPr>
            <a:r>
              <a:rPr lang="en-US" sz="1200" dirty="0">
                <a:solidFill>
                  <a:srgbClr val="5B6770"/>
                </a:solidFill>
              </a:rPr>
              <a:t>Procedure for Calculating Responsive Reserve (RRS) Limits for Individual Resources</a:t>
            </a:r>
          </a:p>
          <a:p>
            <a:pPr marL="0"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15</a:t>
            </a:fld>
            <a:endParaRPr lang="en-US" dirty="0"/>
          </a:p>
        </p:txBody>
      </p:sp>
    </p:spTree>
    <p:extLst>
      <p:ext uri="{BB962C8B-B14F-4D97-AF65-F5344CB8AC3E}">
        <p14:creationId xmlns:p14="http://schemas.microsoft.com/office/powerpoint/2010/main" val="884101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FFR Qualification Details - Self Test</a:t>
            </a:r>
            <a:endParaRPr lang="en-US" dirty="0"/>
          </a:p>
        </p:txBody>
      </p:sp>
      <p:sp>
        <p:nvSpPr>
          <p:cNvPr id="3" name="Content Placeholder 2"/>
          <p:cNvSpPr>
            <a:spLocks noGrp="1"/>
          </p:cNvSpPr>
          <p:nvPr>
            <p:ph idx="1"/>
          </p:nvPr>
        </p:nvSpPr>
        <p:spPr/>
        <p:txBody>
          <a:bodyPr/>
          <a:lstStyle/>
          <a:p>
            <a:r>
              <a:rPr lang="en-US" dirty="0" smtClean="0"/>
              <a:t>The following steps should be followed when conducting a Self Test for FFR:</a:t>
            </a:r>
          </a:p>
          <a:p>
            <a:pPr marL="685800" lvl="1" indent="-342900">
              <a:buFont typeface="+mj-lt"/>
              <a:buAutoNum type="arabicPeriod"/>
            </a:pPr>
            <a:r>
              <a:rPr lang="en-US" sz="1400" dirty="0"/>
              <a:t>Ancillary Service Resource Responsibility must be </a:t>
            </a:r>
            <a:r>
              <a:rPr lang="en-US" sz="1400" dirty="0" smtClean="0"/>
              <a:t>set equal </a:t>
            </a:r>
            <a:r>
              <a:rPr lang="en-US" sz="1400" dirty="0"/>
              <a:t>to MW capacity for which the Resource seeks qualification for FFR.</a:t>
            </a:r>
          </a:p>
          <a:p>
            <a:pPr marL="685800" lvl="1" indent="-342900">
              <a:buFont typeface="+mj-lt"/>
              <a:buAutoNum type="arabicPeriod"/>
            </a:pPr>
            <a:r>
              <a:rPr lang="en-US" sz="1400" dirty="0" smtClean="0"/>
              <a:t>The </a:t>
            </a:r>
            <a:r>
              <a:rPr lang="en-US" sz="1400" dirty="0"/>
              <a:t>test is performed by </a:t>
            </a:r>
            <a:r>
              <a:rPr lang="en-US" sz="1400" dirty="0" smtClean="0"/>
              <a:t>adding a frequency offset such that frequency decays low enough to initiate response from the Resource. </a:t>
            </a:r>
            <a:r>
              <a:rPr lang="en-US" sz="1400" dirty="0"/>
              <a:t>Note that </a:t>
            </a:r>
            <a:r>
              <a:rPr lang="en-US" sz="1400" dirty="0" smtClean="0"/>
              <a:t>the </a:t>
            </a:r>
            <a:r>
              <a:rPr lang="en-US" sz="1400" dirty="0"/>
              <a:t>initiation setting of the under-frequency relay or similar trigger </a:t>
            </a:r>
            <a:r>
              <a:rPr lang="en-US" sz="1400" dirty="0" smtClean="0"/>
              <a:t>mechanism shall </a:t>
            </a:r>
            <a:r>
              <a:rPr lang="en-US" sz="1400" dirty="0"/>
              <a:t>not be any lower than 59.85 Hz; </a:t>
            </a:r>
            <a:endParaRPr lang="en-US" sz="1400" dirty="0" smtClean="0"/>
          </a:p>
          <a:p>
            <a:pPr marL="685800" lvl="1" indent="-342900">
              <a:buFont typeface="+mj-lt"/>
              <a:buAutoNum type="arabicPeriod"/>
            </a:pPr>
            <a:r>
              <a:rPr lang="en-US" sz="1400" dirty="0"/>
              <a:t>The test starts at time t0 when the frequency exceeds the initiation setting &amp; initiates a response from the </a:t>
            </a:r>
            <a:r>
              <a:rPr lang="en-US" sz="1400" dirty="0" smtClean="0"/>
              <a:t>Resource</a:t>
            </a:r>
            <a:r>
              <a:rPr lang="en-US" sz="1400" dirty="0"/>
              <a:t>. </a:t>
            </a:r>
            <a:r>
              <a:rPr lang="en-US" sz="1400" dirty="0" smtClean="0"/>
              <a:t>The following signals should be recorded with a </a:t>
            </a:r>
            <a:r>
              <a:rPr lang="en-US" sz="1400" dirty="0"/>
              <a:t>resolution of no less than 32 samples </a:t>
            </a:r>
            <a:r>
              <a:rPr lang="en-US" sz="1400" dirty="0" smtClean="0"/>
              <a:t>per second (a) Frequency (Hz) (b) MW Output (MW)  </a:t>
            </a:r>
          </a:p>
          <a:p>
            <a:pPr marL="685800" lvl="1" indent="-342900">
              <a:buFont typeface="+mj-lt"/>
              <a:buAutoNum type="arabicPeriod"/>
            </a:pPr>
            <a:r>
              <a:rPr lang="en-US" sz="1400" dirty="0" smtClean="0"/>
              <a:t>Upon completion send recorded data with at least 15 minutes of data to ERCOT.</a:t>
            </a:r>
          </a:p>
          <a:p>
            <a:pPr lvl="1"/>
            <a:endParaRPr lang="en-US" sz="700" dirty="0" smtClean="0"/>
          </a:p>
          <a:p>
            <a:pPr marL="342900" lvl="1" indent="0">
              <a:buNone/>
            </a:pPr>
            <a:endParaRPr lang="en-US" sz="700" dirty="0" smtClean="0"/>
          </a:p>
          <a:p>
            <a:r>
              <a:rPr lang="en-US" dirty="0" smtClean="0"/>
              <a:t>The following criteria will be used to evaluate Self Test for FFR:</a:t>
            </a:r>
          </a:p>
          <a:p>
            <a:pPr lvl="1"/>
            <a:r>
              <a:rPr lang="en-US" sz="1400" dirty="0"/>
              <a:t>The total time from the time frequency first decays to a value low enough to </a:t>
            </a:r>
            <a:r>
              <a:rPr lang="en-US" sz="1400" dirty="0" smtClean="0"/>
              <a:t>initiate </a:t>
            </a:r>
            <a:r>
              <a:rPr lang="en-US" sz="1400" dirty="0"/>
              <a:t>action up to the time when full Ancillary Service </a:t>
            </a:r>
            <a:r>
              <a:rPr lang="en-US" sz="1400" dirty="0" smtClean="0"/>
              <a:t>Resource Responsibility </a:t>
            </a:r>
            <a:r>
              <a:rPr lang="en-US" sz="1400" dirty="0"/>
              <a:t>for RRS is delivered should be no more than 15 cycles, </a:t>
            </a:r>
            <a:r>
              <a:rPr lang="en-US" sz="1400" dirty="0" smtClean="0"/>
              <a:t>including all </a:t>
            </a:r>
            <a:r>
              <a:rPr lang="en-US" sz="1400" dirty="0"/>
              <a:t>relay and breaker operating times; </a:t>
            </a:r>
            <a:endParaRPr lang="en-US" sz="1400" dirty="0" smtClean="0"/>
          </a:p>
          <a:p>
            <a:pPr lvl="1"/>
            <a:r>
              <a:rPr lang="en-US" sz="1400" dirty="0" smtClean="0"/>
              <a:t>The resource </a:t>
            </a:r>
            <a:r>
              <a:rPr lang="en-US" sz="1400" dirty="0"/>
              <a:t>must demonstrate its ability to sustain the scheduled level of deployment for at least 15 minutes at a minimum level of 95% but not more than a maximum level of 110% of the MW capacity for which the Resource seeks qualification for </a:t>
            </a:r>
            <a:r>
              <a:rPr lang="en-US" sz="1400" dirty="0" smtClean="0"/>
              <a:t>FFR.</a:t>
            </a:r>
          </a:p>
          <a:p>
            <a:pPr marL="0" lvl="1" indent="0">
              <a:buNone/>
            </a:pPr>
            <a:endParaRPr lang="en-US" sz="1400" i="1" smtClean="0"/>
          </a:p>
          <a:p>
            <a:pPr marL="0" lvl="1" indent="0">
              <a:buNone/>
            </a:pPr>
            <a:r>
              <a:rPr lang="en-US" sz="1400" i="1" smtClean="0"/>
              <a:t>Note </a:t>
            </a:r>
            <a:r>
              <a:rPr lang="en-US" sz="1400" i="1" dirty="0"/>
              <a:t>ERCOT systems will track the capacity a Resource providing FFR is qualified to provide. </a:t>
            </a:r>
          </a:p>
          <a:p>
            <a:pPr lvl="1"/>
            <a:endParaRPr lang="en-US" dirty="0"/>
          </a:p>
          <a:p>
            <a:pPr lvl="2"/>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16</a:t>
            </a:fld>
            <a:endParaRPr lang="en-US" dirty="0"/>
          </a:p>
        </p:txBody>
      </p:sp>
    </p:spTree>
    <p:extLst>
      <p:ext uri="{BB962C8B-B14F-4D97-AF65-F5344CB8AC3E}">
        <p14:creationId xmlns:p14="http://schemas.microsoft.com/office/powerpoint/2010/main" val="5109512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Implementation Scope for Phase 1</a:t>
            </a:r>
            <a:endParaRPr lang="en-US" dirty="0"/>
          </a:p>
        </p:txBody>
      </p:sp>
      <p:sp>
        <p:nvSpPr>
          <p:cNvPr id="6" name="Content Placeholder 5"/>
          <p:cNvSpPr>
            <a:spLocks noGrp="1"/>
          </p:cNvSpPr>
          <p:nvPr>
            <p:ph idx="1"/>
          </p:nvPr>
        </p:nvSpPr>
        <p:spPr>
          <a:xfrm>
            <a:off x="304800" y="3197106"/>
            <a:ext cx="8534400" cy="3243451"/>
          </a:xfrm>
        </p:spPr>
        <p:txBody>
          <a:bodyPr/>
          <a:lstStyle/>
          <a:p>
            <a:r>
              <a:rPr lang="en-US" sz="1600" dirty="0" smtClean="0"/>
              <a:t>Phase 1 of NPRR863/NPRR960</a:t>
            </a:r>
            <a:r>
              <a:rPr lang="en-US" sz="1600" dirty="0" smtClean="0">
                <a:solidFill>
                  <a:srgbClr val="FF0000"/>
                </a:solidFill>
              </a:rPr>
              <a:t>*</a:t>
            </a:r>
            <a:r>
              <a:rPr lang="en-US" sz="1600" dirty="0" smtClean="0"/>
              <a:t> (Phase 1) primarily focuses on implementing Fast Frequency Response (FFR) as a subset of Responsive Reserve Service (RRS)</a:t>
            </a:r>
            <a:r>
              <a:rPr lang="en-US" sz="1600" dirty="0" smtClean="0">
                <a:solidFill>
                  <a:srgbClr val="FF0000"/>
                </a:solidFill>
              </a:rPr>
              <a:t>**</a:t>
            </a:r>
            <a:r>
              <a:rPr lang="en-US" sz="1600" dirty="0" smtClean="0"/>
              <a:t>. </a:t>
            </a:r>
            <a:r>
              <a:rPr lang="en-US" dirty="0"/>
              <a:t>Phase 1 is expected to be </a:t>
            </a:r>
            <a:r>
              <a:rPr lang="en-US" dirty="0" smtClean="0"/>
              <a:t>effective </a:t>
            </a:r>
            <a:r>
              <a:rPr lang="en-US" dirty="0"/>
              <a:t>on March 1, 2020. </a:t>
            </a:r>
            <a:r>
              <a:rPr lang="en-US" dirty="0" smtClean="0"/>
              <a:t>In Phase 1,</a:t>
            </a:r>
            <a:endParaRPr lang="en-US" dirty="0"/>
          </a:p>
          <a:p>
            <a:endParaRPr lang="en-US" sz="100" dirty="0" smtClean="0"/>
          </a:p>
          <a:p>
            <a:pPr lvl="1"/>
            <a:r>
              <a:rPr lang="en-US" sz="1600" dirty="0" smtClean="0"/>
              <a:t>Battery energy storage will be the only resource able to qualify to provide FFR. </a:t>
            </a:r>
          </a:p>
          <a:p>
            <a:pPr lvl="2"/>
            <a:r>
              <a:rPr lang="en-US" dirty="0" smtClean="0"/>
              <a:t>FFR </a:t>
            </a:r>
            <a:r>
              <a:rPr lang="en-US" dirty="0"/>
              <a:t>from non-Controllable Load Resource will be supported in the </a:t>
            </a:r>
            <a:r>
              <a:rPr lang="en-US" dirty="0" smtClean="0"/>
              <a:t>next phase</a:t>
            </a:r>
            <a:endParaRPr lang="en-US" sz="100" dirty="0" smtClean="0"/>
          </a:p>
          <a:p>
            <a:pPr lvl="1"/>
            <a:r>
              <a:rPr lang="en-US" sz="1600" dirty="0" smtClean="0"/>
              <a:t>the “10-minute ramp” component of RRS will continue to exist. </a:t>
            </a:r>
          </a:p>
          <a:p>
            <a:pPr lvl="2"/>
            <a:r>
              <a:rPr lang="en-US" dirty="0" smtClean="0"/>
              <a:t>Generation Resource providing RRS will continue to be expected to release capacity (“HASL release”) to SCED once an RRS deployment is received.</a:t>
            </a:r>
          </a:p>
          <a:p>
            <a:endParaRPr lang="en-US" sz="100" dirty="0" smtClean="0"/>
          </a:p>
          <a:p>
            <a:pPr lvl="1"/>
            <a:r>
              <a:rPr lang="en-US" sz="1600" dirty="0" smtClean="0"/>
              <a:t>RRS limit  for all Generation Resources will be based on methodology outlined in OBDR </a:t>
            </a:r>
            <a:r>
              <a:rPr lang="en-US" sz="1600" dirty="0"/>
              <a:t>Methodology to Calculate Responsive Reserve (RRS) Service </a:t>
            </a:r>
            <a:r>
              <a:rPr lang="en-US" sz="1600" dirty="0" smtClean="0"/>
              <a:t>Limits.</a:t>
            </a:r>
          </a:p>
          <a:p>
            <a:pPr lvl="1"/>
            <a:endParaRPr lang="en-US" sz="100" dirty="0" smtClean="0"/>
          </a:p>
          <a:p>
            <a:pPr lvl="1"/>
            <a:r>
              <a:rPr lang="en-US" sz="1600" dirty="0" smtClean="0"/>
              <a:t>A limit of 450 MW will be applied on Resources providing FFR.</a:t>
            </a:r>
          </a:p>
          <a:p>
            <a:endParaRPr lang="en-US" sz="700" dirty="0" smtClean="0"/>
          </a:p>
          <a:p>
            <a:endParaRPr lang="en-US" sz="700" dirty="0"/>
          </a:p>
        </p:txBody>
      </p:sp>
      <p:sp>
        <p:nvSpPr>
          <p:cNvPr id="9" name="TextBox 8"/>
          <p:cNvSpPr txBox="1"/>
          <p:nvPr/>
        </p:nvSpPr>
        <p:spPr>
          <a:xfrm>
            <a:off x="2196548" y="6484268"/>
            <a:ext cx="6642652" cy="323165"/>
          </a:xfrm>
          <a:prstGeom prst="rect">
            <a:avLst/>
          </a:prstGeom>
          <a:noFill/>
        </p:spPr>
        <p:txBody>
          <a:bodyPr wrap="square" lIns="0" tIns="0" rIns="0" bIns="0" rtlCol="0">
            <a:spAutoFit/>
          </a:bodyPr>
          <a:lstStyle/>
          <a:p>
            <a:r>
              <a:rPr lang="en-US" sz="1050" dirty="0" smtClean="0">
                <a:solidFill>
                  <a:srgbClr val="FF0000"/>
                </a:solidFill>
              </a:rPr>
              <a:t>*</a:t>
            </a:r>
            <a:r>
              <a:rPr lang="en-US" sz="1050" dirty="0" smtClean="0">
                <a:solidFill>
                  <a:schemeClr val="tx2"/>
                </a:solidFill>
              </a:rPr>
              <a:t>Documents associated with </a:t>
            </a:r>
            <a:r>
              <a:rPr lang="en-US" sz="1050" dirty="0" smtClean="0">
                <a:solidFill>
                  <a:schemeClr val="tx2"/>
                </a:solidFill>
                <a:hlinkClick r:id="rId2"/>
              </a:rPr>
              <a:t>NPRR863</a:t>
            </a:r>
            <a:r>
              <a:rPr lang="en-US" sz="1050" dirty="0">
                <a:solidFill>
                  <a:schemeClr val="tx2"/>
                </a:solidFill>
              </a:rPr>
              <a:t> and </a:t>
            </a:r>
            <a:r>
              <a:rPr lang="en-US" sz="1050" dirty="0" smtClean="0">
                <a:solidFill>
                  <a:schemeClr val="tx2"/>
                </a:solidFill>
                <a:hlinkClick r:id="rId3"/>
              </a:rPr>
              <a:t>NPRR960</a:t>
            </a:r>
            <a:r>
              <a:rPr lang="en-US" sz="1050" dirty="0">
                <a:solidFill>
                  <a:schemeClr val="tx2"/>
                </a:solidFill>
              </a:rPr>
              <a:t> </a:t>
            </a:r>
            <a:r>
              <a:rPr lang="en-US" sz="1050" dirty="0" smtClean="0">
                <a:solidFill>
                  <a:schemeClr val="tx2"/>
                </a:solidFill>
              </a:rPr>
              <a:t>can </a:t>
            </a:r>
            <a:r>
              <a:rPr lang="en-US" sz="1050" dirty="0">
                <a:solidFill>
                  <a:schemeClr val="tx2"/>
                </a:solidFill>
              </a:rPr>
              <a:t>be found on the ERCOT website</a:t>
            </a:r>
            <a:r>
              <a:rPr lang="en-US" sz="1050" dirty="0" smtClean="0">
                <a:solidFill>
                  <a:schemeClr val="tx2"/>
                </a:solidFill>
              </a:rPr>
              <a:t>.</a:t>
            </a:r>
          </a:p>
          <a:p>
            <a:r>
              <a:rPr lang="en-US" sz="1050" dirty="0">
                <a:solidFill>
                  <a:srgbClr val="FF0000"/>
                </a:solidFill>
              </a:rPr>
              <a:t>**</a:t>
            </a:r>
            <a:r>
              <a:rPr lang="en-US" sz="1050" dirty="0">
                <a:solidFill>
                  <a:schemeClr val="tx2"/>
                </a:solidFill>
              </a:rPr>
              <a:t> Appendix contains a full list of protocols that will be un-gray boxed</a:t>
            </a:r>
            <a:r>
              <a:rPr lang="en-US" sz="1050" dirty="0" smtClean="0">
                <a:solidFill>
                  <a:schemeClr val="tx2"/>
                </a:solidFill>
              </a:rPr>
              <a:t>.</a:t>
            </a:r>
            <a:endParaRPr lang="en-US" sz="1050" dirty="0"/>
          </a:p>
        </p:txBody>
      </p:sp>
      <p:sp>
        <p:nvSpPr>
          <p:cNvPr id="12" name="Content Placeholder 2"/>
          <p:cNvSpPr txBox="1">
            <a:spLocks/>
          </p:cNvSpPr>
          <p:nvPr/>
        </p:nvSpPr>
        <p:spPr>
          <a:xfrm>
            <a:off x="304800" y="855406"/>
            <a:ext cx="8534400" cy="2248294"/>
          </a:xfrm>
          <a:prstGeom prst="rect">
            <a:avLst/>
          </a:prstGeom>
          <a:solidFill>
            <a:schemeClr val="bg2">
              <a:lumMod val="95000"/>
              <a:alpha val="30000"/>
            </a:schemeClr>
          </a:solidFill>
          <a:ln w="28575">
            <a:solidFill>
              <a:schemeClr val="accent1"/>
            </a:solidFill>
          </a:ln>
        </p:spPr>
        <p:txBody>
          <a:bodyPr/>
          <a:lst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buNone/>
            </a:pPr>
            <a:r>
              <a:rPr lang="en-US" sz="1400" b="1" dirty="0">
                <a:solidFill>
                  <a:schemeClr val="tx2"/>
                </a:solidFill>
              </a:rPr>
              <a:t>Fast Frequency Response (FFR) </a:t>
            </a:r>
            <a:r>
              <a:rPr lang="en-US" sz="1400" b="1" dirty="0" smtClean="0">
                <a:solidFill>
                  <a:schemeClr val="tx2"/>
                </a:solidFill>
              </a:rPr>
              <a:t> </a:t>
            </a:r>
          </a:p>
          <a:p>
            <a:pPr marL="0" lvl="1" indent="0">
              <a:buNone/>
            </a:pPr>
            <a:r>
              <a:rPr lang="en-US" sz="1200" dirty="0" smtClean="0">
                <a:solidFill>
                  <a:schemeClr val="tx2"/>
                </a:solidFill>
              </a:rPr>
              <a:t>The automatic self-deployment and provision by a Resource of their obligated response </a:t>
            </a:r>
            <a:r>
              <a:rPr lang="en-US" sz="1200" b="1" u="sng" dirty="0" smtClean="0">
                <a:solidFill>
                  <a:schemeClr val="tx2"/>
                </a:solidFill>
              </a:rPr>
              <a:t>within 15 cycles after frequency meets or drops below a preset threshold (59.85 Hz)</a:t>
            </a:r>
            <a:r>
              <a:rPr lang="en-US" sz="1200" dirty="0" smtClean="0">
                <a:solidFill>
                  <a:schemeClr val="tx2"/>
                </a:solidFill>
              </a:rPr>
              <a:t> or a deployment is response to an ERCOT Verbal Dispatch Instruction (VDI) within 10 minutes.  Resources capable of automatically self-deploying and providing their full Ancillary Service Resource Responsibility within 15 cycles after frequency meets or drops below a preset threshold and </a:t>
            </a:r>
            <a:r>
              <a:rPr lang="en-US" sz="1200" b="1" u="sng" dirty="0" smtClean="0">
                <a:solidFill>
                  <a:schemeClr val="tx2"/>
                </a:solidFill>
              </a:rPr>
              <a:t>sustaining a full response for at least 15 minutes</a:t>
            </a:r>
            <a:r>
              <a:rPr lang="en-US" sz="1200" dirty="0" smtClean="0">
                <a:solidFill>
                  <a:schemeClr val="tx2"/>
                </a:solidFill>
              </a:rPr>
              <a:t> may provide Responsive Response Service (RRS).  </a:t>
            </a:r>
          </a:p>
          <a:p>
            <a:pPr marL="0" lvl="1" indent="0">
              <a:buNone/>
            </a:pPr>
            <a:endParaRPr lang="en-US" sz="400" dirty="0">
              <a:solidFill>
                <a:schemeClr val="tx2"/>
              </a:solidFill>
            </a:endParaRPr>
          </a:p>
          <a:p>
            <a:pPr marL="0" lvl="1" indent="0">
              <a:buNone/>
            </a:pPr>
            <a:r>
              <a:rPr lang="en-US" sz="1200" dirty="0" smtClean="0">
                <a:solidFill>
                  <a:schemeClr val="tx2"/>
                </a:solidFill>
              </a:rPr>
              <a:t>A </a:t>
            </a:r>
            <a:r>
              <a:rPr lang="en-US" sz="1200" dirty="0">
                <a:solidFill>
                  <a:schemeClr val="tx2"/>
                </a:solidFill>
              </a:rPr>
              <a:t>Resource providing </a:t>
            </a:r>
            <a:r>
              <a:rPr lang="en-US" sz="1200" dirty="0" smtClean="0">
                <a:solidFill>
                  <a:schemeClr val="tx2"/>
                </a:solidFill>
              </a:rPr>
              <a:t>RRS as </a:t>
            </a:r>
            <a:r>
              <a:rPr lang="en-US" sz="1200" dirty="0">
                <a:solidFill>
                  <a:schemeClr val="tx2"/>
                </a:solidFill>
              </a:rPr>
              <a:t>FFR that is deployed </a:t>
            </a:r>
            <a:r>
              <a:rPr lang="en-US" sz="1200" u="sng" dirty="0" smtClean="0">
                <a:solidFill>
                  <a:schemeClr val="tx2"/>
                </a:solidFill>
              </a:rPr>
              <a:t>shall </a:t>
            </a:r>
            <a:r>
              <a:rPr lang="en-US" sz="1200" u="sng" dirty="0">
                <a:solidFill>
                  <a:schemeClr val="tx2"/>
                </a:solidFill>
              </a:rPr>
              <a:t>not recall</a:t>
            </a:r>
            <a:r>
              <a:rPr lang="en-US" sz="1200" dirty="0">
                <a:solidFill>
                  <a:schemeClr val="tx2"/>
                </a:solidFill>
              </a:rPr>
              <a:t> </a:t>
            </a:r>
            <a:r>
              <a:rPr lang="en-US" sz="1200" dirty="0" smtClean="0">
                <a:solidFill>
                  <a:schemeClr val="tx2"/>
                </a:solidFill>
              </a:rPr>
              <a:t>its </a:t>
            </a:r>
            <a:r>
              <a:rPr lang="en-US" sz="1200" dirty="0">
                <a:solidFill>
                  <a:schemeClr val="tx2"/>
                </a:solidFill>
              </a:rPr>
              <a:t>capacity </a:t>
            </a:r>
            <a:r>
              <a:rPr lang="en-US" sz="1200" u="sng" dirty="0">
                <a:solidFill>
                  <a:schemeClr val="tx2"/>
                </a:solidFill>
              </a:rPr>
              <a:t>until</a:t>
            </a:r>
            <a:r>
              <a:rPr lang="en-US" sz="1200" dirty="0">
                <a:solidFill>
                  <a:schemeClr val="tx2"/>
                </a:solidFill>
              </a:rPr>
              <a:t> system </a:t>
            </a:r>
            <a:r>
              <a:rPr lang="en-US" sz="1200" u="sng" dirty="0">
                <a:solidFill>
                  <a:schemeClr val="tx2"/>
                </a:solidFill>
              </a:rPr>
              <a:t>frequency is greater than 59.98 Hz</a:t>
            </a:r>
            <a:r>
              <a:rPr lang="en-US" sz="1200" dirty="0">
                <a:solidFill>
                  <a:schemeClr val="tx2"/>
                </a:solidFill>
              </a:rPr>
              <a:t>. </a:t>
            </a:r>
            <a:endParaRPr lang="en-US" sz="1200" dirty="0" smtClean="0">
              <a:solidFill>
                <a:schemeClr val="tx2"/>
              </a:solidFill>
            </a:endParaRPr>
          </a:p>
          <a:p>
            <a:pPr marL="0" lvl="1" indent="0">
              <a:buNone/>
            </a:pPr>
            <a:endParaRPr lang="en-US" sz="400" dirty="0">
              <a:solidFill>
                <a:schemeClr val="tx2"/>
              </a:solidFill>
            </a:endParaRPr>
          </a:p>
          <a:p>
            <a:pPr marL="0" lvl="1" indent="0">
              <a:buNone/>
            </a:pPr>
            <a:r>
              <a:rPr lang="en-US" sz="1200" dirty="0" smtClean="0">
                <a:solidFill>
                  <a:schemeClr val="tx2"/>
                </a:solidFill>
              </a:rPr>
              <a:t>Once </a:t>
            </a:r>
            <a:r>
              <a:rPr lang="en-US" sz="1200" dirty="0">
                <a:solidFill>
                  <a:schemeClr val="tx2"/>
                </a:solidFill>
              </a:rPr>
              <a:t>recalled, a Resource providing R</a:t>
            </a:r>
            <a:r>
              <a:rPr lang="en-US" sz="1200" dirty="0" smtClean="0">
                <a:solidFill>
                  <a:schemeClr val="tx2"/>
                </a:solidFill>
              </a:rPr>
              <a:t>RS </a:t>
            </a:r>
            <a:r>
              <a:rPr lang="en-US" sz="1200" dirty="0">
                <a:solidFill>
                  <a:schemeClr val="tx2"/>
                </a:solidFill>
              </a:rPr>
              <a:t>as FFR </a:t>
            </a:r>
            <a:r>
              <a:rPr lang="en-US" sz="1200" u="sng" dirty="0">
                <a:solidFill>
                  <a:schemeClr val="tx2"/>
                </a:solidFill>
              </a:rPr>
              <a:t>must restore their full</a:t>
            </a:r>
            <a:r>
              <a:rPr lang="en-US" sz="1200" dirty="0">
                <a:solidFill>
                  <a:schemeClr val="tx2"/>
                </a:solidFill>
              </a:rPr>
              <a:t> </a:t>
            </a:r>
            <a:r>
              <a:rPr lang="en-US" sz="1200" dirty="0" smtClean="0">
                <a:solidFill>
                  <a:schemeClr val="tx2"/>
                </a:solidFill>
              </a:rPr>
              <a:t>RRS </a:t>
            </a:r>
            <a:r>
              <a:rPr lang="en-US" sz="1200" dirty="0">
                <a:solidFill>
                  <a:schemeClr val="tx2"/>
                </a:solidFill>
              </a:rPr>
              <a:t>Ancillary Service Resource </a:t>
            </a:r>
            <a:r>
              <a:rPr lang="en-US" sz="1200" u="sng" dirty="0">
                <a:solidFill>
                  <a:schemeClr val="tx2"/>
                </a:solidFill>
              </a:rPr>
              <a:t>Responsibility within 15 minutes </a:t>
            </a:r>
            <a:r>
              <a:rPr lang="en-US" sz="1200" dirty="0">
                <a:solidFill>
                  <a:schemeClr val="tx2"/>
                </a:solidFill>
              </a:rPr>
              <a:t>after cessation of deployment or as otherwise directed by ERCOT</a:t>
            </a:r>
            <a:r>
              <a:rPr lang="en-US" sz="1200" dirty="0" smtClean="0">
                <a:solidFill>
                  <a:schemeClr val="tx2"/>
                </a:solidFill>
              </a:rPr>
              <a:t>.</a:t>
            </a:r>
          </a:p>
        </p:txBody>
      </p:sp>
    </p:spTree>
    <p:extLst>
      <p:ext uri="{BB962C8B-B14F-4D97-AF65-F5344CB8AC3E}">
        <p14:creationId xmlns:p14="http://schemas.microsoft.com/office/powerpoint/2010/main" val="17098306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FFR Deployment – QSE Level</a:t>
            </a:r>
            <a:endParaRPr lang="en-US" dirty="0"/>
          </a:p>
        </p:txBody>
      </p:sp>
      <p:sp>
        <p:nvSpPr>
          <p:cNvPr id="3" name="Content Placeholder 2"/>
          <p:cNvSpPr>
            <a:spLocks noGrp="1"/>
          </p:cNvSpPr>
          <p:nvPr>
            <p:ph idx="1"/>
          </p:nvPr>
        </p:nvSpPr>
        <p:spPr/>
        <p:txBody>
          <a:bodyPr/>
          <a:lstStyle/>
          <a:p>
            <a:pPr marL="0" indent="0" algn="just">
              <a:buNone/>
            </a:pPr>
            <a:r>
              <a:rPr lang="en-US" sz="1400" i="1" dirty="0" smtClean="0"/>
              <a:t>Resources providing FFR must respond to a frequency event autonomously when the frequency trigger criteria is met. These resources must be capable of sustaining full response for at least 15 minutes or till ERCOT recalls the deployment, whichever occurs first. </a:t>
            </a:r>
          </a:p>
          <a:p>
            <a:pPr algn="just"/>
            <a:endParaRPr lang="en-US" sz="700" dirty="0" smtClean="0"/>
          </a:p>
          <a:p>
            <a:pPr algn="just"/>
            <a:r>
              <a:rPr lang="en-US" dirty="0" smtClean="0"/>
              <a:t>A new ICCP tag</a:t>
            </a:r>
            <a:r>
              <a:rPr lang="en-US" dirty="0" smtClean="0">
                <a:solidFill>
                  <a:srgbClr val="FF0000"/>
                </a:solidFill>
              </a:rPr>
              <a:t>*</a:t>
            </a:r>
            <a:r>
              <a:rPr lang="en-US" dirty="0" smtClean="0"/>
              <a:t> will be created to send QSE specific RRS MWs requests/deployments to FFR Resources. </a:t>
            </a:r>
            <a:r>
              <a:rPr lang="en-US" sz="1600" dirty="0" smtClean="0"/>
              <a:t>QSE Specific FFR RRS MWs request/deployment will be</a:t>
            </a:r>
          </a:p>
          <a:p>
            <a:pPr lvl="1" algn="just"/>
            <a:r>
              <a:rPr lang="en-US" dirty="0" smtClean="0"/>
              <a:t>non-zero when frequency reaches 59.85 Hz and </a:t>
            </a:r>
          </a:p>
          <a:p>
            <a:pPr lvl="1" algn="just"/>
            <a:r>
              <a:rPr lang="en-US" dirty="0" smtClean="0"/>
              <a:t>zero when frequency reaches 59.98 Hz.</a:t>
            </a:r>
          </a:p>
          <a:p>
            <a:pPr algn="just"/>
            <a:endParaRPr lang="en-US" sz="4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graphicFrame>
        <p:nvGraphicFramePr>
          <p:cNvPr id="5" name="Chart 4"/>
          <p:cNvGraphicFramePr>
            <a:graphicFrameLocks/>
          </p:cNvGraphicFramePr>
          <p:nvPr>
            <p:extLst>
              <p:ext uri="{D42A27DB-BD31-4B8C-83A1-F6EECF244321}">
                <p14:modId xmlns:p14="http://schemas.microsoft.com/office/powerpoint/2010/main" val="3967820551"/>
              </p:ext>
            </p:extLst>
          </p:nvPr>
        </p:nvGraphicFramePr>
        <p:xfrm>
          <a:off x="381000" y="2875281"/>
          <a:ext cx="8458200" cy="337312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2196548" y="6484268"/>
            <a:ext cx="6642652" cy="161583"/>
          </a:xfrm>
          <a:prstGeom prst="rect">
            <a:avLst/>
          </a:prstGeom>
          <a:noFill/>
        </p:spPr>
        <p:txBody>
          <a:bodyPr wrap="square" lIns="0" tIns="0" rIns="0" bIns="0" rtlCol="0">
            <a:spAutoFit/>
          </a:bodyPr>
          <a:lstStyle/>
          <a:p>
            <a:r>
              <a:rPr lang="en-US" sz="1050" dirty="0" smtClean="0">
                <a:solidFill>
                  <a:srgbClr val="FF0000"/>
                </a:solidFill>
              </a:rPr>
              <a:t>*</a:t>
            </a:r>
            <a:r>
              <a:rPr lang="en-US" sz="1050" dirty="0">
                <a:solidFill>
                  <a:schemeClr val="tx2"/>
                </a:solidFill>
              </a:rPr>
              <a:t>C</a:t>
            </a:r>
            <a:r>
              <a:rPr lang="en-US" sz="1050" dirty="0" smtClean="0">
                <a:solidFill>
                  <a:schemeClr val="tx2"/>
                </a:solidFill>
              </a:rPr>
              <a:t>ontact ERCOT’s EMMS Production Support personnel for details on this tag.</a:t>
            </a:r>
            <a:endParaRPr lang="en-US" sz="1050" dirty="0"/>
          </a:p>
        </p:txBody>
      </p:sp>
    </p:spTree>
    <p:extLst>
      <p:ext uri="{BB962C8B-B14F-4D97-AF65-F5344CB8AC3E}">
        <p14:creationId xmlns:p14="http://schemas.microsoft.com/office/powerpoint/2010/main" val="563814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FFR Deployment – Resource Level</a:t>
            </a:r>
            <a:endParaRPr lang="en-US" dirty="0"/>
          </a:p>
        </p:txBody>
      </p:sp>
      <p:sp>
        <p:nvSpPr>
          <p:cNvPr id="3" name="Content Placeholder 2"/>
          <p:cNvSpPr>
            <a:spLocks noGrp="1"/>
          </p:cNvSpPr>
          <p:nvPr>
            <p:ph idx="1"/>
          </p:nvPr>
        </p:nvSpPr>
        <p:spPr/>
        <p:txBody>
          <a:bodyPr/>
          <a:lstStyle/>
          <a:p>
            <a:pPr algn="just"/>
            <a:r>
              <a:rPr lang="en-US" dirty="0" smtClean="0"/>
              <a:t>A battery energy storage Resource providing FFR in Real Time must </a:t>
            </a:r>
            <a:r>
              <a:rPr lang="en-US" dirty="0"/>
              <a:t>use Resource Status (RST) = 21 (i.e. ONFFRRRS</a:t>
            </a:r>
            <a:r>
              <a:rPr lang="en-US" dirty="0" smtClean="0"/>
              <a:t>) on the Generation Resource portion of combo-model.</a:t>
            </a:r>
          </a:p>
          <a:p>
            <a:pPr algn="just"/>
            <a:endParaRPr lang="en-US" sz="700" dirty="0" smtClean="0"/>
          </a:p>
          <a:p>
            <a:pPr algn="just"/>
            <a:r>
              <a:rPr lang="en-US" dirty="0" smtClean="0"/>
              <a:t>ERCOT systems are setup </a:t>
            </a:r>
            <a:r>
              <a:rPr lang="en-US" dirty="0"/>
              <a:t>to provide </a:t>
            </a:r>
            <a:r>
              <a:rPr lang="en-US" dirty="0" smtClean="0"/>
              <a:t>a Resource providing FFR SCED Base Points (BPs) and Updated Desired base Point (UDBP) </a:t>
            </a:r>
            <a:r>
              <a:rPr lang="en-US" dirty="0"/>
              <a:t>subject to the </a:t>
            </a:r>
            <a:r>
              <a:rPr lang="en-US" dirty="0" smtClean="0"/>
              <a:t>Resource's dispatch limits, which are </a:t>
            </a:r>
            <a:r>
              <a:rPr lang="en-US" dirty="0"/>
              <a:t>calculated </a:t>
            </a:r>
            <a:r>
              <a:rPr lang="en-US" dirty="0" smtClean="0"/>
              <a:t>using </a:t>
            </a:r>
            <a:r>
              <a:rPr lang="en-US" dirty="0"/>
              <a:t>the </a:t>
            </a:r>
            <a:r>
              <a:rPr lang="en-US" dirty="0" smtClean="0"/>
              <a:t>Resource's </a:t>
            </a:r>
            <a:r>
              <a:rPr lang="en-US" dirty="0"/>
              <a:t>telemetered </a:t>
            </a:r>
            <a:r>
              <a:rPr lang="en-US" dirty="0" smtClean="0"/>
              <a:t>inputs (High Sustained Limit (HSL), Low Sustained Limit (LSL), Responsive Reserve Responsibility (RRRS), Responsive Reserve Schedule (RRSC), etc.) </a:t>
            </a:r>
            <a:r>
              <a:rPr lang="en-US" dirty="0"/>
              <a:t>and the submitted </a:t>
            </a:r>
            <a:r>
              <a:rPr lang="en-US" dirty="0" smtClean="0"/>
              <a:t>offer </a:t>
            </a:r>
            <a:r>
              <a:rPr lang="en-US" dirty="0"/>
              <a:t>curves</a:t>
            </a:r>
            <a:r>
              <a:rPr lang="en-US" dirty="0" smtClean="0"/>
              <a:t>. </a:t>
            </a:r>
          </a:p>
          <a:p>
            <a:pPr algn="just"/>
            <a:endParaRPr lang="en-US" sz="700" dirty="0"/>
          </a:p>
          <a:p>
            <a:pPr algn="just"/>
            <a:r>
              <a:rPr lang="en-US" dirty="0"/>
              <a:t>Resource providing FFR is expected to respond autonomously to frequency. Upon getting triggered, such Resource is expected to set its RRSC = 0; this allows SCED appropriately set the Resource’s </a:t>
            </a:r>
            <a:r>
              <a:rPr lang="en-US" dirty="0" smtClean="0"/>
              <a:t>BP (</a:t>
            </a:r>
            <a:r>
              <a:rPr lang="en-US" dirty="0"/>
              <a:t>and thus UDBP</a:t>
            </a:r>
            <a:r>
              <a:rPr lang="en-US" dirty="0" smtClean="0"/>
              <a:t>).</a:t>
            </a:r>
          </a:p>
          <a:p>
            <a:pPr algn="just"/>
            <a:endParaRPr lang="en-US" sz="700" dirty="0"/>
          </a:p>
          <a:p>
            <a:pPr algn="just"/>
            <a:r>
              <a:rPr lang="en-US" dirty="0"/>
              <a:t>When FFR is recalled, it is recommended that the </a:t>
            </a:r>
            <a:r>
              <a:rPr lang="en-US" dirty="0" smtClean="0"/>
              <a:t>Resource providing FFR follow </a:t>
            </a:r>
            <a:r>
              <a:rPr lang="en-US" dirty="0"/>
              <a:t>its UDBP to ramp down to 0 MW. </a:t>
            </a:r>
            <a:endParaRPr lang="en-US" dirty="0" smtClean="0"/>
          </a:p>
          <a:p>
            <a:pPr algn="just"/>
            <a:endParaRPr lang="en-US" sz="700" dirty="0"/>
          </a:p>
          <a:p>
            <a:pPr algn="just"/>
            <a:r>
              <a:rPr lang="en-US" dirty="0" smtClean="0"/>
              <a:t>Upon completion of an FFR deployment a Resource providing FFR is expected to reset </a:t>
            </a:r>
            <a:r>
              <a:rPr lang="en-US" dirty="0"/>
              <a:t>RRRS/RRSC according to the Resource’s </a:t>
            </a:r>
            <a:r>
              <a:rPr lang="en-US" dirty="0" smtClean="0"/>
              <a:t>capability as soon as practicable but no later than 15 minutes (or the QSE is expected to move the RRS obligation to a different Resource).</a:t>
            </a:r>
            <a:endParaRPr lang="en-US" dirty="0"/>
          </a:p>
          <a:p>
            <a:pPr algn="just"/>
            <a:endParaRPr lang="en-US" dirty="0"/>
          </a:p>
          <a:p>
            <a:pPr algn="just"/>
            <a:endParaRPr lang="en-US"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dirty="0"/>
          </a:p>
        </p:txBody>
      </p:sp>
    </p:spTree>
    <p:extLst>
      <p:ext uri="{BB962C8B-B14F-4D97-AF65-F5344CB8AC3E}">
        <p14:creationId xmlns:p14="http://schemas.microsoft.com/office/powerpoint/2010/main" val="15069456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 name="Chart 31"/>
          <p:cNvGraphicFramePr>
            <a:graphicFrameLocks/>
          </p:cNvGraphicFramePr>
          <p:nvPr>
            <p:extLst>
              <p:ext uri="{D42A27DB-BD31-4B8C-83A1-F6EECF244321}">
                <p14:modId xmlns:p14="http://schemas.microsoft.com/office/powerpoint/2010/main" val="73234552"/>
              </p:ext>
            </p:extLst>
          </p:nvPr>
        </p:nvGraphicFramePr>
        <p:xfrm>
          <a:off x="349738" y="2103120"/>
          <a:ext cx="8444523" cy="3531909"/>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p:txBody>
          <a:bodyPr/>
          <a:lstStyle/>
          <a:p>
            <a:r>
              <a:rPr lang="en-US" dirty="0" smtClean="0"/>
              <a:t>Telemetry setup Example 1</a:t>
            </a:r>
            <a:endParaRPr lang="en-US" dirty="0"/>
          </a:p>
        </p:txBody>
      </p:sp>
      <p:sp>
        <p:nvSpPr>
          <p:cNvPr id="3" name="Content Placeholder 2"/>
          <p:cNvSpPr>
            <a:spLocks noGrp="1"/>
          </p:cNvSpPr>
          <p:nvPr>
            <p:ph idx="1"/>
          </p:nvPr>
        </p:nvSpPr>
        <p:spPr/>
        <p:txBody>
          <a:bodyPr/>
          <a:lstStyle/>
          <a:p>
            <a:r>
              <a:rPr lang="en-US" dirty="0" smtClean="0"/>
              <a:t>Example below provides a high level outline </a:t>
            </a:r>
            <a:r>
              <a:rPr lang="en-US" dirty="0"/>
              <a:t>of telemetry </a:t>
            </a:r>
            <a:r>
              <a:rPr lang="en-US" dirty="0" smtClean="0"/>
              <a:t>on </a:t>
            </a:r>
            <a:r>
              <a:rPr lang="en-US" dirty="0"/>
              <a:t>the Generation Resource portion of </a:t>
            </a:r>
            <a:r>
              <a:rPr lang="en-US" dirty="0" smtClean="0"/>
              <a:t>combo-model when this Resource providing FFR is deployed.</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pPr marL="0" indent="0">
              <a:buNone/>
            </a:pPr>
            <a:endParaRPr lang="en-US" sz="1050" dirty="0" smtClean="0"/>
          </a:p>
          <a:p>
            <a:pPr marL="0" indent="0">
              <a:buNone/>
            </a:pPr>
            <a:r>
              <a:rPr lang="en-US" sz="1050" dirty="0" smtClean="0"/>
              <a:t>Note </a:t>
            </a:r>
            <a:r>
              <a:rPr lang="en-US" sz="1050" dirty="0"/>
              <a:t>that this example is intended to represent of sequence of events and is not indicative of time/duration</a:t>
            </a:r>
            <a:r>
              <a:rPr lang="en-US" sz="1050" dirty="0" smtClean="0"/>
              <a:t>.</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sp>
        <p:nvSpPr>
          <p:cNvPr id="6" name="TextBox 5"/>
          <p:cNvSpPr txBox="1"/>
          <p:nvPr/>
        </p:nvSpPr>
        <p:spPr>
          <a:xfrm>
            <a:off x="2196548" y="6484268"/>
            <a:ext cx="6642652" cy="315471"/>
          </a:xfrm>
          <a:prstGeom prst="rect">
            <a:avLst/>
          </a:prstGeom>
          <a:noFill/>
        </p:spPr>
        <p:txBody>
          <a:bodyPr wrap="square" lIns="0" tIns="0" rIns="0" bIns="0" rtlCol="0">
            <a:spAutoFit/>
          </a:bodyPr>
          <a:lstStyle/>
          <a:p>
            <a:r>
              <a:rPr lang="en-US" sz="1050" dirty="0" smtClean="0">
                <a:solidFill>
                  <a:srgbClr val="FF0000"/>
                </a:solidFill>
              </a:rPr>
              <a:t>*</a:t>
            </a:r>
            <a:r>
              <a:rPr lang="en-US" sz="1000" dirty="0">
                <a:solidFill>
                  <a:schemeClr val="tx2"/>
                </a:solidFill>
              </a:rPr>
              <a:t>For a Resource that is providing FFR in Real Time ERCOT systems shall validate &amp; limit Ancillary Service Responsibility and Ancillary Service Schedule for RRS to be less than or equal to its respective FFR Qualified MWs.</a:t>
            </a:r>
          </a:p>
        </p:txBody>
      </p:sp>
      <p:grpSp>
        <p:nvGrpSpPr>
          <p:cNvPr id="14" name="Group 13"/>
          <p:cNvGrpSpPr/>
          <p:nvPr/>
        </p:nvGrpSpPr>
        <p:grpSpPr>
          <a:xfrm>
            <a:off x="1429228" y="2605456"/>
            <a:ext cx="1732671" cy="647092"/>
            <a:chOff x="1416157" y="2609311"/>
            <a:chExt cx="1732671" cy="647092"/>
          </a:xfrm>
        </p:grpSpPr>
        <p:sp>
          <p:nvSpPr>
            <p:cNvPr id="10" name="TextBox 9"/>
            <p:cNvSpPr txBox="1"/>
            <p:nvPr/>
          </p:nvSpPr>
          <p:spPr>
            <a:xfrm>
              <a:off x="1416157" y="2609311"/>
              <a:ext cx="1154162" cy="215444"/>
            </a:xfrm>
            <a:prstGeom prst="rect">
              <a:avLst/>
            </a:prstGeom>
            <a:solidFill>
              <a:schemeClr val="accent6">
                <a:lumMod val="20000"/>
                <a:lumOff val="80000"/>
              </a:schemeClr>
            </a:solidFill>
          </p:spPr>
          <p:txBody>
            <a:bodyPr wrap="none" lIns="0" tIns="0" rIns="0" bIns="0" rtlCol="0">
              <a:spAutoFit/>
            </a:bodyPr>
            <a:lstStyle/>
            <a:p>
              <a:r>
                <a:rPr lang="en-US" sz="1400" dirty="0" smtClean="0">
                  <a:solidFill>
                    <a:schemeClr val="tx2"/>
                  </a:solidFill>
                </a:rPr>
                <a:t>FFR Deployed</a:t>
              </a:r>
            </a:p>
          </p:txBody>
        </p:sp>
        <p:cxnSp>
          <p:nvCxnSpPr>
            <p:cNvPr id="12" name="Straight Arrow Connector 11"/>
            <p:cNvCxnSpPr/>
            <p:nvPr/>
          </p:nvCxnSpPr>
          <p:spPr>
            <a:xfrm>
              <a:off x="2132030" y="2824755"/>
              <a:ext cx="1016798" cy="431648"/>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5" name="Group 14"/>
          <p:cNvGrpSpPr/>
          <p:nvPr/>
        </p:nvGrpSpPr>
        <p:grpSpPr>
          <a:xfrm>
            <a:off x="1019441" y="3439330"/>
            <a:ext cx="2142458" cy="646331"/>
            <a:chOff x="742902" y="1357154"/>
            <a:chExt cx="2142458" cy="646331"/>
          </a:xfrm>
        </p:grpSpPr>
        <p:sp>
          <p:nvSpPr>
            <p:cNvPr id="16" name="TextBox 9"/>
            <p:cNvSpPr txBox="1"/>
            <p:nvPr/>
          </p:nvSpPr>
          <p:spPr>
            <a:xfrm>
              <a:off x="742902" y="1357154"/>
              <a:ext cx="1424814" cy="646331"/>
            </a:xfrm>
            <a:prstGeom prst="rect">
              <a:avLst/>
            </a:prstGeom>
            <a:solidFill>
              <a:schemeClr val="accent6">
                <a:lumMod val="20000"/>
                <a:lumOff val="80000"/>
              </a:schemeClr>
            </a:solid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dirty="0" smtClean="0">
                  <a:solidFill>
                    <a:schemeClr val="tx2"/>
                  </a:solidFill>
                </a:rPr>
                <a:t>MW = HSL,</a:t>
              </a:r>
            </a:p>
            <a:p>
              <a:r>
                <a:rPr lang="en-US" sz="1400" dirty="0" smtClean="0">
                  <a:solidFill>
                    <a:schemeClr val="tx2"/>
                  </a:solidFill>
                </a:rPr>
                <a:t>RRSC = 0, </a:t>
              </a:r>
            </a:p>
            <a:p>
              <a:r>
                <a:rPr lang="en-US" sz="1400" dirty="0" smtClean="0">
                  <a:solidFill>
                    <a:schemeClr val="tx2"/>
                  </a:solidFill>
                </a:rPr>
                <a:t>HDL/HASL = HSL</a:t>
              </a:r>
            </a:p>
          </p:txBody>
        </p:sp>
        <p:cxnSp>
          <p:nvCxnSpPr>
            <p:cNvPr id="17" name="Straight Arrow Connector 16"/>
            <p:cNvCxnSpPr/>
            <p:nvPr/>
          </p:nvCxnSpPr>
          <p:spPr>
            <a:xfrm flipV="1">
              <a:off x="2167716" y="1623550"/>
              <a:ext cx="717644" cy="8037"/>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8" name="Group 17"/>
          <p:cNvGrpSpPr/>
          <p:nvPr/>
        </p:nvGrpSpPr>
        <p:grpSpPr>
          <a:xfrm>
            <a:off x="3130816" y="2605456"/>
            <a:ext cx="1532407" cy="647092"/>
            <a:chOff x="2508202" y="512230"/>
            <a:chExt cx="1532407" cy="647092"/>
          </a:xfrm>
        </p:grpSpPr>
        <p:sp>
          <p:nvSpPr>
            <p:cNvPr id="19" name="TextBox 9"/>
            <p:cNvSpPr txBox="1"/>
            <p:nvPr/>
          </p:nvSpPr>
          <p:spPr>
            <a:xfrm>
              <a:off x="2508202" y="512230"/>
              <a:ext cx="1532407" cy="215444"/>
            </a:xfrm>
            <a:prstGeom prst="rect">
              <a:avLst/>
            </a:prstGeom>
            <a:solidFill>
              <a:schemeClr val="accent6">
                <a:lumMod val="20000"/>
                <a:lumOff val="80000"/>
              </a:schemeClr>
            </a:solid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dirty="0" smtClean="0">
                  <a:solidFill>
                    <a:schemeClr val="tx2"/>
                  </a:solidFill>
                </a:rPr>
                <a:t>UDBP ramps to BP</a:t>
              </a:r>
            </a:p>
          </p:txBody>
        </p:sp>
        <p:cxnSp>
          <p:nvCxnSpPr>
            <p:cNvPr id="20" name="Straight Arrow Connector 19"/>
            <p:cNvCxnSpPr/>
            <p:nvPr/>
          </p:nvCxnSpPr>
          <p:spPr>
            <a:xfrm>
              <a:off x="2960452" y="721959"/>
              <a:ext cx="839956" cy="437363"/>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1" name="Group 20"/>
          <p:cNvGrpSpPr/>
          <p:nvPr/>
        </p:nvGrpSpPr>
        <p:grpSpPr>
          <a:xfrm>
            <a:off x="4751313" y="2605456"/>
            <a:ext cx="1094852" cy="647092"/>
            <a:chOff x="4200859" y="506516"/>
            <a:chExt cx="1094852" cy="647092"/>
          </a:xfrm>
        </p:grpSpPr>
        <p:cxnSp>
          <p:nvCxnSpPr>
            <p:cNvPr id="22" name="Straight Arrow Connector 21"/>
            <p:cNvCxnSpPr/>
            <p:nvPr/>
          </p:nvCxnSpPr>
          <p:spPr>
            <a:xfrm flipH="1">
              <a:off x="4748285" y="716245"/>
              <a:ext cx="219135" cy="437363"/>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9"/>
            <p:cNvSpPr txBox="1"/>
            <p:nvPr/>
          </p:nvSpPr>
          <p:spPr>
            <a:xfrm>
              <a:off x="4200859" y="506516"/>
              <a:ext cx="1094852" cy="215444"/>
            </a:xfrm>
            <a:prstGeom prst="rect">
              <a:avLst/>
            </a:prstGeom>
            <a:solidFill>
              <a:schemeClr val="accent6">
                <a:lumMod val="20000"/>
                <a:lumOff val="80000"/>
              </a:schemeClr>
            </a:solid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dirty="0" smtClean="0">
                  <a:solidFill>
                    <a:schemeClr val="tx2"/>
                  </a:solidFill>
                </a:rPr>
                <a:t>FFR Recalled</a:t>
              </a:r>
            </a:p>
          </p:txBody>
        </p:sp>
      </p:grpSp>
      <p:grpSp>
        <p:nvGrpSpPr>
          <p:cNvPr id="24" name="Group 23"/>
          <p:cNvGrpSpPr/>
          <p:nvPr/>
        </p:nvGrpSpPr>
        <p:grpSpPr>
          <a:xfrm>
            <a:off x="6413067" y="4187719"/>
            <a:ext cx="2403663" cy="215444"/>
            <a:chOff x="2087454" y="512230"/>
            <a:chExt cx="2403663" cy="215444"/>
          </a:xfrm>
        </p:grpSpPr>
        <p:sp>
          <p:nvSpPr>
            <p:cNvPr id="25" name="TextBox 9"/>
            <p:cNvSpPr txBox="1"/>
            <p:nvPr/>
          </p:nvSpPr>
          <p:spPr>
            <a:xfrm>
              <a:off x="2508202" y="512230"/>
              <a:ext cx="1982915" cy="215444"/>
            </a:xfrm>
            <a:prstGeom prst="rect">
              <a:avLst/>
            </a:prstGeom>
            <a:solidFill>
              <a:schemeClr val="accent6">
                <a:lumMod val="20000"/>
                <a:lumOff val="80000"/>
              </a:schemeClr>
            </a:solid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dirty="0" smtClean="0">
                  <a:solidFill>
                    <a:schemeClr val="tx2"/>
                  </a:solidFill>
                </a:rPr>
                <a:t>UDBP &amp; MW ramps to 0.</a:t>
              </a:r>
            </a:p>
          </p:txBody>
        </p:sp>
        <p:cxnSp>
          <p:nvCxnSpPr>
            <p:cNvPr id="26" name="Straight Arrow Connector 25"/>
            <p:cNvCxnSpPr/>
            <p:nvPr/>
          </p:nvCxnSpPr>
          <p:spPr>
            <a:xfrm flipH="1">
              <a:off x="2087454" y="603565"/>
              <a:ext cx="446728" cy="48861"/>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7" name="Group 26"/>
          <p:cNvGrpSpPr/>
          <p:nvPr/>
        </p:nvGrpSpPr>
        <p:grpSpPr>
          <a:xfrm>
            <a:off x="5260208" y="2979805"/>
            <a:ext cx="2515657" cy="951173"/>
            <a:chOff x="5498697" y="876313"/>
            <a:chExt cx="2515657" cy="951173"/>
          </a:xfrm>
        </p:grpSpPr>
        <p:grpSp>
          <p:nvGrpSpPr>
            <p:cNvPr id="28" name="Group 27"/>
            <p:cNvGrpSpPr/>
            <p:nvPr/>
          </p:nvGrpSpPr>
          <p:grpSpPr>
            <a:xfrm>
              <a:off x="5498697" y="1284924"/>
              <a:ext cx="2515657" cy="542562"/>
              <a:chOff x="3874904" y="506516"/>
              <a:chExt cx="2515657" cy="542562"/>
            </a:xfrm>
          </p:grpSpPr>
          <p:cxnSp>
            <p:nvCxnSpPr>
              <p:cNvPr id="30" name="Straight Arrow Connector 29"/>
              <p:cNvCxnSpPr>
                <a:stCxn id="31" idx="1"/>
              </p:cNvCxnSpPr>
              <p:nvPr/>
            </p:nvCxnSpPr>
            <p:spPr>
              <a:xfrm flipH="1">
                <a:off x="3874904" y="721960"/>
                <a:ext cx="325955" cy="327118"/>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31" name="TextBox 9"/>
              <p:cNvSpPr txBox="1"/>
              <p:nvPr/>
            </p:nvSpPr>
            <p:spPr>
              <a:xfrm>
                <a:off x="4200859" y="506516"/>
                <a:ext cx="2189702" cy="430887"/>
              </a:xfrm>
              <a:prstGeom prst="rect">
                <a:avLst/>
              </a:prstGeom>
              <a:solidFill>
                <a:schemeClr val="accent6">
                  <a:lumMod val="20000"/>
                  <a:lumOff val="80000"/>
                </a:schemeClr>
              </a:solid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dirty="0" smtClean="0">
                    <a:solidFill>
                      <a:schemeClr val="tx2"/>
                    </a:solidFill>
                  </a:rPr>
                  <a:t>RRS restored immediately. </a:t>
                </a:r>
              </a:p>
              <a:p>
                <a:r>
                  <a:rPr lang="en-US" sz="1400" dirty="0" smtClean="0">
                    <a:solidFill>
                      <a:schemeClr val="tx2"/>
                    </a:solidFill>
                  </a:rPr>
                  <a:t>HSL stay at pre-event level.</a:t>
                </a:r>
              </a:p>
            </p:txBody>
          </p:sp>
        </p:grpSp>
        <p:cxnSp>
          <p:nvCxnSpPr>
            <p:cNvPr id="29" name="Straight Arrow Connector 28"/>
            <p:cNvCxnSpPr/>
            <p:nvPr/>
          </p:nvCxnSpPr>
          <p:spPr>
            <a:xfrm flipH="1" flipV="1">
              <a:off x="6835408" y="876313"/>
              <a:ext cx="19079" cy="407914"/>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62911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 name="Chart 32"/>
          <p:cNvGraphicFramePr>
            <a:graphicFrameLocks/>
          </p:cNvGraphicFramePr>
          <p:nvPr>
            <p:extLst>
              <p:ext uri="{D42A27DB-BD31-4B8C-83A1-F6EECF244321}">
                <p14:modId xmlns:p14="http://schemas.microsoft.com/office/powerpoint/2010/main" val="3624280709"/>
              </p:ext>
            </p:extLst>
          </p:nvPr>
        </p:nvGraphicFramePr>
        <p:xfrm>
          <a:off x="349738" y="2103120"/>
          <a:ext cx="8444523" cy="3531909"/>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p:txBody>
          <a:bodyPr/>
          <a:lstStyle/>
          <a:p>
            <a:r>
              <a:rPr lang="en-US" dirty="0"/>
              <a:t>Telemetry setup </a:t>
            </a:r>
            <a:r>
              <a:rPr lang="en-US" dirty="0" smtClean="0"/>
              <a:t>Example 2</a:t>
            </a:r>
            <a:endParaRPr lang="en-US" dirty="0"/>
          </a:p>
        </p:txBody>
      </p:sp>
      <p:sp>
        <p:nvSpPr>
          <p:cNvPr id="3" name="Content Placeholder 2"/>
          <p:cNvSpPr>
            <a:spLocks noGrp="1"/>
          </p:cNvSpPr>
          <p:nvPr>
            <p:ph idx="1"/>
          </p:nvPr>
        </p:nvSpPr>
        <p:spPr>
          <a:xfrm>
            <a:off x="304799" y="875727"/>
            <a:ext cx="8534400" cy="5064627"/>
          </a:xfrm>
        </p:spPr>
        <p:txBody>
          <a:bodyPr/>
          <a:lstStyle/>
          <a:p>
            <a:r>
              <a:rPr lang="en-US" dirty="0"/>
              <a:t>Example below provides a high level outline of telemetry on the Generation Resource portion of </a:t>
            </a:r>
            <a:r>
              <a:rPr lang="en-US" dirty="0" smtClean="0"/>
              <a:t>combo-model </a:t>
            </a:r>
            <a:r>
              <a:rPr lang="en-US" dirty="0"/>
              <a:t>when </a:t>
            </a:r>
            <a:r>
              <a:rPr lang="en-US" dirty="0" smtClean="0"/>
              <a:t>this Resource </a:t>
            </a:r>
            <a:r>
              <a:rPr lang="en-US" dirty="0"/>
              <a:t>providing FFR is </a:t>
            </a:r>
            <a:r>
              <a:rPr lang="en-US" dirty="0" smtClean="0"/>
              <a:t>deployed.</a:t>
            </a:r>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pPr marL="0" indent="0">
              <a:buNone/>
            </a:pPr>
            <a:endParaRPr lang="en-US" sz="1050" dirty="0" smtClean="0"/>
          </a:p>
          <a:p>
            <a:pPr marL="0" indent="0">
              <a:buNone/>
            </a:pPr>
            <a:r>
              <a:rPr lang="en-US" sz="1050" dirty="0" smtClean="0"/>
              <a:t>Note </a:t>
            </a:r>
            <a:r>
              <a:rPr lang="en-US" sz="1050" dirty="0"/>
              <a:t>that this example is intended to represent of sequence of events and is not indicative of time/duration</a:t>
            </a:r>
            <a:r>
              <a:rPr lang="en-US" sz="1050" dirty="0" smtClean="0"/>
              <a:t>.</a:t>
            </a:r>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dirty="0"/>
          </a:p>
        </p:txBody>
      </p:sp>
      <p:grpSp>
        <p:nvGrpSpPr>
          <p:cNvPr id="8" name="Group 7"/>
          <p:cNvGrpSpPr/>
          <p:nvPr/>
        </p:nvGrpSpPr>
        <p:grpSpPr>
          <a:xfrm>
            <a:off x="976978" y="2580687"/>
            <a:ext cx="1623764" cy="650071"/>
            <a:chOff x="1416157" y="2609311"/>
            <a:chExt cx="1623764" cy="650071"/>
          </a:xfrm>
        </p:grpSpPr>
        <p:sp>
          <p:nvSpPr>
            <p:cNvPr id="9" name="TextBox 8"/>
            <p:cNvSpPr txBox="1"/>
            <p:nvPr/>
          </p:nvSpPr>
          <p:spPr>
            <a:xfrm>
              <a:off x="1416157" y="2609311"/>
              <a:ext cx="1154162" cy="215444"/>
            </a:xfrm>
            <a:prstGeom prst="rect">
              <a:avLst/>
            </a:prstGeom>
            <a:solidFill>
              <a:schemeClr val="accent6">
                <a:lumMod val="20000"/>
                <a:lumOff val="80000"/>
              </a:schemeClr>
            </a:solidFill>
          </p:spPr>
          <p:txBody>
            <a:bodyPr wrap="none" lIns="0" tIns="0" rIns="0" bIns="0" rtlCol="0">
              <a:spAutoFit/>
            </a:bodyPr>
            <a:lstStyle/>
            <a:p>
              <a:r>
                <a:rPr lang="en-US" sz="1400" dirty="0" smtClean="0">
                  <a:solidFill>
                    <a:schemeClr val="tx2"/>
                  </a:solidFill>
                </a:rPr>
                <a:t>FFR Deployed</a:t>
              </a:r>
            </a:p>
          </p:txBody>
        </p:sp>
        <p:cxnSp>
          <p:nvCxnSpPr>
            <p:cNvPr id="10" name="Straight Arrow Connector 9"/>
            <p:cNvCxnSpPr/>
            <p:nvPr/>
          </p:nvCxnSpPr>
          <p:spPr>
            <a:xfrm>
              <a:off x="2139765" y="2831361"/>
              <a:ext cx="900156" cy="428021"/>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1" name="Group 10"/>
          <p:cNvGrpSpPr/>
          <p:nvPr/>
        </p:nvGrpSpPr>
        <p:grpSpPr>
          <a:xfrm>
            <a:off x="549815" y="3920552"/>
            <a:ext cx="2111570" cy="646331"/>
            <a:chOff x="742902" y="1357154"/>
            <a:chExt cx="2111570" cy="646331"/>
          </a:xfrm>
        </p:grpSpPr>
        <p:sp>
          <p:nvSpPr>
            <p:cNvPr id="12" name="TextBox 9"/>
            <p:cNvSpPr txBox="1"/>
            <p:nvPr/>
          </p:nvSpPr>
          <p:spPr>
            <a:xfrm>
              <a:off x="742902" y="1357154"/>
              <a:ext cx="1424814" cy="646331"/>
            </a:xfrm>
            <a:prstGeom prst="rect">
              <a:avLst/>
            </a:prstGeom>
            <a:solidFill>
              <a:schemeClr val="accent6">
                <a:lumMod val="20000"/>
                <a:lumOff val="80000"/>
              </a:schemeClr>
            </a:solid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dirty="0" smtClean="0">
                  <a:solidFill>
                    <a:schemeClr val="tx2"/>
                  </a:solidFill>
                </a:rPr>
                <a:t>MW = HSL,</a:t>
              </a:r>
            </a:p>
            <a:p>
              <a:r>
                <a:rPr lang="en-US" sz="1400" dirty="0" smtClean="0">
                  <a:solidFill>
                    <a:schemeClr val="tx2"/>
                  </a:solidFill>
                </a:rPr>
                <a:t>RRSC = 0, </a:t>
              </a:r>
            </a:p>
            <a:p>
              <a:r>
                <a:rPr lang="en-US" sz="1400" dirty="0" smtClean="0">
                  <a:solidFill>
                    <a:schemeClr val="tx2"/>
                  </a:solidFill>
                </a:rPr>
                <a:t>HDL/HASL = HSL</a:t>
              </a:r>
            </a:p>
          </p:txBody>
        </p:sp>
        <p:cxnSp>
          <p:nvCxnSpPr>
            <p:cNvPr id="13" name="Straight Arrow Connector 12"/>
            <p:cNvCxnSpPr/>
            <p:nvPr/>
          </p:nvCxnSpPr>
          <p:spPr>
            <a:xfrm>
              <a:off x="2167716" y="1631587"/>
              <a:ext cx="686756" cy="1630"/>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4" name="Group 13"/>
          <p:cNvGrpSpPr/>
          <p:nvPr/>
        </p:nvGrpSpPr>
        <p:grpSpPr>
          <a:xfrm>
            <a:off x="2635805" y="2574919"/>
            <a:ext cx="1532407" cy="766983"/>
            <a:chOff x="2508202" y="512230"/>
            <a:chExt cx="1532407" cy="766983"/>
          </a:xfrm>
        </p:grpSpPr>
        <p:sp>
          <p:nvSpPr>
            <p:cNvPr id="15" name="TextBox 9"/>
            <p:cNvSpPr txBox="1"/>
            <p:nvPr/>
          </p:nvSpPr>
          <p:spPr>
            <a:xfrm>
              <a:off x="2508202" y="512230"/>
              <a:ext cx="1532407" cy="215444"/>
            </a:xfrm>
            <a:prstGeom prst="rect">
              <a:avLst/>
            </a:prstGeom>
            <a:solidFill>
              <a:schemeClr val="accent6">
                <a:lumMod val="20000"/>
                <a:lumOff val="80000"/>
              </a:schemeClr>
            </a:solid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dirty="0" smtClean="0">
                  <a:solidFill>
                    <a:schemeClr val="tx2"/>
                  </a:solidFill>
                </a:rPr>
                <a:t>UDBP ramps to BP</a:t>
              </a:r>
            </a:p>
          </p:txBody>
        </p:sp>
        <p:cxnSp>
          <p:nvCxnSpPr>
            <p:cNvPr id="16" name="Straight Arrow Connector 15"/>
            <p:cNvCxnSpPr/>
            <p:nvPr/>
          </p:nvCxnSpPr>
          <p:spPr>
            <a:xfrm>
              <a:off x="3099665" y="724808"/>
              <a:ext cx="415690" cy="554405"/>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7" name="Group 16"/>
          <p:cNvGrpSpPr/>
          <p:nvPr/>
        </p:nvGrpSpPr>
        <p:grpSpPr>
          <a:xfrm>
            <a:off x="4318326" y="2574919"/>
            <a:ext cx="1094852" cy="670399"/>
            <a:chOff x="4200859" y="506516"/>
            <a:chExt cx="1094852" cy="670399"/>
          </a:xfrm>
        </p:grpSpPr>
        <p:cxnSp>
          <p:nvCxnSpPr>
            <p:cNvPr id="18" name="Straight Arrow Connector 17"/>
            <p:cNvCxnSpPr/>
            <p:nvPr/>
          </p:nvCxnSpPr>
          <p:spPr>
            <a:xfrm flipH="1">
              <a:off x="4200859" y="719094"/>
              <a:ext cx="420760" cy="457821"/>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9"/>
            <p:cNvSpPr txBox="1"/>
            <p:nvPr/>
          </p:nvSpPr>
          <p:spPr>
            <a:xfrm>
              <a:off x="4200859" y="506516"/>
              <a:ext cx="1094852" cy="215444"/>
            </a:xfrm>
            <a:prstGeom prst="rect">
              <a:avLst/>
            </a:prstGeom>
            <a:solidFill>
              <a:schemeClr val="accent6">
                <a:lumMod val="20000"/>
                <a:lumOff val="80000"/>
              </a:schemeClr>
            </a:solid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dirty="0" smtClean="0">
                  <a:solidFill>
                    <a:schemeClr val="tx2"/>
                  </a:solidFill>
                </a:rPr>
                <a:t>FFR Recalled</a:t>
              </a:r>
            </a:p>
          </p:txBody>
        </p:sp>
      </p:grpSp>
      <p:grpSp>
        <p:nvGrpSpPr>
          <p:cNvPr id="20" name="Group 19"/>
          <p:cNvGrpSpPr/>
          <p:nvPr/>
        </p:nvGrpSpPr>
        <p:grpSpPr>
          <a:xfrm>
            <a:off x="4910646" y="3016407"/>
            <a:ext cx="1531897" cy="430887"/>
            <a:chOff x="2061474" y="512230"/>
            <a:chExt cx="1531897" cy="430887"/>
          </a:xfrm>
        </p:grpSpPr>
        <p:sp>
          <p:nvSpPr>
            <p:cNvPr id="21" name="TextBox 9"/>
            <p:cNvSpPr txBox="1"/>
            <p:nvPr/>
          </p:nvSpPr>
          <p:spPr>
            <a:xfrm>
              <a:off x="2508202" y="512230"/>
              <a:ext cx="1085169" cy="430887"/>
            </a:xfrm>
            <a:prstGeom prst="rect">
              <a:avLst/>
            </a:prstGeom>
            <a:solidFill>
              <a:schemeClr val="accent6">
                <a:lumMod val="20000"/>
                <a:lumOff val="80000"/>
              </a:schemeClr>
            </a:solid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dirty="0" smtClean="0">
                  <a:solidFill>
                    <a:schemeClr val="tx2"/>
                  </a:solidFill>
                </a:rPr>
                <a:t>UDBP &amp; MW </a:t>
              </a:r>
            </a:p>
            <a:p>
              <a:r>
                <a:rPr lang="en-US" sz="1400" dirty="0" smtClean="0">
                  <a:solidFill>
                    <a:schemeClr val="tx2"/>
                  </a:solidFill>
                </a:rPr>
                <a:t>ramp to 0.</a:t>
              </a:r>
            </a:p>
          </p:txBody>
        </p:sp>
        <p:cxnSp>
          <p:nvCxnSpPr>
            <p:cNvPr id="22" name="Straight Arrow Connector 21"/>
            <p:cNvCxnSpPr/>
            <p:nvPr/>
          </p:nvCxnSpPr>
          <p:spPr>
            <a:xfrm flipH="1">
              <a:off x="2061474" y="702150"/>
              <a:ext cx="446728" cy="48861"/>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3" name="Group 22"/>
          <p:cNvGrpSpPr/>
          <p:nvPr/>
        </p:nvGrpSpPr>
        <p:grpSpPr>
          <a:xfrm>
            <a:off x="6442543" y="2982875"/>
            <a:ext cx="2420278" cy="851999"/>
            <a:chOff x="5824652" y="863812"/>
            <a:chExt cx="2420278" cy="851999"/>
          </a:xfrm>
        </p:grpSpPr>
        <p:sp>
          <p:nvSpPr>
            <p:cNvPr id="27" name="TextBox 9"/>
            <p:cNvSpPr txBox="1"/>
            <p:nvPr/>
          </p:nvSpPr>
          <p:spPr>
            <a:xfrm>
              <a:off x="5824652" y="1284924"/>
              <a:ext cx="2420278" cy="430887"/>
            </a:xfrm>
            <a:prstGeom prst="rect">
              <a:avLst/>
            </a:prstGeom>
            <a:solidFill>
              <a:schemeClr val="accent6">
                <a:lumMod val="20000"/>
                <a:lumOff val="80000"/>
              </a:schemeClr>
            </a:solid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dirty="0" smtClean="0">
                  <a:solidFill>
                    <a:schemeClr val="tx2"/>
                  </a:solidFill>
                </a:rPr>
                <a:t>RRS restored. </a:t>
              </a:r>
            </a:p>
            <a:p>
              <a:r>
                <a:rPr lang="en-US" sz="1400" dirty="0" smtClean="0">
                  <a:solidFill>
                    <a:schemeClr val="tx2"/>
                  </a:solidFill>
                </a:rPr>
                <a:t>HSL returns to pre-event level.</a:t>
              </a:r>
            </a:p>
          </p:txBody>
        </p:sp>
        <p:cxnSp>
          <p:nvCxnSpPr>
            <p:cNvPr id="25" name="Straight Arrow Connector 24"/>
            <p:cNvCxnSpPr/>
            <p:nvPr/>
          </p:nvCxnSpPr>
          <p:spPr>
            <a:xfrm flipH="1" flipV="1">
              <a:off x="6201608" y="863812"/>
              <a:ext cx="27659" cy="430220"/>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9" name="Group 28"/>
          <p:cNvGrpSpPr/>
          <p:nvPr/>
        </p:nvGrpSpPr>
        <p:grpSpPr>
          <a:xfrm>
            <a:off x="4936626" y="4235034"/>
            <a:ext cx="3047053" cy="750277"/>
            <a:chOff x="2508202" y="546034"/>
            <a:chExt cx="3047053" cy="750277"/>
          </a:xfrm>
        </p:grpSpPr>
        <p:sp>
          <p:nvSpPr>
            <p:cNvPr id="30" name="TextBox 9"/>
            <p:cNvSpPr txBox="1"/>
            <p:nvPr/>
          </p:nvSpPr>
          <p:spPr>
            <a:xfrm>
              <a:off x="2508202" y="546034"/>
              <a:ext cx="3047053" cy="215444"/>
            </a:xfrm>
            <a:prstGeom prst="rect">
              <a:avLst/>
            </a:prstGeom>
            <a:solidFill>
              <a:schemeClr val="accent6">
                <a:lumMod val="20000"/>
                <a:lumOff val="80000"/>
              </a:schemeClr>
            </a:solid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dirty="0" smtClean="0">
                  <a:solidFill>
                    <a:schemeClr val="tx2"/>
                  </a:solidFill>
                </a:rPr>
                <a:t>HSL to 0, Indicates the need to charge</a:t>
              </a:r>
            </a:p>
          </p:txBody>
        </p:sp>
        <p:cxnSp>
          <p:nvCxnSpPr>
            <p:cNvPr id="31" name="Straight Arrow Connector 30"/>
            <p:cNvCxnSpPr/>
            <p:nvPr/>
          </p:nvCxnSpPr>
          <p:spPr>
            <a:xfrm>
              <a:off x="2629652" y="777760"/>
              <a:ext cx="5228" cy="518551"/>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406799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FFR Deployment Performance</a:t>
            </a:r>
            <a:endParaRPr lang="en-US" dirty="0"/>
          </a:p>
        </p:txBody>
      </p:sp>
      <p:sp>
        <p:nvSpPr>
          <p:cNvPr id="3" name="Content Placeholder 2"/>
          <p:cNvSpPr>
            <a:spLocks noGrp="1"/>
          </p:cNvSpPr>
          <p:nvPr>
            <p:ph idx="1"/>
          </p:nvPr>
        </p:nvSpPr>
        <p:spPr/>
        <p:txBody>
          <a:bodyPr/>
          <a:lstStyle/>
          <a:p>
            <a:r>
              <a:rPr lang="en-US" dirty="0"/>
              <a:t>For an FFR deployment event triggered by an under-frequency event (frequency at or below 59.85 Hz</a:t>
            </a:r>
            <a:r>
              <a:rPr lang="en-US" dirty="0" smtClean="0"/>
              <a:t>), ERCOT will  reach out to Resources providing FFR to obtain high speed data to verify that</a:t>
            </a:r>
          </a:p>
          <a:p>
            <a:pPr lvl="1"/>
            <a:r>
              <a:rPr lang="en-US" dirty="0"/>
              <a:t>The total time from the time frequency first decays to a value low enough to initiate action up to the time when full Ancillary Service Resource Responsibility for RRS is delivered should be no more than 15 cycles, including all relay and breaker operating times;  </a:t>
            </a:r>
          </a:p>
          <a:p>
            <a:pPr lvl="1"/>
            <a:r>
              <a:rPr lang="en-US" dirty="0" smtClean="0"/>
              <a:t>The </a:t>
            </a:r>
            <a:r>
              <a:rPr lang="en-US" dirty="0"/>
              <a:t>Resource deployed 95% to 110% of its Ancillary Service Resource Responsibility in 15 cycles after the frequency reached 59.85 Hz;</a:t>
            </a:r>
          </a:p>
          <a:p>
            <a:pPr lvl="1"/>
            <a:r>
              <a:rPr lang="en-US" dirty="0" smtClean="0"/>
              <a:t>The </a:t>
            </a:r>
            <a:r>
              <a:rPr lang="en-US" dirty="0"/>
              <a:t>Resource sustained 95% to 110% of its Ancillary Service Resource Responsibility for the duration of the sustained response period, defined as 15 minutes or until the time of recall instruction from ERCOT, whichever occurred first; </a:t>
            </a:r>
          </a:p>
          <a:p>
            <a:pPr lvl="1"/>
            <a:r>
              <a:rPr lang="en-US" dirty="0" smtClean="0"/>
              <a:t>The </a:t>
            </a:r>
            <a:r>
              <a:rPr lang="en-US" dirty="0"/>
              <a:t>Resource restored its capability to provide its Ancillary Service Resource Responsibility within 15 minutes from the end of the deployment period subject to </a:t>
            </a:r>
            <a:r>
              <a:rPr lang="en-US" dirty="0" smtClean="0"/>
              <a:t>grid conditions following the recall instruction.</a:t>
            </a:r>
          </a:p>
          <a:p>
            <a:pPr lvl="1"/>
            <a:endParaRPr lang="en-US" dirty="0"/>
          </a:p>
          <a:p>
            <a:r>
              <a:rPr lang="en-US" dirty="0" smtClean="0"/>
              <a:t>This is an ad-hoc analysis and will be conducted in close coordination with the Resource.</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dirty="0"/>
          </a:p>
        </p:txBody>
      </p:sp>
    </p:spTree>
    <p:extLst>
      <p:ext uri="{BB962C8B-B14F-4D97-AF65-F5344CB8AC3E}">
        <p14:creationId xmlns:p14="http://schemas.microsoft.com/office/powerpoint/2010/main" val="5019580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FFR Qualification</a:t>
            </a:r>
            <a:endParaRPr lang="en-US" dirty="0"/>
          </a:p>
        </p:txBody>
      </p:sp>
      <p:sp>
        <p:nvSpPr>
          <p:cNvPr id="3" name="Content Placeholder 2"/>
          <p:cNvSpPr>
            <a:spLocks noGrp="1"/>
          </p:cNvSpPr>
          <p:nvPr>
            <p:ph idx="1"/>
          </p:nvPr>
        </p:nvSpPr>
        <p:spPr/>
        <p:txBody>
          <a:bodyPr/>
          <a:lstStyle/>
          <a:p>
            <a:pPr algn="just"/>
            <a:r>
              <a:rPr lang="en-US" dirty="0" smtClean="0"/>
              <a:t>ERCOT is currently accepting requests from Resources interested to provide FFR.</a:t>
            </a:r>
          </a:p>
          <a:p>
            <a:pPr algn="just"/>
            <a:endParaRPr lang="en-US" dirty="0"/>
          </a:p>
          <a:p>
            <a:pPr algn="just"/>
            <a:r>
              <a:rPr lang="en-US" dirty="0" smtClean="0"/>
              <a:t>FFR qualification test will be two pronged test</a:t>
            </a:r>
          </a:p>
          <a:p>
            <a:pPr lvl="1" algn="just"/>
            <a:r>
              <a:rPr lang="en-US" sz="1600" b="1" dirty="0" smtClean="0"/>
              <a:t>a self test </a:t>
            </a:r>
            <a:r>
              <a:rPr lang="en-US" sz="1600" dirty="0" smtClean="0"/>
              <a:t>that demonstrates the Resource’s ability to deploy within 15 cycles of when the frequency trigger is met and to sustain response for at lease 15 minutes; and </a:t>
            </a:r>
          </a:p>
          <a:p>
            <a:pPr lvl="1" algn="just"/>
            <a:endParaRPr lang="en-US" sz="700" b="1" dirty="0" smtClean="0"/>
          </a:p>
          <a:p>
            <a:pPr lvl="1" algn="just"/>
            <a:r>
              <a:rPr lang="en-US" sz="1600" b="1" dirty="0" smtClean="0"/>
              <a:t>a coordinated test</a:t>
            </a:r>
            <a:r>
              <a:rPr lang="en-US" sz="1600" dirty="0" smtClean="0"/>
              <a:t> that demonstrates the Resource’s ability to change Ancillary Service Schedule for RRS telemetry in response to an ERCOT deployment.</a:t>
            </a:r>
          </a:p>
          <a:p>
            <a:pPr algn="just"/>
            <a:endParaRPr lang="en-US" dirty="0"/>
          </a:p>
          <a:p>
            <a:pPr algn="just"/>
            <a:r>
              <a:rPr lang="en-US" dirty="0" smtClean="0"/>
              <a:t>ERCOT’s Registration systems </a:t>
            </a:r>
            <a:r>
              <a:rPr lang="en-US" dirty="0"/>
              <a:t>will track the capacity a Resource providing FFR is qualified to </a:t>
            </a:r>
            <a:r>
              <a:rPr lang="en-US" dirty="0" smtClean="0"/>
              <a:t>provide.</a:t>
            </a:r>
          </a:p>
          <a:p>
            <a:pPr lvl="1" algn="just"/>
            <a:endParaRPr lang="en-US" sz="1600" dirty="0" smtClean="0"/>
          </a:p>
          <a:p>
            <a:pPr algn="just"/>
            <a:r>
              <a:rPr lang="en-US" dirty="0" smtClean="0"/>
              <a:t>ERCOT systems will limit RRS Offers/Awards from a </a:t>
            </a:r>
            <a:r>
              <a:rPr lang="en-US" dirty="0"/>
              <a:t>Resource </a:t>
            </a:r>
            <a:r>
              <a:rPr lang="en-US" dirty="0" smtClean="0"/>
              <a:t>seeking to provide </a:t>
            </a:r>
            <a:r>
              <a:rPr lang="en-US" dirty="0"/>
              <a:t>FFR </a:t>
            </a:r>
            <a:r>
              <a:rPr lang="en-US" dirty="0" smtClean="0"/>
              <a:t>in Day Ahead Market </a:t>
            </a:r>
            <a:r>
              <a:rPr lang="en-US" dirty="0"/>
              <a:t>and Ancillary Service Responsibility and Ancillary Service Schedule for RRS from Resource providing FFR in Real Time </a:t>
            </a:r>
            <a:r>
              <a:rPr lang="en-US" dirty="0" smtClean="0"/>
              <a:t>per its </a:t>
            </a:r>
            <a:r>
              <a:rPr lang="en-US" dirty="0"/>
              <a:t>respective FFR Qualified MWs</a:t>
            </a:r>
            <a:r>
              <a:rPr lang="en-US" dirty="0" smtClean="0"/>
              <a:t>.</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dirty="0"/>
          </a:p>
        </p:txBody>
      </p:sp>
    </p:spTree>
    <p:extLst>
      <p:ext uri="{BB962C8B-B14F-4D97-AF65-F5344CB8AC3E}">
        <p14:creationId xmlns:p14="http://schemas.microsoft.com/office/powerpoint/2010/main" val="28266943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RRS Limits</a:t>
            </a:r>
            <a:endParaRPr lang="en-US" dirty="0"/>
          </a:p>
        </p:txBody>
      </p:sp>
      <p:sp>
        <p:nvSpPr>
          <p:cNvPr id="3" name="Content Placeholder 2"/>
          <p:cNvSpPr>
            <a:spLocks noGrp="1"/>
          </p:cNvSpPr>
          <p:nvPr>
            <p:ph idx="1"/>
          </p:nvPr>
        </p:nvSpPr>
        <p:spPr/>
        <p:txBody>
          <a:bodyPr/>
          <a:lstStyle/>
          <a:p>
            <a:r>
              <a:rPr lang="en-US" dirty="0" smtClean="0"/>
              <a:t>In </a:t>
            </a:r>
            <a:r>
              <a:rPr lang="en-US" dirty="0"/>
              <a:t>Phase 1, </a:t>
            </a:r>
            <a:r>
              <a:rPr lang="en-US" dirty="0" smtClean="0"/>
              <a:t>the </a:t>
            </a:r>
            <a:r>
              <a:rPr lang="en-US" dirty="0"/>
              <a:t>full amount of RRS awarded to or self-arranged from an On-Line Generation Resource </a:t>
            </a:r>
            <a:r>
              <a:rPr lang="en-US" dirty="0" smtClean="0"/>
              <a:t>will be </a:t>
            </a:r>
            <a:r>
              <a:rPr lang="en-US" dirty="0"/>
              <a:t>dependent upon the verified droop characteristics of the Resource. </a:t>
            </a:r>
            <a:endParaRPr lang="en-US" dirty="0" smtClean="0"/>
          </a:p>
          <a:p>
            <a:endParaRPr lang="en-US" dirty="0" smtClean="0"/>
          </a:p>
          <a:p>
            <a:r>
              <a:rPr lang="en-US" dirty="0"/>
              <a:t>ERCOT shall </a:t>
            </a:r>
            <a:r>
              <a:rPr lang="en-US" dirty="0" smtClean="0"/>
              <a:t>use the methodology outlined in </a:t>
            </a:r>
            <a:r>
              <a:rPr lang="en-US" dirty="0" smtClean="0">
                <a:hlinkClick r:id="rId2"/>
              </a:rPr>
              <a:t>Other </a:t>
            </a:r>
            <a:r>
              <a:rPr lang="en-US" dirty="0">
                <a:hlinkClick r:id="rId2"/>
              </a:rPr>
              <a:t>Binding </a:t>
            </a:r>
            <a:r>
              <a:rPr lang="en-US" dirty="0" smtClean="0">
                <a:hlinkClick r:id="rId2"/>
              </a:rPr>
              <a:t>Document</a:t>
            </a:r>
            <a:r>
              <a:rPr lang="en-US" dirty="0" smtClean="0"/>
              <a:t>, </a:t>
            </a:r>
            <a:r>
              <a:rPr lang="en-US" dirty="0">
                <a:hlinkClick r:id="rId3"/>
              </a:rPr>
              <a:t>Procedure for Calculating Responsive Reserve (RRS) Limits for Individual </a:t>
            </a:r>
            <a:r>
              <a:rPr lang="en-US" dirty="0" smtClean="0">
                <a:hlinkClick r:id="rId3"/>
              </a:rPr>
              <a:t>Resources calculate </a:t>
            </a:r>
            <a:r>
              <a:rPr lang="en-US" dirty="0">
                <a:hlinkClick r:id="rId3"/>
              </a:rPr>
              <a:t>and update, using the methodology described in the Nodal Operating Guide</a:t>
            </a:r>
            <a:r>
              <a:rPr lang="en-US" dirty="0"/>
              <a:t>, </a:t>
            </a:r>
            <a:r>
              <a:rPr lang="en-US" dirty="0" smtClean="0"/>
              <a:t>to compute a maximum percentage (%) of RRS and a </a:t>
            </a:r>
            <a:r>
              <a:rPr lang="en-US" dirty="0"/>
              <a:t>maximum MW amount of RRS for each Generation </a:t>
            </a:r>
            <a:r>
              <a:rPr lang="en-US" dirty="0" smtClean="0"/>
              <a:t>Resource. </a:t>
            </a:r>
          </a:p>
          <a:p>
            <a:pPr lvl="1"/>
            <a:r>
              <a:rPr lang="en-US" dirty="0" smtClean="0"/>
              <a:t>This new certified report, </a:t>
            </a:r>
            <a:r>
              <a:rPr lang="en-US" dirty="0"/>
              <a:t>“Responsive Reserve Limits for Generation Resources” </a:t>
            </a:r>
            <a:r>
              <a:rPr lang="en-US" dirty="0" smtClean="0"/>
              <a:t>(</a:t>
            </a:r>
            <a:r>
              <a:rPr lang="sv-SE" dirty="0"/>
              <a:t>EMIL ID NOG2-312-M , Report ID </a:t>
            </a:r>
            <a:r>
              <a:rPr lang="sv-SE" dirty="0" smtClean="0"/>
              <a:t>19236</a:t>
            </a:r>
            <a:r>
              <a:rPr lang="en-US" dirty="0" smtClean="0"/>
              <a:t>) will be posted on ERCOT’s Market Information System (MIS) </a:t>
            </a:r>
            <a:r>
              <a:rPr lang="en-US" dirty="0"/>
              <a:t>| </a:t>
            </a:r>
            <a:r>
              <a:rPr lang="en-US" dirty="0">
                <a:hlinkClick r:id="rId4"/>
              </a:rPr>
              <a:t>Grid | Generation</a:t>
            </a:r>
            <a:r>
              <a:rPr lang="en-US" dirty="0" smtClean="0"/>
              <a:t> </a:t>
            </a:r>
            <a:r>
              <a:rPr lang="en-US" dirty="0"/>
              <a:t>page</a:t>
            </a:r>
            <a:r>
              <a:rPr lang="en-US" dirty="0" smtClean="0"/>
              <a:t>.</a:t>
            </a:r>
          </a:p>
          <a:p>
            <a:pPr lvl="1"/>
            <a:endParaRPr lang="en-US" sz="700" dirty="0" smtClean="0"/>
          </a:p>
          <a:p>
            <a:pPr lvl="1"/>
            <a:r>
              <a:rPr lang="en-US" dirty="0" smtClean="0"/>
              <a:t>A report will be posted concurrently on the day Phase 1 becomes effective. In this report the RRS limit for all thermal Generation Resources will be set to 20%. The RRS % Limit for non-thermal Generation Resource will be the limit established </a:t>
            </a:r>
            <a:r>
              <a:rPr lang="en-US" dirty="0"/>
              <a:t>during RRS qualification process. A</a:t>
            </a:r>
            <a:r>
              <a:rPr lang="en-US" dirty="0" smtClean="0"/>
              <a:t> </a:t>
            </a:r>
            <a:r>
              <a:rPr lang="en-US" dirty="0"/>
              <a:t>default </a:t>
            </a:r>
            <a:r>
              <a:rPr lang="en-US" dirty="0" smtClean="0"/>
              <a:t>value of 20% shall be used in all other cases.</a:t>
            </a:r>
          </a:p>
          <a:p>
            <a:pPr lvl="1"/>
            <a:endParaRPr lang="en-US" sz="700" dirty="0"/>
          </a:p>
          <a:p>
            <a:pPr lvl="1"/>
            <a:r>
              <a:rPr lang="en-US" dirty="0" smtClean="0"/>
              <a:t>The timeline established in Section 6 will be followed for all subsequent RRS Limit report postings.</a:t>
            </a:r>
            <a:endParaRPr lang="en-US" dirty="0"/>
          </a:p>
          <a:p>
            <a:pPr lvl="1"/>
            <a:endParaRPr lang="en-US" dirty="0" smtClean="0"/>
          </a:p>
          <a:p>
            <a:pPr marL="342900" lvl="1" indent="0">
              <a:buNone/>
            </a:pPr>
            <a:r>
              <a:rPr lang="en-US" dirty="0" smtClean="0"/>
              <a:t>	</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dirty="0"/>
          </a:p>
        </p:txBody>
      </p:sp>
    </p:spTree>
    <p:extLst>
      <p:ext uri="{BB962C8B-B14F-4D97-AF65-F5344CB8AC3E}">
        <p14:creationId xmlns:p14="http://schemas.microsoft.com/office/powerpoint/2010/main" val="451910306"/>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32532</TotalTime>
  <Words>2182</Words>
  <Application>Microsoft Office PowerPoint</Application>
  <PresentationFormat>On-screen Show (4:3)</PresentationFormat>
  <Paragraphs>235</Paragraphs>
  <Slides>16</Slides>
  <Notes>1</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16</vt:i4>
      </vt:variant>
    </vt:vector>
  </HeadingPairs>
  <TitlesOfParts>
    <vt:vector size="23" baseType="lpstr">
      <vt:lpstr>Arial</vt:lpstr>
      <vt:lpstr>Calibri</vt:lpstr>
      <vt:lpstr>Courier New</vt:lpstr>
      <vt:lpstr>Wingdings</vt:lpstr>
      <vt:lpstr>1_Office Theme</vt:lpstr>
      <vt:lpstr>2_Custom Design</vt:lpstr>
      <vt:lpstr>3_Custom Design</vt:lpstr>
      <vt:lpstr>PowerPoint Presentation</vt:lpstr>
      <vt:lpstr>Implementation Scope for Phase 1</vt:lpstr>
      <vt:lpstr>FFR Deployment – QSE Level</vt:lpstr>
      <vt:lpstr>FFR Deployment – Resource Level</vt:lpstr>
      <vt:lpstr>Telemetry setup Example 1</vt:lpstr>
      <vt:lpstr>Telemetry setup Example 2</vt:lpstr>
      <vt:lpstr>FFR Deployment Performance</vt:lpstr>
      <vt:lpstr>FFR Qualification</vt:lpstr>
      <vt:lpstr>RRS Limits</vt:lpstr>
      <vt:lpstr>Public Dashboard, MIS, Et. all</vt:lpstr>
      <vt:lpstr>Acronyms</vt:lpstr>
      <vt:lpstr>PowerPoint Presentation</vt:lpstr>
      <vt:lpstr>Protocol Sections to be Un-Gray Boxed in Phase 1</vt:lpstr>
      <vt:lpstr>Nodal Operating Guide Sections to be Un-Gray Boxed in Phase 1</vt:lpstr>
      <vt:lpstr>Other Binding Documents to be Un-Gray Boxed in Phase 1</vt:lpstr>
      <vt:lpstr>FFR Qualification Details - Self Test</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Matevosjana, Julia</dc:creator>
  <cp:lastModifiedBy>Mago, Nitika</cp:lastModifiedBy>
  <cp:revision>693</cp:revision>
  <dcterms:created xsi:type="dcterms:W3CDTF">2016-04-16T13:25:21Z</dcterms:created>
  <dcterms:modified xsi:type="dcterms:W3CDTF">2020-02-26T22:04:21Z</dcterms:modified>
</cp:coreProperties>
</file>