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30" r:id="rId8"/>
    <p:sldId id="338" r:id="rId9"/>
    <p:sldId id="339" r:id="rId10"/>
    <p:sldId id="32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2" d="100"/>
          <a:sy n="132" d="100"/>
        </p:scale>
        <p:origin x="78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papudesi\Desktop\Settlement%20Timeline\reduction%205%20day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val>
            <c:numRef>
              <c:f>Sheet1!$H$3:$H$7</c:f>
              <c:numCache>
                <c:formatCode>0.00%</c:formatCode>
                <c:ptCount val="5"/>
                <c:pt idx="0">
                  <c:v>-4.0864692276517033E-2</c:v>
                </c:pt>
                <c:pt idx="1">
                  <c:v>-8.559211397850966E-2</c:v>
                </c:pt>
                <c:pt idx="2">
                  <c:v>-0.12847158957625995</c:v>
                </c:pt>
                <c:pt idx="3">
                  <c:v>-0.16506119301290567</c:v>
                </c:pt>
                <c:pt idx="4">
                  <c:v>-0.19968701824044469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6623960"/>
        <c:axId val="106618864"/>
      </c:lineChart>
      <c:catAx>
        <c:axId val="1066239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Reduction</a:t>
                </a:r>
                <a:r>
                  <a:rPr lang="en-US" baseline="0"/>
                  <a:t> in days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618864"/>
        <c:crosses val="autoZero"/>
        <c:auto val="1"/>
        <c:lblAlgn val="ctr"/>
        <c:lblOffset val="100"/>
        <c:noMultiLvlLbl val="0"/>
      </c:catAx>
      <c:valAx>
        <c:axId val="106618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  <a:r>
                  <a:rPr lang="en-US" baseline="0"/>
                  <a:t> decrease in TPE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623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11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3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Settlement Timeline Credit Impact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February 19, 2020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Modifications to existing Parameters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534400" cy="5410200"/>
          </a:xfrm>
        </p:spPr>
        <p:txBody>
          <a:bodyPr/>
          <a:lstStyle/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For </a:t>
            </a:r>
            <a:r>
              <a:rPr lang="en-US" sz="1800" dirty="0">
                <a:solidFill>
                  <a:srgbClr val="5B6770"/>
                </a:solidFill>
                <a:latin typeface="+mj-lt"/>
              </a:rPr>
              <a:t>”x”  day reduction in Settlement Timeline, </a:t>
            </a:r>
          </a:p>
          <a:p>
            <a:pPr marL="1714500" lvl="3" indent="-400050">
              <a:spcAft>
                <a:spcPts val="600"/>
              </a:spcAft>
              <a:buFont typeface="+mj-lt"/>
              <a:buAutoNum type="romanLcPeriod"/>
            </a:pPr>
            <a:r>
              <a:rPr lang="en-US" sz="1600" dirty="0" smtClean="0">
                <a:solidFill>
                  <a:srgbClr val="5B6770"/>
                </a:solidFill>
                <a:latin typeface="+mj-lt"/>
              </a:rPr>
              <a:t>RTLCNS included </a:t>
            </a:r>
            <a:r>
              <a:rPr lang="en-US" sz="1600" dirty="0">
                <a:solidFill>
                  <a:srgbClr val="5B6770"/>
                </a:solidFill>
                <a:latin typeface="+mj-lt"/>
              </a:rPr>
              <a:t>5-x days of </a:t>
            </a:r>
            <a:r>
              <a:rPr lang="en-US" sz="1600" dirty="0" smtClean="0">
                <a:solidFill>
                  <a:srgbClr val="5B6770"/>
                </a:solidFill>
                <a:latin typeface="+mj-lt"/>
              </a:rPr>
              <a:t>estimates</a:t>
            </a:r>
          </a:p>
          <a:p>
            <a:pPr marL="1714500" lvl="3" indent="-400050">
              <a:spcAft>
                <a:spcPts val="600"/>
              </a:spcAft>
              <a:buFont typeface="+mj-lt"/>
              <a:buAutoNum type="romanLcPeriod"/>
            </a:pPr>
            <a:r>
              <a:rPr lang="en-US" sz="1600" dirty="0" smtClean="0">
                <a:solidFill>
                  <a:srgbClr val="5B6770"/>
                </a:solidFill>
                <a:latin typeface="+mj-lt"/>
              </a:rPr>
              <a:t>M1 </a:t>
            </a:r>
            <a:r>
              <a:rPr lang="en-US" sz="1600" dirty="0">
                <a:solidFill>
                  <a:srgbClr val="5B6770"/>
                </a:solidFill>
                <a:latin typeface="+mj-lt"/>
              </a:rPr>
              <a:t>value decreased by </a:t>
            </a:r>
            <a:r>
              <a:rPr lang="en-US" sz="1600" dirty="0" smtClean="0">
                <a:solidFill>
                  <a:srgbClr val="5B6770"/>
                </a:solidFill>
                <a:latin typeface="+mj-lt"/>
              </a:rPr>
              <a:t>x</a:t>
            </a:r>
            <a:endParaRPr lang="en-US" sz="1600" dirty="0">
              <a:solidFill>
                <a:srgbClr val="5B6770"/>
              </a:solidFill>
              <a:latin typeface="+mj-lt"/>
            </a:endParaRPr>
          </a:p>
          <a:p>
            <a:pPr marL="1314450" lvl="3" indent="0">
              <a:spcAft>
                <a:spcPts val="600"/>
              </a:spcAft>
              <a:buNone/>
            </a:pPr>
            <a:r>
              <a:rPr lang="en-US" sz="1600" dirty="0">
                <a:solidFill>
                  <a:srgbClr val="5B6770"/>
                </a:solidFill>
                <a:latin typeface="+mj-lt"/>
              </a:rPr>
              <a:t>	</a:t>
            </a:r>
            <a:r>
              <a:rPr lang="en-US" sz="1600" dirty="0" smtClean="0">
                <a:solidFill>
                  <a:srgbClr val="5B6770"/>
                </a:solidFill>
                <a:latin typeface="+mj-lt"/>
              </a:rPr>
              <a:t>	-Impacts </a:t>
            </a:r>
            <a:r>
              <a:rPr lang="en-US" sz="1600" dirty="0">
                <a:solidFill>
                  <a:srgbClr val="5B6770"/>
                </a:solidFill>
                <a:latin typeface="+mj-lt"/>
              </a:rPr>
              <a:t>MAXRTLE and DALE</a:t>
            </a:r>
          </a:p>
          <a:p>
            <a:pPr marL="1714500" lvl="3" indent="-400050">
              <a:spcAft>
                <a:spcPts val="600"/>
              </a:spcAft>
              <a:buFont typeface="+mj-lt"/>
              <a:buAutoNum type="romanLcPeriod"/>
            </a:pPr>
            <a:r>
              <a:rPr lang="en-US" sz="1600" dirty="0" smtClean="0">
                <a:solidFill>
                  <a:srgbClr val="5B6770"/>
                </a:solidFill>
                <a:latin typeface="+mj-lt"/>
              </a:rPr>
              <a:t>M2 </a:t>
            </a:r>
            <a:r>
              <a:rPr lang="en-US" sz="1600" dirty="0">
                <a:solidFill>
                  <a:srgbClr val="5B6770"/>
                </a:solidFill>
                <a:latin typeface="+mj-lt"/>
              </a:rPr>
              <a:t>value decreased by </a:t>
            </a:r>
            <a:r>
              <a:rPr lang="en-US" sz="1600" dirty="0" smtClean="0">
                <a:solidFill>
                  <a:srgbClr val="5B6770"/>
                </a:solidFill>
                <a:latin typeface="+mj-lt"/>
              </a:rPr>
              <a:t>x</a:t>
            </a:r>
          </a:p>
          <a:p>
            <a:pPr marL="1314450" lvl="3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rgbClr val="5B6770"/>
                </a:solidFill>
                <a:latin typeface="+mj-lt"/>
              </a:rPr>
              <a:t>		-Impacts </a:t>
            </a:r>
            <a:r>
              <a:rPr lang="en-US" sz="1600" dirty="0">
                <a:solidFill>
                  <a:srgbClr val="5B6770"/>
                </a:solidFill>
                <a:latin typeface="+mj-lt"/>
              </a:rPr>
              <a:t>MAXURTA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Impact of settlement timeline reduction on TPE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4495800"/>
            <a:ext cx="746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*Base TPE as of 02/13/2020 is considered</a:t>
            </a:r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8778858"/>
              </p:ext>
            </p:extLst>
          </p:nvPr>
        </p:nvGraphicFramePr>
        <p:xfrm>
          <a:off x="1524000" y="956468"/>
          <a:ext cx="5867400" cy="3234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197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Impact of settlement timeline reduction on TPE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944037"/>
            <a:ext cx="6553200" cy="317076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8200" y="4495800"/>
            <a:ext cx="746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*Base TPE as of 08/13/2019 is considered</a:t>
            </a:r>
            <a:endParaRPr lang="en-US" sz="12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00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81070</TotalTime>
  <Words>87</Words>
  <Application>Microsoft Office PowerPoint</Application>
  <PresentationFormat>On-screen Show (4:3)</PresentationFormat>
  <Paragraphs>34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Modifications to existing Parameters</vt:lpstr>
      <vt:lpstr>Impact of settlement timeline reduction on TPE</vt:lpstr>
      <vt:lpstr>Impact of settlement timeline reduction on TPE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517</cp:revision>
  <cp:lastPrinted>2019-06-18T19:02:16Z</cp:lastPrinted>
  <dcterms:created xsi:type="dcterms:W3CDTF">2016-01-21T15:20:31Z</dcterms:created>
  <dcterms:modified xsi:type="dcterms:W3CDTF">2020-02-26T15:03:51Z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