
<file path=[Content_Types].xml><?xml version="1.0" encoding="utf-8"?>
<Types xmlns="http://schemas.openxmlformats.org/package/2006/content-types">
  <Default Extension="png" ContentType="image/png"/>
  <Default Extension="emf" ContentType="image/x-emf"/>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53" r:id="rId4"/>
    <p:sldMasterId id="2147483648" r:id="rId5"/>
  </p:sldMasterIdLst>
  <p:notesMasterIdLst>
    <p:notesMasterId r:id="rId21"/>
  </p:notesMasterIdLst>
  <p:handoutMasterIdLst>
    <p:handoutMasterId r:id="rId22"/>
  </p:handoutMasterIdLst>
  <p:sldIdLst>
    <p:sldId id="260" r:id="rId6"/>
    <p:sldId id="267" r:id="rId7"/>
    <p:sldId id="270" r:id="rId8"/>
    <p:sldId id="268" r:id="rId9"/>
    <p:sldId id="269" r:id="rId10"/>
    <p:sldId id="276" r:id="rId11"/>
    <p:sldId id="275" r:id="rId12"/>
    <p:sldId id="281" r:id="rId13"/>
    <p:sldId id="277" r:id="rId14"/>
    <p:sldId id="282" r:id="rId15"/>
    <p:sldId id="271" r:id="rId16"/>
    <p:sldId id="272" r:id="rId17"/>
    <p:sldId id="273" r:id="rId18"/>
    <p:sldId id="279" r:id="rId19"/>
    <p:sldId id="280" r:id="rId20"/>
  </p:sldIdLst>
  <p:sldSz cx="9144000" cy="6858000" type="screen4x3"/>
  <p:notesSz cx="7010400" cy="92964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7206" autoAdjust="0"/>
    <p:restoredTop sz="94660"/>
  </p:normalViewPr>
  <p:slideViewPr>
    <p:cSldViewPr showGuides="1">
      <p:cViewPr>
        <p:scale>
          <a:sx n="110" d="100"/>
          <a:sy n="110" d="100"/>
        </p:scale>
        <p:origin x="1554" y="606"/>
      </p:cViewPr>
      <p:guideLst>
        <p:guide orient="horz" pos="2160"/>
        <p:guide pos="2880"/>
      </p:guideLst>
    </p:cSldViewPr>
  </p:slideViewPr>
  <p:notesTextViewPr>
    <p:cViewPr>
      <p:scale>
        <a:sx n="3" d="2"/>
        <a:sy n="3" d="2"/>
      </p:scale>
      <p:origin x="0" y="0"/>
    </p:cViewPr>
  </p:notesTextViewPr>
  <p:notesViewPr>
    <p:cSldViewPr showGuides="1">
      <p:cViewPr varScale="1">
        <p:scale>
          <a:sx n="76" d="100"/>
          <a:sy n="76" d="100"/>
        </p:scale>
        <p:origin x="2052" y="102"/>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tableStyles" Target="tableStyles.xml"/><Relationship Id="rId3" Type="http://schemas.openxmlformats.org/officeDocument/2006/relationships/customXml" Target="../customXml/item3.xml"/><Relationship Id="rId21" Type="http://schemas.openxmlformats.org/officeDocument/2006/relationships/notesMaster" Target="notesMasters/notesMaster1.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theme" Target="theme/theme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viewProps" Target="viewProps.xml"/><Relationship Id="rId5" Type="http://schemas.openxmlformats.org/officeDocument/2006/relationships/slideMaster" Target="slideMasters/slideMaster2.xml"/><Relationship Id="rId15" Type="http://schemas.openxmlformats.org/officeDocument/2006/relationships/slide" Target="slides/slide10.xml"/><Relationship Id="rId23" Type="http://schemas.openxmlformats.org/officeDocument/2006/relationships/presProps" Target="presProps.xml"/><Relationship Id="rId10" Type="http://schemas.openxmlformats.org/officeDocument/2006/relationships/slide" Target="slides/slide5.xml"/><Relationship Id="rId19" Type="http://schemas.openxmlformats.org/officeDocument/2006/relationships/slide" Target="slides/slide14.xml"/><Relationship Id="rId4" Type="http://schemas.openxmlformats.org/officeDocument/2006/relationships/slideMaster" Target="slideMasters/slideMaster1.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8475" cy="466725"/>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sz="quarter" idx="1"/>
          </p:nvPr>
        </p:nvSpPr>
        <p:spPr>
          <a:xfrm>
            <a:off x="3970338" y="0"/>
            <a:ext cx="3038475" cy="466725"/>
          </a:xfrm>
          <a:prstGeom prst="rect">
            <a:avLst/>
          </a:prstGeom>
        </p:spPr>
        <p:txBody>
          <a:bodyPr vert="horz" lIns="91440" tIns="45720" rIns="91440" bIns="45720" rtlCol="0"/>
          <a:lstStyle>
            <a:lvl1pPr algn="r">
              <a:defRPr sz="1200"/>
            </a:lvl1pPr>
          </a:lstStyle>
          <a:p>
            <a:fld id="{F750BF31-E9A8-4E88-81E7-44C5092290FC}" type="datetimeFigureOut">
              <a:rPr lang="en-US" smtClean="0"/>
              <a:t>2/24/2020</a:t>
            </a:fld>
            <a:endParaRPr lang="en-US"/>
          </a:p>
        </p:txBody>
      </p:sp>
      <p:sp>
        <p:nvSpPr>
          <p:cNvPr id="4" name="Footer Placeholder 3"/>
          <p:cNvSpPr>
            <a:spLocks noGrp="1"/>
          </p:cNvSpPr>
          <p:nvPr>
            <p:ph type="ftr" sz="quarter" idx="2"/>
          </p:nvPr>
        </p:nvSpPr>
        <p:spPr>
          <a:xfrm>
            <a:off x="0" y="8829675"/>
            <a:ext cx="3038475" cy="466725"/>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p:cNvSpPr>
            <a:spLocks noGrp="1"/>
          </p:cNvSpPr>
          <p:nvPr>
            <p:ph type="sldNum" sz="quarter" idx="3"/>
          </p:nvPr>
        </p:nvSpPr>
        <p:spPr>
          <a:xfrm>
            <a:off x="3970338" y="8829675"/>
            <a:ext cx="3038475" cy="466725"/>
          </a:xfrm>
          <a:prstGeom prst="rect">
            <a:avLst/>
          </a:prstGeom>
        </p:spPr>
        <p:txBody>
          <a:bodyPr vert="horz" lIns="91440" tIns="45720" rIns="91440" bIns="45720" rtlCol="0" anchor="b"/>
          <a:lstStyle>
            <a:lvl1pPr algn="r">
              <a:defRPr sz="1200"/>
            </a:lvl1pPr>
          </a:lstStyle>
          <a:p>
            <a:fld id="{2FB2BDB1-E95E-402D-B2EB-CA9CC1A3958C}" type="slidenum">
              <a:rPr lang="en-US" smtClean="0"/>
              <a:t>‹#›</a:t>
            </a:fld>
            <a:endParaRPr lang="en-US"/>
          </a:p>
        </p:txBody>
      </p:sp>
    </p:spTree>
    <p:extLst>
      <p:ext uri="{BB962C8B-B14F-4D97-AF65-F5344CB8AC3E}">
        <p14:creationId xmlns:p14="http://schemas.microsoft.com/office/powerpoint/2010/main" val="1109219975"/>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vl1pPr>
          </a:lstStyle>
          <a:p>
            <a:fld id="{67EFB637-CCC9-4803-8851-F6915048CBB4}" type="datetimeFigureOut">
              <a:rPr lang="en-US" smtClean="0"/>
              <a:t>2/24/2020</a:t>
            </a:fld>
            <a:endParaRPr lang="en-US"/>
          </a:p>
        </p:txBody>
      </p:sp>
      <p:sp>
        <p:nvSpPr>
          <p:cNvPr id="4" name="Slide Image Placeholder 3"/>
          <p:cNvSpPr>
            <a:spLocks noGrp="1" noRot="1" noChangeAspect="1"/>
          </p:cNvSpPr>
          <p:nvPr>
            <p:ph type="sldImg" idx="2"/>
          </p:nvPr>
        </p:nvSpPr>
        <p:spPr>
          <a:xfrm>
            <a:off x="1181100" y="696913"/>
            <a:ext cx="4648200" cy="3486150"/>
          </a:xfrm>
          <a:prstGeom prst="rect">
            <a:avLst/>
          </a:prstGeom>
          <a:noFill/>
          <a:ln w="12700">
            <a:solidFill>
              <a:prstClr val="black"/>
            </a:solidFill>
          </a:ln>
        </p:spPr>
        <p:txBody>
          <a:bodyPr vert="horz" lIns="93177" tIns="46589" rIns="93177" bIns="46589" rtlCol="0" anchor="ctr"/>
          <a:lstStyle/>
          <a:p>
            <a:endParaRPr lang="en-US"/>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vl1pPr>
          </a:lstStyle>
          <a:p>
            <a:fld id="{F62AC51D-6DAA-4455-8EA7-D54B64909A85}" type="slidenum">
              <a:rPr lang="en-US" smtClean="0"/>
              <a:t>‹#›</a:t>
            </a:fld>
            <a:endParaRPr lang="en-US"/>
          </a:p>
        </p:txBody>
      </p:sp>
    </p:spTree>
    <p:extLst>
      <p:ext uri="{BB962C8B-B14F-4D97-AF65-F5344CB8AC3E}">
        <p14:creationId xmlns:p14="http://schemas.microsoft.com/office/powerpoint/2010/main" val="313059308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F62AC51D-6DAA-4455-8EA7-D54B64909A85}" type="slidenum">
              <a:rPr lang="en-US" smtClean="0"/>
              <a:t>2</a:t>
            </a:fld>
            <a:endParaRPr lang="en-US"/>
          </a:p>
        </p:txBody>
      </p:sp>
    </p:spTree>
    <p:extLst>
      <p:ext uri="{BB962C8B-B14F-4D97-AF65-F5344CB8AC3E}">
        <p14:creationId xmlns:p14="http://schemas.microsoft.com/office/powerpoint/2010/main" val="288934349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40105804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lvl1pPr>
              <a:defRPr>
                <a:solidFill>
                  <a:schemeClr val="tx2"/>
                </a:solidFill>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5" name="Footer Placeholder 4"/>
          <p:cNvSpPr>
            <a:spLocks noGrp="1"/>
          </p:cNvSpPr>
          <p:nvPr>
            <p:ph type="ftr" sz="quarter" idx="11"/>
          </p:nvPr>
        </p:nvSpPr>
        <p:spPr/>
        <p:txBody>
          <a:bodyPr/>
          <a:lstStyle/>
          <a:p>
            <a:r>
              <a:rPr lang="en-US" smtClean="0"/>
              <a:t>Footer text goes here.</a:t>
            </a:r>
            <a:endParaRPr lang="en-US"/>
          </a:p>
        </p:txBody>
      </p:sp>
      <p:sp>
        <p:nvSpPr>
          <p:cNvPr id="7"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1574457150"/>
      </p:ext>
    </p:extLst>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3" name="Content Placeholder 2"/>
          <p:cNvSpPr>
            <a:spLocks noGrp="1"/>
          </p:cNvSpPr>
          <p:nvPr>
            <p:ph idx="1"/>
          </p:nvPr>
        </p:nvSpPr>
        <p:spPr>
          <a:xfrm>
            <a:off x="304800" y="990600"/>
            <a:ext cx="8534400" cy="5052221"/>
          </a:xfrm>
          <a:prstGeom prst="rect">
            <a:avLst/>
          </a:prstGeom>
        </p:spPr>
        <p:txBody>
          <a:bodyPr/>
          <a:lstStyle>
            <a:lvl1pPr>
              <a:defRPr sz="2600">
                <a:solidFill>
                  <a:schemeClr val="tx2"/>
                </a:solidFill>
              </a:defRPr>
            </a:lvl1pPr>
            <a:lvl2pPr>
              <a:defRPr sz="2400">
                <a:solidFill>
                  <a:schemeClr val="tx2"/>
                </a:solidFill>
              </a:defRPr>
            </a:lvl2pPr>
            <a:lvl3pPr>
              <a:defRPr sz="2200">
                <a:solidFill>
                  <a:schemeClr val="tx2"/>
                </a:solidFill>
              </a:defRPr>
            </a:lvl3pPr>
            <a:lvl4pPr>
              <a:defRPr sz="2100">
                <a:solidFill>
                  <a:schemeClr val="tx2"/>
                </a:solidFill>
              </a:defRPr>
            </a:lvl4pPr>
            <a:lvl5pPr>
              <a:defRPr sz="2000">
                <a:solidFill>
                  <a:schemeClr val="tx2"/>
                </a:solidFill>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Rectangle 6"/>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Footer Placeholder 4"/>
          <p:cNvSpPr>
            <a:spLocks noGrp="1"/>
          </p:cNvSpPr>
          <p:nvPr>
            <p:ph type="ftr" sz="quarter" idx="11"/>
          </p:nvPr>
        </p:nvSpPr>
        <p:spPr>
          <a:xfrm>
            <a:off x="2743200" y="6553200"/>
            <a:ext cx="4038600" cy="228600"/>
          </a:xfrm>
        </p:spPr>
        <p:txBody>
          <a:bodyPr/>
          <a:lstStyle/>
          <a:p>
            <a:r>
              <a:rPr lang="en-US" smtClean="0"/>
              <a:t>Footer text goes here.</a:t>
            </a:r>
            <a:endParaRPr lang="en-US"/>
          </a:p>
        </p:txBody>
      </p:sp>
      <p:cxnSp>
        <p:nvCxnSpPr>
          <p:cNvPr id="5" name="Straight Connector 4"/>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
        <p:nvSpPr>
          <p:cNvPr id="10"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2790084855"/>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Footer Placeholder 2"/>
          <p:cNvSpPr>
            <a:spLocks noGrp="1"/>
          </p:cNvSpPr>
          <p:nvPr>
            <p:ph type="ftr" sz="quarter" idx="10"/>
          </p:nvPr>
        </p:nvSpPr>
        <p:spPr/>
        <p:txBody>
          <a:bodyPr/>
          <a:lstStyle/>
          <a:p>
            <a:r>
              <a:rPr lang="en-US" smtClean="0"/>
              <a:t>Footer text goes here.</a:t>
            </a:r>
            <a:endParaRPr lang="en-US" dirty="0"/>
          </a:p>
        </p:txBody>
      </p:sp>
      <p:sp>
        <p:nvSpPr>
          <p:cNvPr id="4" name="Slide Number Placeholder 3"/>
          <p:cNvSpPr>
            <a:spLocks noGrp="1"/>
          </p:cNvSpPr>
          <p:nvPr>
            <p:ph type="sldNum" sz="quarter" idx="11"/>
          </p:nvPr>
        </p:nvSpPr>
        <p:spPr/>
        <p:txBody>
          <a:bodyPr/>
          <a:lstStyle/>
          <a:p>
            <a:fld id="{1D93BD3E-1E9A-4970-A6F7-E7AC52762E0C}" type="slidenum">
              <a:rPr lang="en-US" smtClean="0"/>
              <a:pPr/>
              <a:t>‹#›</a:t>
            </a:fld>
            <a:endParaRPr lang="en-US"/>
          </a:p>
        </p:txBody>
      </p:sp>
      <p:sp>
        <p:nvSpPr>
          <p:cNvPr id="5" name="Content Placeholder 4"/>
          <p:cNvSpPr>
            <a:spLocks noGrp="1"/>
          </p:cNvSpPr>
          <p:nvPr>
            <p:ph sz="half" idx="1"/>
          </p:nvPr>
        </p:nvSpPr>
        <p:spPr>
          <a:xfrm>
            <a:off x="628650" y="990601"/>
            <a:ext cx="3886200" cy="4800600"/>
          </a:xfrm>
          <a:prstGeom prst="rect">
            <a:avLst/>
          </a:prstGeom>
        </p:spPr>
        <p:txBody>
          <a:bodyPr/>
          <a:lstStyle>
            <a:lvl1pPr>
              <a:defRPr sz="2400">
                <a:solidFill>
                  <a:schemeClr val="tx2"/>
                </a:solidFill>
              </a:defRPr>
            </a:lvl1pPr>
          </a:lstStyle>
          <a:p>
            <a:endParaRPr lang="en-US" dirty="0"/>
          </a:p>
        </p:txBody>
      </p:sp>
      <p:sp>
        <p:nvSpPr>
          <p:cNvPr id="6" name="Content Placeholder 5"/>
          <p:cNvSpPr>
            <a:spLocks noGrp="1"/>
          </p:cNvSpPr>
          <p:nvPr>
            <p:ph sz="half" idx="2"/>
          </p:nvPr>
        </p:nvSpPr>
        <p:spPr>
          <a:xfrm>
            <a:off x="4629150" y="990601"/>
            <a:ext cx="3886200" cy="4800600"/>
          </a:xfrm>
          <a:prstGeom prst="rect">
            <a:avLst/>
          </a:prstGeom>
        </p:spPr>
        <p:txBody>
          <a:bodyPr/>
          <a:lstStyle>
            <a:lvl1pPr>
              <a:defRPr sz="2400">
                <a:solidFill>
                  <a:schemeClr val="tx2"/>
                </a:solidFill>
              </a:defRPr>
            </a:lvl1pPr>
          </a:lstStyle>
          <a:p>
            <a:endParaRPr lang="en-US"/>
          </a:p>
        </p:txBody>
      </p:sp>
      <p:sp>
        <p:nvSpPr>
          <p:cNvPr id="7" name="Title 1"/>
          <p:cNvSpPr>
            <a:spLocks noGrp="1"/>
          </p:cNvSpPr>
          <p:nvPr>
            <p:ph type="title"/>
          </p:nvPr>
        </p:nvSpPr>
        <p:spPr>
          <a:xfrm>
            <a:off x="381000" y="243682"/>
            <a:ext cx="8458200" cy="518318"/>
          </a:xfrm>
          <a:prstGeom prst="rect">
            <a:avLst/>
          </a:prstGeom>
        </p:spPr>
        <p:txBody>
          <a:bodyPr/>
          <a:lstStyle>
            <a:lvl1pPr algn="l">
              <a:defRPr sz="2800" b="1">
                <a:solidFill>
                  <a:schemeClr val="accent1"/>
                </a:solidFill>
              </a:defRPr>
            </a:lvl1pPr>
          </a:lstStyle>
          <a:p>
            <a:r>
              <a:rPr lang="en-US" dirty="0" smtClean="0"/>
              <a:t>Click to edit Master title style</a:t>
            </a:r>
            <a:endParaRPr lang="en-US" dirty="0"/>
          </a:p>
        </p:txBody>
      </p:sp>
      <p:sp>
        <p:nvSpPr>
          <p:cNvPr id="8" name="Rectangle 7"/>
          <p:cNvSpPr/>
          <p:nvPr userDrawn="1"/>
        </p:nvSpPr>
        <p:spPr>
          <a:xfrm>
            <a:off x="304800" y="243682"/>
            <a:ext cx="76200" cy="518318"/>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cxnSp>
        <p:nvCxnSpPr>
          <p:cNvPr id="9" name="Straight Connector 8"/>
          <p:cNvCxnSpPr/>
          <p:nvPr userDrawn="1"/>
        </p:nvCxnSpPr>
        <p:spPr>
          <a:xfrm>
            <a:off x="304800" y="243682"/>
            <a:ext cx="99060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657647855"/>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5" Type="http://schemas.openxmlformats.org/officeDocument/2006/relationships/image" Target="../media/image2.png"/><Relationship Id="rId4" Type="http://schemas.openxmlformats.org/officeDocument/2006/relationships/theme" Target="../theme/theme2.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3505200" y="0"/>
            <a:ext cx="5638800" cy="6858000"/>
          </a:xfrm>
          <a:prstGeom prst="rect">
            <a:avLst/>
          </a:prstGeom>
          <a:solidFill>
            <a:srgbClr val="D7DCD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8" name="Pictur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42814" y="2876277"/>
            <a:ext cx="2857586" cy="1105445"/>
          </a:xfrm>
          <a:prstGeom prst="rect">
            <a:avLst/>
          </a:prstGeom>
        </p:spPr>
      </p:pic>
    </p:spTree>
    <p:extLst>
      <p:ext uri="{BB962C8B-B14F-4D97-AF65-F5344CB8AC3E}">
        <p14:creationId xmlns:p14="http://schemas.microsoft.com/office/powerpoint/2010/main" val="4283897219"/>
      </p:ext>
    </p:extLst>
  </p:cSld>
  <p:clrMap bg1="lt1" tx1="dk1" bg2="lt2" tx2="dk2" accent1="accent1" accent2="accent2" accent3="accent3" accent4="accent4" accent5="accent5" accent6="accent6" hlink="hlink" folHlink="folHlink"/>
  <p:sldLayoutIdLst>
    <p:sldLayoutId id="2147483660" r:id="rId1"/>
  </p:sldLayoutIdLst>
  <p:hf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Footer Placeholder 4"/>
          <p:cNvSpPr>
            <a:spLocks noGrp="1"/>
          </p:cNvSpPr>
          <p:nvPr>
            <p:ph type="ftr" sz="quarter" idx="3"/>
          </p:nvPr>
        </p:nvSpPr>
        <p:spPr>
          <a:xfrm>
            <a:off x="2743200" y="6553200"/>
            <a:ext cx="4038600" cy="228600"/>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Footer text goes here.</a:t>
            </a:r>
            <a:endParaRPr lang="en-US" dirty="0"/>
          </a:p>
        </p:txBody>
      </p:sp>
      <p:cxnSp>
        <p:nvCxnSpPr>
          <p:cNvPr id="7" name="Straight Connector 6"/>
          <p:cNvCxnSpPr/>
          <p:nvPr userDrawn="1"/>
        </p:nvCxnSpPr>
        <p:spPr>
          <a:xfrm>
            <a:off x="76200" y="6477000"/>
            <a:ext cx="594360" cy="0"/>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cxnSp>
        <p:nvCxnSpPr>
          <p:cNvPr id="8" name="Straight Connector 7"/>
          <p:cNvCxnSpPr/>
          <p:nvPr userDrawn="1"/>
        </p:nvCxnSpPr>
        <p:spPr>
          <a:xfrm>
            <a:off x="2194560" y="6477000"/>
            <a:ext cx="6858000" cy="1"/>
          </a:xfrm>
          <a:prstGeom prst="line">
            <a:avLst/>
          </a:prstGeom>
          <a:ln>
            <a:solidFill>
              <a:schemeClr val="tx2"/>
            </a:solidFill>
          </a:ln>
        </p:spPr>
        <p:style>
          <a:lnRef idx="1">
            <a:schemeClr val="accent1"/>
          </a:lnRef>
          <a:fillRef idx="0">
            <a:schemeClr val="accent1"/>
          </a:fillRef>
          <a:effectRef idx="0">
            <a:schemeClr val="accent1"/>
          </a:effectRef>
          <a:fontRef idx="minor">
            <a:schemeClr val="tx1"/>
          </a:fontRef>
        </p:style>
      </p:cxnSp>
      <p:pic>
        <p:nvPicPr>
          <p:cNvPr id="10" name="Picture 9"/>
          <p:cNvPicPr>
            <a:picLocks noChangeAspect="1"/>
          </p:cNvPicPr>
          <p:nvPr userDrawn="1"/>
        </p:nvPicPr>
        <p:blipFill>
          <a:blip r:embed="rId5" cstate="print">
            <a:extLst>
              <a:ext uri="{28A0092B-C50C-407E-A947-70E740481C1C}">
                <a14:useLocalDpi xmlns:a14="http://schemas.microsoft.com/office/drawing/2010/main" val="0"/>
              </a:ext>
            </a:extLst>
          </a:blip>
          <a:stretch>
            <a:fillRect/>
          </a:stretch>
        </p:blipFill>
        <p:spPr>
          <a:xfrm>
            <a:off x="838200" y="6248400"/>
            <a:ext cx="1181868" cy="457200"/>
          </a:xfrm>
          <a:prstGeom prst="rect">
            <a:avLst/>
          </a:prstGeom>
        </p:spPr>
      </p:pic>
      <p:sp>
        <p:nvSpPr>
          <p:cNvPr id="9" name="TextBox 8"/>
          <p:cNvSpPr txBox="1"/>
          <p:nvPr userDrawn="1"/>
        </p:nvSpPr>
        <p:spPr>
          <a:xfrm>
            <a:off x="0" y="6553200"/>
            <a:ext cx="935925" cy="246221"/>
          </a:xfrm>
          <a:prstGeom prst="rect">
            <a:avLst/>
          </a:prstGeom>
          <a:noFill/>
        </p:spPr>
        <p:txBody>
          <a:bodyPr wrap="square" rtlCol="0">
            <a:spAutoFit/>
          </a:bodyPr>
          <a:lstStyle/>
          <a:p>
            <a:pPr algn="l"/>
            <a:r>
              <a:rPr lang="en-US" sz="1000" b="1" baseline="0" dirty="0" smtClean="0">
                <a:solidFill>
                  <a:schemeClr val="tx2"/>
                </a:solidFill>
              </a:rPr>
              <a:t>INTERNAL</a:t>
            </a:r>
            <a:endParaRPr lang="en-US" sz="1000" b="1" dirty="0">
              <a:solidFill>
                <a:schemeClr val="tx2"/>
              </a:solidFill>
            </a:endParaRPr>
          </a:p>
        </p:txBody>
      </p:sp>
      <p:sp>
        <p:nvSpPr>
          <p:cNvPr id="13" name="Slide Number Placeholder 5"/>
          <p:cNvSpPr>
            <a:spLocks noGrp="1"/>
          </p:cNvSpPr>
          <p:nvPr>
            <p:ph type="sldNum" sz="quarter" idx="4"/>
          </p:nvPr>
        </p:nvSpPr>
        <p:spPr>
          <a:xfrm>
            <a:off x="8534400" y="6561138"/>
            <a:ext cx="533400" cy="220662"/>
          </a:xfrm>
          <a:prstGeom prst="rect">
            <a:avLst/>
          </a:prstGeom>
        </p:spPr>
        <p:txBody>
          <a:bodyPr vert="horz" lIns="91440" tIns="45720" rIns="91440" bIns="45720" rtlCol="0" anchor="ctr"/>
          <a:lstStyle>
            <a:lvl1pPr algn="ctr">
              <a:defRPr sz="1200">
                <a:solidFill>
                  <a:schemeClr val="tx1">
                    <a:tint val="75000"/>
                  </a:schemeClr>
                </a:solidFill>
              </a:defRPr>
            </a:lvl1pPr>
          </a:lstStyle>
          <a:p>
            <a:fld id="{1D93BD3E-1E9A-4970-A6F7-E7AC52762E0C}" type="slidenum">
              <a:rPr lang="en-US" smtClean="0"/>
              <a:pPr/>
              <a:t>‹#›</a:t>
            </a:fld>
            <a:endParaRPr lang="en-US"/>
          </a:p>
        </p:txBody>
      </p:sp>
    </p:spTree>
    <p:extLst>
      <p:ext uri="{BB962C8B-B14F-4D97-AF65-F5344CB8AC3E}">
        <p14:creationId xmlns:p14="http://schemas.microsoft.com/office/powerpoint/2010/main" val="30589758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61" r:id="rId3"/>
  </p:sldLayoutIdLst>
  <p:timing>
    <p:tnLst>
      <p:par>
        <p:cTn id="1" dur="indefinite" restart="never" nodeType="tmRoot"/>
      </p:par>
    </p:tnLst>
  </p:timing>
  <p:hf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2" Type="http://schemas.openxmlformats.org/officeDocument/2006/relationships/hyperlink" Target="mailto:Bill.Blevins@ercot.com" TargetMode="Externa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extBox 6"/>
          <p:cNvSpPr txBox="1"/>
          <p:nvPr/>
        </p:nvSpPr>
        <p:spPr>
          <a:xfrm>
            <a:off x="3810000" y="2105561"/>
            <a:ext cx="5646034" cy="2646878"/>
          </a:xfrm>
          <a:prstGeom prst="rect">
            <a:avLst/>
          </a:prstGeom>
          <a:noFill/>
        </p:spPr>
        <p:txBody>
          <a:bodyPr wrap="square" rtlCol="0">
            <a:spAutoFit/>
          </a:bodyPr>
          <a:lstStyle/>
          <a:p>
            <a:r>
              <a:rPr lang="en-US" sz="2000" b="1" dirty="0" smtClean="0">
                <a:solidFill>
                  <a:schemeClr val="tx2"/>
                </a:solidFill>
              </a:rPr>
              <a:t>Planning Guide </a:t>
            </a:r>
            <a:r>
              <a:rPr lang="en-US" sz="2000" b="1" dirty="0" smtClean="0">
                <a:solidFill>
                  <a:schemeClr val="tx2"/>
                </a:solidFill>
              </a:rPr>
              <a:t>Revision Request</a:t>
            </a:r>
            <a:endParaRPr lang="en-US" sz="2000" b="1" dirty="0">
              <a:solidFill>
                <a:schemeClr val="tx2"/>
              </a:solidFill>
            </a:endParaRPr>
          </a:p>
          <a:p>
            <a:r>
              <a:rPr lang="en-US" sz="2000" b="1" dirty="0" smtClean="0">
                <a:solidFill>
                  <a:schemeClr val="tx2"/>
                </a:solidFill>
              </a:rPr>
              <a:t>DGR</a:t>
            </a:r>
            <a:endParaRPr lang="en-US" sz="2000" b="1" dirty="0">
              <a:solidFill>
                <a:schemeClr val="tx2"/>
              </a:solidFill>
            </a:endParaRPr>
          </a:p>
          <a:p>
            <a:endParaRPr lang="en-US" dirty="0" smtClean="0">
              <a:solidFill>
                <a:schemeClr val="tx2"/>
              </a:solidFill>
            </a:endParaRPr>
          </a:p>
          <a:p>
            <a:endParaRPr lang="en-US" dirty="0" smtClean="0">
              <a:solidFill>
                <a:schemeClr val="tx2"/>
              </a:solidFill>
            </a:endParaRPr>
          </a:p>
          <a:p>
            <a:endParaRPr lang="en-US" dirty="0">
              <a:solidFill>
                <a:schemeClr val="tx2"/>
              </a:solidFill>
            </a:endParaRPr>
          </a:p>
          <a:p>
            <a:r>
              <a:rPr lang="en-US" dirty="0" smtClean="0">
                <a:solidFill>
                  <a:schemeClr val="tx2"/>
                </a:solidFill>
              </a:rPr>
              <a:t>Megan </a:t>
            </a:r>
            <a:r>
              <a:rPr lang="en-US" dirty="0" smtClean="0">
                <a:solidFill>
                  <a:schemeClr val="tx2"/>
                </a:solidFill>
              </a:rPr>
              <a:t>Miller</a:t>
            </a:r>
            <a:endParaRPr lang="en-US" dirty="0">
              <a:solidFill>
                <a:schemeClr val="tx2"/>
              </a:solidFill>
            </a:endParaRPr>
          </a:p>
          <a:p>
            <a:endParaRPr lang="en-US" dirty="0">
              <a:solidFill>
                <a:schemeClr val="tx2"/>
              </a:solidFill>
            </a:endParaRPr>
          </a:p>
          <a:p>
            <a:endParaRPr lang="en-US" dirty="0">
              <a:solidFill>
                <a:schemeClr val="tx2"/>
              </a:solidFill>
            </a:endParaRPr>
          </a:p>
          <a:p>
            <a:r>
              <a:rPr lang="en-US" dirty="0" smtClean="0">
                <a:solidFill>
                  <a:schemeClr val="tx2"/>
                </a:solidFill>
              </a:rPr>
              <a:t>Feb </a:t>
            </a:r>
            <a:r>
              <a:rPr lang="en-US" dirty="0" smtClean="0">
                <a:solidFill>
                  <a:schemeClr val="tx2"/>
                </a:solidFill>
              </a:rPr>
              <a:t>27, </a:t>
            </a:r>
            <a:r>
              <a:rPr lang="en-US" dirty="0" smtClean="0">
                <a:solidFill>
                  <a:schemeClr val="tx2"/>
                </a:solidFill>
              </a:rPr>
              <a:t>2020</a:t>
            </a:r>
            <a:endParaRPr lang="en-US" dirty="0">
              <a:solidFill>
                <a:schemeClr val="tx2"/>
              </a:solidFill>
            </a:endParaRPr>
          </a:p>
        </p:txBody>
      </p:sp>
    </p:spTree>
    <p:extLst>
      <p:ext uri="{BB962C8B-B14F-4D97-AF65-F5344CB8AC3E}">
        <p14:creationId xmlns:p14="http://schemas.microsoft.com/office/powerpoint/2010/main" val="73060379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Feasibility for Distribution Connected Large Generators</a:t>
            </a:r>
            <a:endParaRPr lang="en-US" dirty="0"/>
          </a:p>
        </p:txBody>
      </p:sp>
      <p:sp>
        <p:nvSpPr>
          <p:cNvPr id="3" name="Content Placeholder 2"/>
          <p:cNvSpPr>
            <a:spLocks noGrp="1"/>
          </p:cNvSpPr>
          <p:nvPr>
            <p:ph idx="1"/>
          </p:nvPr>
        </p:nvSpPr>
        <p:spPr>
          <a:xfrm>
            <a:off x="304800" y="1196179"/>
            <a:ext cx="8534400" cy="5052221"/>
          </a:xfrm>
        </p:spPr>
        <p:txBody>
          <a:bodyPr/>
          <a:lstStyle/>
          <a:p>
            <a:pPr marL="0" indent="0">
              <a:spcAft>
                <a:spcPts val="600"/>
              </a:spcAft>
              <a:buNone/>
            </a:pPr>
            <a:r>
              <a:rPr lang="en-US" sz="2000" b="1" i="1" dirty="0" smtClean="0"/>
              <a:t>5.3.1 Security Screening Study</a:t>
            </a:r>
          </a:p>
          <a:p>
            <a:pPr marL="0" indent="0">
              <a:spcAft>
                <a:spcPts val="600"/>
              </a:spcAft>
              <a:buNone/>
            </a:pPr>
            <a:r>
              <a:rPr lang="en-US" sz="2000" dirty="0" smtClean="0"/>
              <a:t>(7) For </a:t>
            </a:r>
            <a:r>
              <a:rPr lang="en-US" sz="2000" dirty="0"/>
              <a:t>any GINR that proposes either a large generator that would be interconnected at distribution voltage or a qualifying modification to a large generator that is interconnected at distribution voltage, ERCOT will not initiate a screening study or propose any FIS scope meeting until the IE first provides written confirmation from the affected DSP stating that the </a:t>
            </a:r>
            <a:r>
              <a:rPr lang="en-US" sz="2000" b="1" dirty="0"/>
              <a:t>DSP has evaluated the proposed project and has determined that the interconnection of the generator at distribution voltage is electrically feasible and does not, as proposed, violate the DSP’s tariff or any other applicable authority administered by the DSP.  </a:t>
            </a:r>
            <a:r>
              <a:rPr lang="en-US" sz="2000" dirty="0"/>
              <a:t>In conducting a screening study for such a GINR, ERCOT shall evaluate only the transmission-level impacts, if any, of the proposed generator, and the affected DSP shall provide ERCOT any information concerning the DSP’s facilities or the proposed generator interconnection as may be requested by ERCOT for the purpose of completing the screening study.  </a:t>
            </a:r>
          </a:p>
          <a:p>
            <a:pPr marL="0" indent="0">
              <a:buNone/>
            </a:pPr>
            <a:endParaRPr lang="en-US" sz="18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10</a:t>
            </a:fld>
            <a:endParaRPr lang="en-US"/>
          </a:p>
        </p:txBody>
      </p:sp>
    </p:spTree>
    <p:extLst>
      <p:ext uri="{BB962C8B-B14F-4D97-AF65-F5344CB8AC3E}">
        <p14:creationId xmlns:p14="http://schemas.microsoft.com/office/powerpoint/2010/main" val="87974934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5.4 Interconnection </a:t>
            </a:r>
            <a:r>
              <a:rPr lang="en-US" dirty="0"/>
              <a:t>Procedures for Small Generators</a:t>
            </a:r>
            <a:br>
              <a:rPr lang="en-US" dirty="0"/>
            </a:br>
            <a:endParaRPr lang="en-US" dirty="0"/>
          </a:p>
        </p:txBody>
      </p:sp>
      <p:sp>
        <p:nvSpPr>
          <p:cNvPr id="3" name="Content Placeholder 2"/>
          <p:cNvSpPr>
            <a:spLocks noGrp="1"/>
          </p:cNvSpPr>
          <p:nvPr>
            <p:ph idx="1"/>
          </p:nvPr>
        </p:nvSpPr>
        <p:spPr>
          <a:xfrm>
            <a:off x="304800" y="1219200"/>
            <a:ext cx="8534400" cy="4518821"/>
          </a:xfrm>
        </p:spPr>
        <p:txBody>
          <a:bodyPr/>
          <a:lstStyle/>
          <a:p>
            <a:pPr marL="0" indent="0">
              <a:spcAft>
                <a:spcPts val="600"/>
              </a:spcAft>
              <a:buNone/>
            </a:pPr>
            <a:r>
              <a:rPr lang="en-US" sz="2000" b="1" i="1" dirty="0" smtClean="0"/>
              <a:t>5.4.1</a:t>
            </a:r>
            <a:r>
              <a:rPr lang="en-US" sz="2000" dirty="0"/>
              <a:t> </a:t>
            </a:r>
            <a:r>
              <a:rPr lang="en-US" sz="2000" b="1" i="1" dirty="0" smtClean="0"/>
              <a:t>Small Generator </a:t>
            </a:r>
            <a:r>
              <a:rPr lang="en-US" sz="2000" b="1" i="1" dirty="0"/>
              <a:t>Review Meeting</a:t>
            </a:r>
          </a:p>
          <a:p>
            <a:pPr marL="0" indent="0">
              <a:spcAft>
                <a:spcPts val="600"/>
              </a:spcAft>
              <a:buNone/>
            </a:pPr>
            <a:r>
              <a:rPr lang="en-US" sz="1600" dirty="0"/>
              <a:t>(</a:t>
            </a:r>
            <a:r>
              <a:rPr lang="en-US" sz="1600" dirty="0" smtClean="0"/>
              <a:t>1) Within </a:t>
            </a:r>
            <a:r>
              <a:rPr lang="en-US" sz="1600" dirty="0"/>
              <a:t>ten Business Days of the IE’s submission of the GINR, ERCOT will contact </a:t>
            </a:r>
            <a:r>
              <a:rPr lang="en-US" sz="1600" dirty="0" smtClean="0"/>
              <a:t>the TSP and or DSP to schedule the Small Generator </a:t>
            </a:r>
            <a:r>
              <a:rPr lang="en-US" sz="1600" dirty="0" smtClean="0"/>
              <a:t>Review Meeting. ERCOT </a:t>
            </a:r>
            <a:r>
              <a:rPr lang="en-US" sz="1600" dirty="0" smtClean="0"/>
              <a:t>will identify the relevant TSP and or DSP based upon a preliminary analysis of the most likely </a:t>
            </a:r>
            <a:r>
              <a:rPr lang="en-US" sz="1600" dirty="0" smtClean="0"/>
              <a:t>Point </a:t>
            </a:r>
            <a:r>
              <a:rPr lang="en-US" sz="1600" dirty="0" smtClean="0"/>
              <a:t>of Interconnection (POI), or for a distribution-connected GINR, the most likely transmission-level bus. </a:t>
            </a:r>
            <a:r>
              <a:rPr lang="en-US" sz="1600" dirty="0" smtClean="0"/>
              <a:t>If </a:t>
            </a:r>
            <a:r>
              <a:rPr lang="en-US" sz="1600" dirty="0" smtClean="0"/>
              <a:t>an IE has previously developed a small generator subject to this section </a:t>
            </a:r>
            <a:r>
              <a:rPr lang="en-US" sz="1600" dirty="0" smtClean="0"/>
              <a:t>5, </a:t>
            </a:r>
            <a:r>
              <a:rPr lang="en-US" sz="1600" dirty="0" smtClean="0"/>
              <a:t>the IE may request to forgo the scope meeting and ERCOT may agree to forgo the scope meeting.  </a:t>
            </a:r>
            <a:endParaRPr lang="en-US" sz="1600" dirty="0"/>
          </a:p>
          <a:p>
            <a:pPr marL="0" indent="0">
              <a:spcAft>
                <a:spcPts val="600"/>
              </a:spcAft>
              <a:buNone/>
            </a:pPr>
            <a:r>
              <a:rPr lang="en-US" sz="1600" dirty="0"/>
              <a:t>(</a:t>
            </a:r>
            <a:r>
              <a:rPr lang="en-US" sz="1600" dirty="0" smtClean="0"/>
              <a:t>2) During </a:t>
            </a:r>
            <a:r>
              <a:rPr lang="en-US" sz="1600" dirty="0"/>
              <a:t>the </a:t>
            </a:r>
            <a:r>
              <a:rPr lang="en-US" sz="1600" dirty="0" smtClean="0"/>
              <a:t>small </a:t>
            </a:r>
            <a:r>
              <a:rPr lang="en-US" sz="1600" dirty="0"/>
              <a:t>generator review meeting, the IE will present the proposed GINR addressing general information related to the project. </a:t>
            </a:r>
            <a:r>
              <a:rPr lang="en-US" sz="1600" dirty="0" smtClean="0"/>
              <a:t>Key </a:t>
            </a:r>
            <a:r>
              <a:rPr lang="en-US" sz="1600" dirty="0"/>
              <a:t>information about the project goals such as if the project will be designated for SOG or GR. Special operating expectations if any and designated point of contact for all parties to work with during the interconnection process.</a:t>
            </a:r>
          </a:p>
          <a:p>
            <a:pPr marL="0" indent="0">
              <a:spcAft>
                <a:spcPts val="600"/>
              </a:spcAft>
              <a:buNone/>
            </a:pPr>
            <a:r>
              <a:rPr lang="en-US" sz="1600" dirty="0"/>
              <a:t>(</a:t>
            </a:r>
            <a:r>
              <a:rPr lang="en-US" sz="1600" dirty="0" smtClean="0"/>
              <a:t>3) The </a:t>
            </a:r>
            <a:r>
              <a:rPr lang="en-US" sz="1600" dirty="0"/>
              <a:t>relevant TSP or DSP will facilitate a general discussion of any studies performed or necessary to be performed and will identify </a:t>
            </a:r>
            <a:r>
              <a:rPr lang="en-US" sz="1600" dirty="0" smtClean="0"/>
              <a:t>a designated </a:t>
            </a:r>
            <a:r>
              <a:rPr lang="en-US" sz="1600" dirty="0"/>
              <a:t>point of contact for issues and questions during interconnection process.   </a:t>
            </a:r>
          </a:p>
          <a:p>
            <a:pPr marL="0" indent="0">
              <a:spcAft>
                <a:spcPts val="600"/>
              </a:spcAft>
              <a:buNone/>
            </a:pPr>
            <a:r>
              <a:rPr lang="en-US" sz="1600" dirty="0"/>
              <a:t>(</a:t>
            </a:r>
            <a:r>
              <a:rPr lang="en-US" sz="1600" dirty="0" smtClean="0"/>
              <a:t>4) ERCOT </a:t>
            </a:r>
            <a:r>
              <a:rPr lang="en-US" sz="1600" dirty="0"/>
              <a:t>will address relevant documentation and technical requirements that will be necessary to complete the process.	 </a:t>
            </a:r>
          </a:p>
        </p:txBody>
      </p:sp>
      <p:sp>
        <p:nvSpPr>
          <p:cNvPr id="4" name="Slide Number Placeholder 3"/>
          <p:cNvSpPr>
            <a:spLocks noGrp="1"/>
          </p:cNvSpPr>
          <p:nvPr>
            <p:ph type="sldNum" sz="quarter" idx="4"/>
          </p:nvPr>
        </p:nvSpPr>
        <p:spPr/>
        <p:txBody>
          <a:bodyPr/>
          <a:lstStyle/>
          <a:p>
            <a:fld id="{1D93BD3E-1E9A-4970-A6F7-E7AC52762E0C}" type="slidenum">
              <a:rPr lang="en-US" smtClean="0"/>
              <a:pPr/>
              <a:t>11</a:t>
            </a:fld>
            <a:endParaRPr lang="en-US"/>
          </a:p>
        </p:txBody>
      </p:sp>
    </p:spTree>
    <p:extLst>
      <p:ext uri="{BB962C8B-B14F-4D97-AF65-F5344CB8AC3E}">
        <p14:creationId xmlns:p14="http://schemas.microsoft.com/office/powerpoint/2010/main" val="897660306"/>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5.4 </a:t>
            </a:r>
            <a:r>
              <a:rPr lang="en-US" dirty="0"/>
              <a:t>Interconnection </a:t>
            </a:r>
            <a:r>
              <a:rPr lang="en-US" dirty="0" smtClean="0"/>
              <a:t>Procedures </a:t>
            </a:r>
            <a:r>
              <a:rPr lang="en-US" dirty="0"/>
              <a:t>for Small Generators</a:t>
            </a:r>
            <a:endParaRPr lang="en-US" dirty="0"/>
          </a:p>
        </p:txBody>
      </p:sp>
      <p:sp>
        <p:nvSpPr>
          <p:cNvPr id="3" name="Content Placeholder 2"/>
          <p:cNvSpPr>
            <a:spLocks noGrp="1"/>
          </p:cNvSpPr>
          <p:nvPr>
            <p:ph idx="1"/>
          </p:nvPr>
        </p:nvSpPr>
        <p:spPr>
          <a:xfrm>
            <a:off x="304800" y="1272379"/>
            <a:ext cx="8534400" cy="5052221"/>
          </a:xfrm>
        </p:spPr>
        <p:txBody>
          <a:bodyPr/>
          <a:lstStyle/>
          <a:p>
            <a:pPr marL="0" indent="0">
              <a:spcAft>
                <a:spcPts val="600"/>
              </a:spcAft>
              <a:buNone/>
            </a:pPr>
            <a:r>
              <a:rPr lang="en-US" sz="1600" b="1" i="1" dirty="0" smtClean="0"/>
              <a:t>5.4.2 Submission </a:t>
            </a:r>
            <a:r>
              <a:rPr lang="en-US" sz="1600" b="1" i="1" dirty="0"/>
              <a:t>of Interconnection Agreement and TSP and/or DSP Studies and Technical Requirements</a:t>
            </a:r>
            <a:endParaRPr lang="en-US" sz="1600" i="1" dirty="0"/>
          </a:p>
          <a:p>
            <a:pPr marL="0" indent="0">
              <a:spcAft>
                <a:spcPts val="600"/>
              </a:spcAft>
              <a:buNone/>
            </a:pPr>
            <a:r>
              <a:rPr lang="en-US" sz="1600" dirty="0"/>
              <a:t>(1) </a:t>
            </a:r>
            <a:r>
              <a:rPr lang="en-US" sz="1600" dirty="0" smtClean="0"/>
              <a:t>As </a:t>
            </a:r>
            <a:r>
              <a:rPr lang="en-US" sz="1600" dirty="0"/>
              <a:t>a condition for ERCOT’s acceptance of the Resource Registration form for a GINR involving a small generator, the following conditions must be met:</a:t>
            </a:r>
          </a:p>
          <a:p>
            <a:pPr marL="0" indent="0">
              <a:spcAft>
                <a:spcPts val="600"/>
              </a:spcAft>
              <a:buNone/>
            </a:pPr>
            <a:r>
              <a:rPr lang="en-US" sz="1600" dirty="0" smtClean="0"/>
              <a:t>	(</a:t>
            </a:r>
            <a:r>
              <a:rPr lang="en-US" sz="1600" dirty="0"/>
              <a:t>a) </a:t>
            </a:r>
            <a:r>
              <a:rPr lang="en-US" sz="1600" dirty="0" smtClean="0"/>
              <a:t>The </a:t>
            </a:r>
            <a:r>
              <a:rPr lang="en-US" sz="1600" dirty="0"/>
              <a:t>IE must submit a </a:t>
            </a:r>
            <a:r>
              <a:rPr lang="en-US" sz="1600" dirty="0" smtClean="0"/>
              <a:t>copy </a:t>
            </a:r>
            <a:r>
              <a:rPr lang="en-US" sz="1600" dirty="0"/>
              <a:t>of a fully executed interconnection agreement with </a:t>
            </a:r>
            <a:r>
              <a:rPr lang="en-US" sz="1600" dirty="0" smtClean="0"/>
              <a:t>	the TDSP, </a:t>
            </a:r>
            <a:r>
              <a:rPr lang="en-US" sz="1600" dirty="0"/>
              <a:t>if required per section 5.2.8.</a:t>
            </a:r>
          </a:p>
          <a:p>
            <a:pPr marL="0" indent="0">
              <a:spcAft>
                <a:spcPts val="600"/>
              </a:spcAft>
              <a:buNone/>
            </a:pPr>
            <a:r>
              <a:rPr lang="en-US" sz="1600" dirty="0" smtClean="0"/>
              <a:t>	(b) The </a:t>
            </a:r>
            <a:r>
              <a:rPr lang="en-US" sz="1600" dirty="0"/>
              <a:t>TDSP to which the </a:t>
            </a:r>
            <a:r>
              <a:rPr lang="en-US" sz="1600" dirty="0" smtClean="0"/>
              <a:t>generator </a:t>
            </a:r>
            <a:r>
              <a:rPr lang="en-US" sz="1600" dirty="0"/>
              <a:t>is proposed to interconnect, or in the case of </a:t>
            </a:r>
            <a:r>
              <a:rPr lang="en-US" sz="1600" dirty="0" smtClean="0"/>
              <a:t>	a </a:t>
            </a:r>
            <a:r>
              <a:rPr lang="en-US" sz="1600" dirty="0"/>
              <a:t>modification described in Section 5.1.1(1)(c), the TDSP to which the generator </a:t>
            </a:r>
            <a:r>
              <a:rPr lang="en-US" sz="1600" dirty="0" smtClean="0"/>
              <a:t>	currently </a:t>
            </a:r>
            <a:r>
              <a:rPr lang="en-US" sz="1600" dirty="0"/>
              <a:t>connects, must provide written confirmation via email to ERCOT stating </a:t>
            </a:r>
            <a:r>
              <a:rPr lang="en-US" sz="1600" dirty="0" smtClean="0"/>
              <a:t>	that </a:t>
            </a:r>
            <a:r>
              <a:rPr lang="en-US" sz="1600" dirty="0"/>
              <a:t>all interconnection studies required by the TDSP have been completed, and </a:t>
            </a:r>
            <a:r>
              <a:rPr lang="en-US" sz="1600" dirty="0" smtClean="0"/>
              <a:t>	indicating </a:t>
            </a:r>
            <a:r>
              <a:rPr lang="en-US" sz="1600" dirty="0"/>
              <a:t>whether any operational limitations, including ramping limitations, </a:t>
            </a:r>
            <a:r>
              <a:rPr lang="en-US" sz="1600" dirty="0" smtClean="0"/>
              <a:t>	maximum </a:t>
            </a:r>
            <a:r>
              <a:rPr lang="en-US" sz="1600" dirty="0"/>
              <a:t>output limitations, or other restrictions, are expected to affect the </a:t>
            </a:r>
            <a:r>
              <a:rPr lang="en-US" sz="1600" dirty="0" smtClean="0"/>
              <a:t>	generator’s </a:t>
            </a:r>
            <a:r>
              <a:rPr lang="en-US" sz="1600" dirty="0"/>
              <a:t>operation. </a:t>
            </a:r>
            <a:r>
              <a:rPr lang="en-US" sz="1600" dirty="0" smtClean="0"/>
              <a:t>If </a:t>
            </a:r>
            <a:r>
              <a:rPr lang="en-US" sz="1600" dirty="0"/>
              <a:t>the TDSP identifies operational limitations, the TDSP </a:t>
            </a:r>
            <a:r>
              <a:rPr lang="en-US" sz="1600" dirty="0" smtClean="0"/>
              <a:t>	must </a:t>
            </a:r>
            <a:r>
              <a:rPr lang="en-US" sz="1600" dirty="0"/>
              <a:t>describe those limitations. </a:t>
            </a:r>
          </a:p>
          <a:p>
            <a:pPr marL="0" indent="0">
              <a:spcAft>
                <a:spcPts val="600"/>
              </a:spcAft>
              <a:buNone/>
            </a:pPr>
            <a:r>
              <a:rPr lang="en-US" sz="1600" dirty="0" smtClean="0"/>
              <a:t>	(c) The </a:t>
            </a:r>
            <a:r>
              <a:rPr lang="en-US" sz="1600" dirty="0"/>
              <a:t>TDSP must identify in writing via email to ERCOT any transmission or </a:t>
            </a:r>
            <a:r>
              <a:rPr lang="en-US" sz="1600" dirty="0" smtClean="0"/>
              <a:t>	distribution </a:t>
            </a:r>
            <a:r>
              <a:rPr lang="en-US" sz="1600" dirty="0"/>
              <a:t>system upgrades required to support the generator’s interconnection, </a:t>
            </a:r>
            <a:r>
              <a:rPr lang="en-US" sz="1600" dirty="0" smtClean="0"/>
              <a:t>	the timeline </a:t>
            </a:r>
            <a:r>
              <a:rPr lang="en-US" sz="1600" dirty="0"/>
              <a:t>for those upgrades, and the operational limitation on the generator’s </a:t>
            </a:r>
            <a:r>
              <a:rPr lang="en-US" sz="1600" dirty="0" smtClean="0"/>
              <a:t>	operation </a:t>
            </a:r>
            <a:r>
              <a:rPr lang="en-US" sz="1600" dirty="0"/>
              <a:t>in the interim.  </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12</a:t>
            </a:fld>
            <a:endParaRPr lang="en-US"/>
          </a:p>
        </p:txBody>
      </p:sp>
    </p:spTree>
    <p:extLst>
      <p:ext uri="{BB962C8B-B14F-4D97-AF65-F5344CB8AC3E}">
        <p14:creationId xmlns:p14="http://schemas.microsoft.com/office/powerpoint/2010/main" val="313963371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NEW: 5.4 </a:t>
            </a:r>
            <a:r>
              <a:rPr lang="en-US" dirty="0"/>
              <a:t>Interconnection </a:t>
            </a:r>
            <a:r>
              <a:rPr lang="en-US" dirty="0" smtClean="0"/>
              <a:t>Procedures </a:t>
            </a:r>
            <a:r>
              <a:rPr lang="en-US" dirty="0"/>
              <a:t>for Small Generators</a:t>
            </a:r>
            <a:endParaRPr lang="en-US" dirty="0"/>
          </a:p>
        </p:txBody>
      </p:sp>
      <p:sp>
        <p:nvSpPr>
          <p:cNvPr id="3" name="Content Placeholder 2"/>
          <p:cNvSpPr>
            <a:spLocks noGrp="1"/>
          </p:cNvSpPr>
          <p:nvPr>
            <p:ph idx="1"/>
          </p:nvPr>
        </p:nvSpPr>
        <p:spPr>
          <a:xfrm>
            <a:off x="304800" y="1143000"/>
            <a:ext cx="8534400" cy="5052221"/>
          </a:xfrm>
        </p:spPr>
        <p:txBody>
          <a:bodyPr/>
          <a:lstStyle/>
          <a:p>
            <a:pPr marL="0" indent="0">
              <a:spcAft>
                <a:spcPts val="600"/>
              </a:spcAft>
              <a:buNone/>
            </a:pPr>
            <a:r>
              <a:rPr lang="en-US" sz="1800" b="1" i="1" dirty="0"/>
              <a:t>5.4.3</a:t>
            </a:r>
            <a:r>
              <a:rPr lang="en-US" sz="1800" dirty="0"/>
              <a:t> </a:t>
            </a:r>
            <a:r>
              <a:rPr lang="en-US" sz="1800" b="1" i="1" dirty="0" smtClean="0"/>
              <a:t>Reviews </a:t>
            </a:r>
            <a:r>
              <a:rPr lang="en-US" sz="1800" b="1" i="1" dirty="0"/>
              <a:t>and Approval to Submit Model Information</a:t>
            </a:r>
          </a:p>
          <a:p>
            <a:pPr marL="0" indent="0">
              <a:spcAft>
                <a:spcPts val="600"/>
              </a:spcAft>
              <a:buNone/>
            </a:pPr>
            <a:r>
              <a:rPr lang="en-US" sz="1800" dirty="0"/>
              <a:t>(1) </a:t>
            </a:r>
            <a:r>
              <a:rPr lang="en-US" sz="1800" dirty="0" smtClean="0"/>
              <a:t>ERCOT </a:t>
            </a:r>
            <a:r>
              <a:rPr lang="en-US" sz="1800" dirty="0"/>
              <a:t>shall provide for review of submitted Interconnection Agreements, TSP and DSP </a:t>
            </a:r>
            <a:r>
              <a:rPr lang="en-US" sz="1800" dirty="0" smtClean="0"/>
              <a:t>study findings, </a:t>
            </a:r>
            <a:r>
              <a:rPr lang="en-US" sz="1800" dirty="0"/>
              <a:t>and </a:t>
            </a:r>
            <a:r>
              <a:rPr lang="en-US" sz="1800" dirty="0" smtClean="0"/>
              <a:t>technical </a:t>
            </a:r>
            <a:r>
              <a:rPr lang="en-US" sz="1800" dirty="0"/>
              <a:t>requirements. </a:t>
            </a:r>
          </a:p>
          <a:p>
            <a:pPr marL="0" indent="0">
              <a:spcAft>
                <a:spcPts val="600"/>
              </a:spcAft>
              <a:buNone/>
            </a:pPr>
            <a:r>
              <a:rPr lang="en-US" sz="1800" dirty="0"/>
              <a:t>(2) </a:t>
            </a:r>
            <a:r>
              <a:rPr lang="en-US" sz="1800" dirty="0" smtClean="0"/>
              <a:t>ERCOT </a:t>
            </a:r>
            <a:r>
              <a:rPr lang="en-US" sz="1800" dirty="0"/>
              <a:t>shall communicate within 10 business days the need for clarification or additional information. ERCOT shall provide a reason for any information that is not able to be approved or accepted.</a:t>
            </a:r>
          </a:p>
          <a:p>
            <a:pPr marL="0" indent="0">
              <a:spcAft>
                <a:spcPts val="600"/>
              </a:spcAft>
              <a:buNone/>
            </a:pPr>
            <a:r>
              <a:rPr lang="en-US" sz="1800" dirty="0" smtClean="0"/>
              <a:t>(</a:t>
            </a:r>
            <a:r>
              <a:rPr lang="en-US" sz="1800" dirty="0"/>
              <a:t>3) </a:t>
            </a:r>
            <a:r>
              <a:rPr lang="en-US" sz="1800" dirty="0" smtClean="0"/>
              <a:t>The </a:t>
            </a:r>
            <a:r>
              <a:rPr lang="en-US" sz="1800" dirty="0"/>
              <a:t>IE shall have 10 business days to submit clarifications or additional information in response to ERCOT reviews.</a:t>
            </a:r>
          </a:p>
          <a:p>
            <a:pPr marL="0" indent="0">
              <a:spcAft>
                <a:spcPts val="600"/>
              </a:spcAft>
              <a:buNone/>
            </a:pPr>
            <a:r>
              <a:rPr lang="en-US" sz="1800" dirty="0"/>
              <a:t>(</a:t>
            </a:r>
            <a:r>
              <a:rPr lang="en-US" sz="1800" dirty="0" smtClean="0"/>
              <a:t>4) If </a:t>
            </a:r>
            <a:r>
              <a:rPr lang="en-US" sz="1800" dirty="0"/>
              <a:t>the IE doesn’t respond within 10 business days then the ERCOT may place the project in inactive status. Once the IE provides the information then it may place the project in active status and ERCOT shall have 10 business days for reviews.</a:t>
            </a:r>
          </a:p>
          <a:p>
            <a:pPr marL="0" indent="0">
              <a:spcAft>
                <a:spcPts val="600"/>
              </a:spcAft>
              <a:buNone/>
            </a:pPr>
            <a:r>
              <a:rPr lang="en-US" sz="1800" dirty="0"/>
              <a:t>(5) </a:t>
            </a:r>
            <a:r>
              <a:rPr lang="en-US" sz="1800" dirty="0" smtClean="0"/>
              <a:t>Once </a:t>
            </a:r>
            <a:r>
              <a:rPr lang="en-US" sz="1800" dirty="0"/>
              <a:t>the project has provided required </a:t>
            </a:r>
            <a:r>
              <a:rPr lang="en-US" sz="1800" dirty="0" smtClean="0"/>
              <a:t>agreements</a:t>
            </a:r>
            <a:r>
              <a:rPr lang="en-US" sz="1800" dirty="0"/>
              <a:t>, studies and technical requirements and ERCOT reviews have been completed then the approval to submit Model information will be granted and the project may be included in ERCOT systems. </a:t>
            </a:r>
          </a:p>
        </p:txBody>
      </p:sp>
      <p:sp>
        <p:nvSpPr>
          <p:cNvPr id="4" name="Slide Number Placeholder 3"/>
          <p:cNvSpPr>
            <a:spLocks noGrp="1"/>
          </p:cNvSpPr>
          <p:nvPr>
            <p:ph type="sldNum" sz="quarter" idx="4"/>
          </p:nvPr>
        </p:nvSpPr>
        <p:spPr/>
        <p:txBody>
          <a:bodyPr/>
          <a:lstStyle/>
          <a:p>
            <a:fld id="{1D93BD3E-1E9A-4970-A6F7-E7AC52762E0C}" type="slidenum">
              <a:rPr lang="en-US" smtClean="0"/>
              <a:pPr/>
              <a:t>13</a:t>
            </a:fld>
            <a:endParaRPr lang="en-US"/>
          </a:p>
        </p:txBody>
      </p:sp>
    </p:spTree>
    <p:extLst>
      <p:ext uri="{BB962C8B-B14F-4D97-AF65-F5344CB8AC3E}">
        <p14:creationId xmlns:p14="http://schemas.microsoft.com/office/powerpoint/2010/main" val="228746200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6.9 </a:t>
            </a:r>
            <a:r>
              <a:rPr lang="en-US" dirty="0" smtClean="0"/>
              <a:t>Addition </a:t>
            </a:r>
            <a:r>
              <a:rPr lang="en-US" dirty="0"/>
              <a:t>of Proposed Generation to the Planning Models</a:t>
            </a:r>
            <a:br>
              <a:rPr lang="en-US" dirty="0"/>
            </a:br>
            <a:endParaRPr lang="en-US" dirty="0"/>
          </a:p>
        </p:txBody>
      </p:sp>
      <p:sp>
        <p:nvSpPr>
          <p:cNvPr id="3" name="Content Placeholder 2"/>
          <p:cNvSpPr>
            <a:spLocks noGrp="1"/>
          </p:cNvSpPr>
          <p:nvPr>
            <p:ph idx="1"/>
          </p:nvPr>
        </p:nvSpPr>
        <p:spPr>
          <a:xfrm>
            <a:off x="304800" y="1196179"/>
            <a:ext cx="8534400" cy="5052221"/>
          </a:xfrm>
        </p:spPr>
        <p:txBody>
          <a:bodyPr/>
          <a:lstStyle/>
          <a:p>
            <a:r>
              <a:rPr lang="en-US" sz="2400" dirty="0" smtClean="0"/>
              <a:t>Incorporating the RIOO system</a:t>
            </a:r>
          </a:p>
          <a:p>
            <a:r>
              <a:rPr lang="en-US" sz="2400" dirty="0" smtClean="0"/>
              <a:t>Adding </a:t>
            </a:r>
            <a:r>
              <a:rPr lang="en-US" sz="2400" dirty="0" smtClean="0"/>
              <a:t>in applicable language for </a:t>
            </a:r>
            <a:r>
              <a:rPr lang="en-US" sz="2400" dirty="0" smtClean="0"/>
              <a:t>small </a:t>
            </a:r>
            <a:r>
              <a:rPr lang="en-US" sz="2400" dirty="0" smtClean="0"/>
              <a:t>generators to be included in appropriate </a:t>
            </a:r>
            <a:r>
              <a:rPr lang="en-US" sz="2400" dirty="0" smtClean="0"/>
              <a:t>models</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14</a:t>
            </a:fld>
            <a:endParaRPr lang="en-US"/>
          </a:p>
        </p:txBody>
      </p:sp>
    </p:spTree>
    <p:extLst>
      <p:ext uri="{BB962C8B-B14F-4D97-AF65-F5344CB8AC3E}">
        <p14:creationId xmlns:p14="http://schemas.microsoft.com/office/powerpoint/2010/main" val="3233298622"/>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Next </a:t>
            </a:r>
            <a:r>
              <a:rPr lang="en-US" dirty="0" smtClean="0"/>
              <a:t>Steps</a:t>
            </a:r>
            <a:endParaRPr lang="en-US" dirty="0"/>
          </a:p>
        </p:txBody>
      </p:sp>
      <p:sp>
        <p:nvSpPr>
          <p:cNvPr id="3" name="Content Placeholder 2"/>
          <p:cNvSpPr>
            <a:spLocks noGrp="1"/>
          </p:cNvSpPr>
          <p:nvPr>
            <p:ph idx="1"/>
          </p:nvPr>
        </p:nvSpPr>
        <p:spPr/>
        <p:txBody>
          <a:bodyPr/>
          <a:lstStyle/>
          <a:p>
            <a:r>
              <a:rPr lang="en-US" sz="2400" dirty="0" smtClean="0"/>
              <a:t>Submit questions/redline </a:t>
            </a:r>
            <a:r>
              <a:rPr lang="en-US" sz="2400" dirty="0" smtClean="0"/>
              <a:t>feedback </a:t>
            </a:r>
            <a:r>
              <a:rPr lang="en-US" sz="2400" dirty="0" smtClean="0"/>
              <a:t>by March 13</a:t>
            </a:r>
            <a:r>
              <a:rPr lang="en-US" sz="2400" baseline="30000" dirty="0" smtClean="0"/>
              <a:t>th</a:t>
            </a:r>
            <a:r>
              <a:rPr lang="en-US" sz="2400" dirty="0" smtClean="0"/>
              <a:t> </a:t>
            </a:r>
          </a:p>
          <a:p>
            <a:pPr marL="0" indent="0">
              <a:buNone/>
            </a:pPr>
            <a:r>
              <a:rPr lang="en-US" sz="2400" dirty="0" smtClean="0"/>
              <a:t>	</a:t>
            </a:r>
          </a:p>
          <a:p>
            <a:r>
              <a:rPr lang="en-US" sz="2400" dirty="0" smtClean="0"/>
              <a:t>Bill Blevins</a:t>
            </a:r>
          </a:p>
          <a:p>
            <a:pPr marL="0" indent="0">
              <a:buNone/>
            </a:pPr>
            <a:r>
              <a:rPr lang="en-US" sz="2400" dirty="0"/>
              <a:t>	</a:t>
            </a:r>
            <a:r>
              <a:rPr lang="en-US" sz="2400" dirty="0" smtClean="0">
                <a:hlinkClick r:id="rId2"/>
              </a:rPr>
              <a:t>Bill.Blevins@ercot.com</a:t>
            </a:r>
            <a:endParaRPr lang="en-US" sz="2400" dirty="0" smtClean="0"/>
          </a:p>
          <a:p>
            <a:pPr marL="0" indent="0">
              <a:buNone/>
            </a:pPr>
            <a:r>
              <a:rPr lang="en-US" sz="2400" dirty="0"/>
              <a:t>	</a:t>
            </a:r>
            <a:r>
              <a:rPr lang="en-US" sz="2400" dirty="0" smtClean="0"/>
              <a:t>(512)-248-6691</a:t>
            </a:r>
            <a:endParaRPr lang="en-US" sz="2400"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15</a:t>
            </a:fld>
            <a:endParaRPr lang="en-US"/>
          </a:p>
        </p:txBody>
      </p:sp>
    </p:spTree>
    <p:extLst>
      <p:ext uri="{BB962C8B-B14F-4D97-AF65-F5344CB8AC3E}">
        <p14:creationId xmlns:p14="http://schemas.microsoft.com/office/powerpoint/2010/main" val="336225625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243682"/>
            <a:ext cx="8458200" cy="518318"/>
          </a:xfrm>
        </p:spPr>
        <p:txBody>
          <a:bodyPr/>
          <a:lstStyle/>
          <a:p>
            <a:r>
              <a:rPr lang="en-US" b="1" dirty="0" smtClean="0">
                <a:solidFill>
                  <a:schemeClr val="accent1"/>
                </a:solidFill>
              </a:rPr>
              <a:t>Overview</a:t>
            </a:r>
            <a:endParaRPr lang="en-US" b="1" dirty="0">
              <a:solidFill>
                <a:schemeClr val="accent1"/>
              </a:solidFill>
            </a:endParaRPr>
          </a:p>
        </p:txBody>
      </p:sp>
      <p:sp>
        <p:nvSpPr>
          <p:cNvPr id="3" name="Content Placeholder 2"/>
          <p:cNvSpPr>
            <a:spLocks noGrp="1"/>
          </p:cNvSpPr>
          <p:nvPr>
            <p:ph idx="1"/>
          </p:nvPr>
        </p:nvSpPr>
        <p:spPr>
          <a:xfrm>
            <a:off x="304800" y="990600"/>
            <a:ext cx="8534400" cy="4876800"/>
          </a:xfrm>
        </p:spPr>
        <p:txBody>
          <a:bodyPr/>
          <a:lstStyle/>
          <a:p>
            <a:pPr>
              <a:lnSpc>
                <a:spcPct val="150000"/>
              </a:lnSpc>
            </a:pPr>
            <a:r>
              <a:rPr lang="en-US" sz="2000" dirty="0" smtClean="0">
                <a:solidFill>
                  <a:schemeClr val="tx2"/>
                </a:solidFill>
              </a:rPr>
              <a:t>Summary of Changes</a:t>
            </a:r>
            <a:endParaRPr lang="en-US" sz="2000" dirty="0">
              <a:solidFill>
                <a:schemeClr val="tx2"/>
              </a:solidFill>
            </a:endParaRPr>
          </a:p>
          <a:p>
            <a:pPr>
              <a:lnSpc>
                <a:spcPct val="150000"/>
              </a:lnSpc>
            </a:pPr>
            <a:r>
              <a:rPr lang="en-US" sz="2000" dirty="0" smtClean="0">
                <a:solidFill>
                  <a:schemeClr val="tx2"/>
                </a:solidFill>
              </a:rPr>
              <a:t>5.2 General Provisions</a:t>
            </a:r>
            <a:endParaRPr lang="en-US" sz="2000" dirty="0" smtClean="0">
              <a:solidFill>
                <a:schemeClr val="tx2"/>
              </a:solidFill>
            </a:endParaRPr>
          </a:p>
          <a:p>
            <a:pPr>
              <a:lnSpc>
                <a:spcPct val="150000"/>
              </a:lnSpc>
            </a:pPr>
            <a:r>
              <a:rPr lang="en-US" sz="2000" dirty="0"/>
              <a:t>5.3 Interconnection Study Procedures for Large </a:t>
            </a:r>
            <a:r>
              <a:rPr lang="en-US" sz="2000" dirty="0" smtClean="0"/>
              <a:t>Generators</a:t>
            </a:r>
            <a:endParaRPr lang="en-US" sz="2000" dirty="0" smtClean="0">
              <a:solidFill>
                <a:schemeClr val="tx2"/>
              </a:solidFill>
            </a:endParaRPr>
          </a:p>
          <a:p>
            <a:pPr>
              <a:lnSpc>
                <a:spcPct val="150000"/>
              </a:lnSpc>
            </a:pPr>
            <a:r>
              <a:rPr lang="en-US" sz="2000" dirty="0"/>
              <a:t>5.4 Interconnection </a:t>
            </a:r>
            <a:r>
              <a:rPr lang="en-US" sz="2000" dirty="0" smtClean="0"/>
              <a:t>Procedures </a:t>
            </a:r>
            <a:r>
              <a:rPr lang="en-US" sz="2000" dirty="0"/>
              <a:t>for Small </a:t>
            </a:r>
            <a:r>
              <a:rPr lang="en-US" sz="2000" dirty="0" smtClean="0"/>
              <a:t>Generators</a:t>
            </a:r>
          </a:p>
          <a:p>
            <a:pPr>
              <a:lnSpc>
                <a:spcPct val="150000"/>
              </a:lnSpc>
            </a:pPr>
            <a:r>
              <a:rPr lang="en-US" sz="2000" dirty="0" smtClean="0"/>
              <a:t>6.9 </a:t>
            </a:r>
            <a:r>
              <a:rPr lang="en-US" sz="2000" dirty="0"/>
              <a:t>Addition of Proposed Generation to the Planning </a:t>
            </a:r>
            <a:r>
              <a:rPr lang="en-US" sz="2000" dirty="0" smtClean="0"/>
              <a:t>Models</a:t>
            </a:r>
          </a:p>
          <a:p>
            <a:pPr>
              <a:lnSpc>
                <a:spcPct val="150000"/>
              </a:lnSpc>
            </a:pPr>
            <a:r>
              <a:rPr lang="en-US" sz="2000" dirty="0" smtClean="0">
                <a:solidFill>
                  <a:schemeClr val="tx2"/>
                </a:solidFill>
              </a:rPr>
              <a:t>Next Steps</a:t>
            </a:r>
            <a:endParaRPr lang="en-US" sz="2000" dirty="0" smtClean="0">
              <a:solidFill>
                <a:schemeClr val="tx2"/>
              </a:solidFill>
            </a:endParaRPr>
          </a:p>
        </p:txBody>
      </p:sp>
      <p:sp>
        <p:nvSpPr>
          <p:cNvPr id="4" name="Slide Number Placeholder 3"/>
          <p:cNvSpPr>
            <a:spLocks noGrp="1"/>
          </p:cNvSpPr>
          <p:nvPr>
            <p:ph type="sldNum" sz="quarter" idx="4"/>
          </p:nvPr>
        </p:nvSpPr>
        <p:spPr/>
        <p:txBody>
          <a:bodyPr/>
          <a:lstStyle/>
          <a:p>
            <a:fld id="{1D93BD3E-1E9A-4970-A6F7-E7AC52762E0C}" type="slidenum">
              <a:rPr lang="en-US" smtClean="0"/>
              <a:pPr/>
              <a:t>2</a:t>
            </a:fld>
            <a:endParaRPr lang="en-US"/>
          </a:p>
        </p:txBody>
      </p:sp>
    </p:spTree>
    <p:extLst>
      <p:ext uri="{BB962C8B-B14F-4D97-AF65-F5344CB8AC3E}">
        <p14:creationId xmlns:p14="http://schemas.microsoft.com/office/powerpoint/2010/main" val="31909273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Summary </a:t>
            </a:r>
            <a:r>
              <a:rPr lang="en-US" dirty="0" smtClean="0"/>
              <a:t>of </a:t>
            </a:r>
            <a:r>
              <a:rPr lang="en-US" dirty="0" smtClean="0"/>
              <a:t>Changes</a:t>
            </a:r>
            <a:endParaRPr lang="en-US" dirty="0"/>
          </a:p>
        </p:txBody>
      </p:sp>
      <p:sp>
        <p:nvSpPr>
          <p:cNvPr id="3" name="Content Placeholder 2"/>
          <p:cNvSpPr>
            <a:spLocks noGrp="1"/>
          </p:cNvSpPr>
          <p:nvPr>
            <p:ph idx="1"/>
          </p:nvPr>
        </p:nvSpPr>
        <p:spPr/>
        <p:txBody>
          <a:bodyPr/>
          <a:lstStyle/>
          <a:p>
            <a:r>
              <a:rPr lang="en-US" sz="2400" dirty="0" smtClean="0"/>
              <a:t>Reorganized </a:t>
            </a:r>
            <a:r>
              <a:rPr lang="en-US" sz="2400" dirty="0" smtClean="0"/>
              <a:t>Planning Guide Section 5 to</a:t>
            </a:r>
            <a:r>
              <a:rPr lang="en-US" sz="2400" dirty="0" smtClean="0"/>
              <a:t>:</a:t>
            </a:r>
          </a:p>
          <a:p>
            <a:pPr lvl="1"/>
            <a:r>
              <a:rPr lang="en-US" sz="2000" dirty="0" smtClean="0"/>
              <a:t>Allow </a:t>
            </a:r>
            <a:r>
              <a:rPr lang="en-US" sz="2000" dirty="0" smtClean="0"/>
              <a:t>processes to be contained within appropriate sections</a:t>
            </a:r>
          </a:p>
          <a:p>
            <a:pPr lvl="1"/>
            <a:r>
              <a:rPr lang="en-US" sz="2000" dirty="0" smtClean="0"/>
              <a:t>Remove </a:t>
            </a:r>
            <a:r>
              <a:rPr lang="en-US" sz="2000" dirty="0" smtClean="0"/>
              <a:t>duplication</a:t>
            </a:r>
          </a:p>
          <a:p>
            <a:pPr lvl="1"/>
            <a:r>
              <a:rPr lang="en-US" sz="2000" dirty="0" smtClean="0"/>
              <a:t>Remove unnecessary </a:t>
            </a:r>
            <a:r>
              <a:rPr lang="en-US" sz="2000" dirty="0" smtClean="0"/>
              <a:t>language</a:t>
            </a:r>
          </a:p>
          <a:p>
            <a:pPr lvl="1"/>
            <a:r>
              <a:rPr lang="en-US" sz="2000" dirty="0" smtClean="0"/>
              <a:t>Cover </a:t>
            </a:r>
            <a:r>
              <a:rPr lang="en-US" sz="2000" dirty="0" smtClean="0"/>
              <a:t>start to commissioning</a:t>
            </a:r>
          </a:p>
          <a:p>
            <a:pPr lvl="1"/>
            <a:r>
              <a:rPr lang="en-US" sz="2000" dirty="0" smtClean="0"/>
              <a:t>Create a structure for large generators</a:t>
            </a:r>
          </a:p>
          <a:p>
            <a:pPr lvl="2"/>
            <a:r>
              <a:rPr lang="en-US" sz="1800" dirty="0" smtClean="0"/>
              <a:t>Simplify </a:t>
            </a:r>
            <a:r>
              <a:rPr lang="en-US" sz="1800" dirty="0" smtClean="0"/>
              <a:t>and </a:t>
            </a:r>
            <a:r>
              <a:rPr lang="en-US" sz="1800" dirty="0" smtClean="0"/>
              <a:t>organize</a:t>
            </a:r>
            <a:endParaRPr lang="en-US" sz="1800" dirty="0"/>
          </a:p>
          <a:p>
            <a:pPr lvl="2"/>
            <a:r>
              <a:rPr lang="en-US" sz="1800" dirty="0" smtClean="0"/>
              <a:t>Allow </a:t>
            </a:r>
            <a:r>
              <a:rPr lang="en-US" sz="1800" dirty="0" smtClean="0"/>
              <a:t>for new lanes</a:t>
            </a:r>
          </a:p>
          <a:p>
            <a:pPr lvl="1"/>
            <a:r>
              <a:rPr lang="en-US" sz="2000" dirty="0" smtClean="0"/>
              <a:t>Create small generator process</a:t>
            </a:r>
          </a:p>
          <a:p>
            <a:pPr lvl="2"/>
            <a:r>
              <a:rPr lang="en-US" sz="1800" dirty="0" smtClean="0"/>
              <a:t>Avoid </a:t>
            </a:r>
            <a:r>
              <a:rPr lang="en-US" sz="1800" dirty="0" smtClean="0"/>
              <a:t>confusion with FIS studies</a:t>
            </a:r>
          </a:p>
          <a:p>
            <a:pPr lvl="2"/>
            <a:r>
              <a:rPr lang="en-US" sz="1800" dirty="0" smtClean="0"/>
              <a:t>Organize the process </a:t>
            </a:r>
            <a:r>
              <a:rPr lang="en-US" sz="1800" dirty="0" smtClean="0"/>
              <a:t>to register </a:t>
            </a:r>
          </a:p>
          <a:p>
            <a:pPr lvl="2"/>
            <a:r>
              <a:rPr lang="en-US" sz="1800" dirty="0" smtClean="0"/>
              <a:t>Create </a:t>
            </a:r>
            <a:r>
              <a:rPr lang="en-US" sz="1800" dirty="0" smtClean="0"/>
              <a:t>ability to track and report</a:t>
            </a:r>
          </a:p>
          <a:p>
            <a:pPr lvl="2"/>
            <a:r>
              <a:rPr lang="en-US" sz="1800" dirty="0" smtClean="0"/>
              <a:t>Allow for orderly </a:t>
            </a:r>
            <a:r>
              <a:rPr lang="en-US" sz="1800" dirty="0" smtClean="0"/>
              <a:t>review and resolution of issues</a:t>
            </a:r>
          </a:p>
          <a:p>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3</a:t>
            </a:fld>
            <a:endParaRPr lang="en-US"/>
          </a:p>
        </p:txBody>
      </p:sp>
    </p:spTree>
    <p:extLst>
      <p:ext uri="{BB962C8B-B14F-4D97-AF65-F5344CB8AC3E}">
        <p14:creationId xmlns:p14="http://schemas.microsoft.com/office/powerpoint/2010/main" val="266620296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Current Planning </a:t>
            </a:r>
            <a:r>
              <a:rPr lang="en-US" dirty="0" smtClean="0"/>
              <a:t>Guide Section 5</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4</a:t>
            </a:fld>
            <a:endParaRPr lang="en-US"/>
          </a:p>
        </p:txBody>
      </p:sp>
      <p:pic>
        <p:nvPicPr>
          <p:cNvPr id="8" name="Content Placeholder 7"/>
          <p:cNvPicPr>
            <a:picLocks noGrp="1" noChangeAspect="1"/>
          </p:cNvPicPr>
          <p:nvPr>
            <p:ph idx="1"/>
          </p:nvPr>
        </p:nvPicPr>
        <p:blipFill>
          <a:blip r:embed="rId2"/>
          <a:stretch>
            <a:fillRect/>
          </a:stretch>
        </p:blipFill>
        <p:spPr>
          <a:xfrm>
            <a:off x="685800" y="990600"/>
            <a:ext cx="7639688" cy="5257800"/>
          </a:xfrm>
          <a:prstGeom prst="rect">
            <a:avLst/>
          </a:prstGeom>
        </p:spPr>
      </p:pic>
    </p:spTree>
    <p:extLst>
      <p:ext uri="{BB962C8B-B14F-4D97-AF65-F5344CB8AC3E}">
        <p14:creationId xmlns:p14="http://schemas.microsoft.com/office/powerpoint/2010/main" val="1528067157"/>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Future </a:t>
            </a:r>
            <a:r>
              <a:rPr lang="en-US" dirty="0"/>
              <a:t>Planning Guide </a:t>
            </a:r>
            <a:r>
              <a:rPr lang="en-US" dirty="0" smtClean="0"/>
              <a:t>Section 5 </a:t>
            </a:r>
            <a:endParaRPr lang="en-US" dirty="0"/>
          </a:p>
        </p:txBody>
      </p:sp>
      <p:pic>
        <p:nvPicPr>
          <p:cNvPr id="11" name="Picture 10"/>
          <p:cNvPicPr>
            <a:picLocks noChangeAspect="1"/>
          </p:cNvPicPr>
          <p:nvPr/>
        </p:nvPicPr>
        <p:blipFill>
          <a:blip r:embed="rId2"/>
          <a:stretch>
            <a:fillRect/>
          </a:stretch>
        </p:blipFill>
        <p:spPr>
          <a:xfrm>
            <a:off x="1524034" y="879147"/>
            <a:ext cx="5903086" cy="5140653"/>
          </a:xfrm>
          <a:prstGeom prst="rect">
            <a:avLst/>
          </a:prstGeom>
        </p:spPr>
      </p:pic>
    </p:spTree>
    <p:extLst>
      <p:ext uri="{BB962C8B-B14F-4D97-AF65-F5344CB8AC3E}">
        <p14:creationId xmlns:p14="http://schemas.microsoft.com/office/powerpoint/2010/main" val="2451146104"/>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5.2 General Provisions</a:t>
            </a:r>
            <a:endParaRPr lang="en-US" dirty="0"/>
          </a:p>
        </p:txBody>
      </p:sp>
      <p:sp>
        <p:nvSpPr>
          <p:cNvPr id="3" name="Content Placeholder 2"/>
          <p:cNvSpPr>
            <a:spLocks noGrp="1"/>
          </p:cNvSpPr>
          <p:nvPr>
            <p:ph idx="1"/>
          </p:nvPr>
        </p:nvSpPr>
        <p:spPr/>
        <p:txBody>
          <a:bodyPr/>
          <a:lstStyle/>
          <a:p>
            <a:r>
              <a:rPr lang="en-US" sz="2200" dirty="0" smtClean="0"/>
              <a:t>Reorganized</a:t>
            </a:r>
          </a:p>
          <a:p>
            <a:r>
              <a:rPr lang="en-US" sz="2200" dirty="0" smtClean="0"/>
              <a:t>Ordered </a:t>
            </a:r>
            <a:r>
              <a:rPr lang="en-US" sz="2200" dirty="0" smtClean="0"/>
              <a:t>the sequence of the initiation </a:t>
            </a:r>
            <a:r>
              <a:rPr lang="en-US" sz="2200" dirty="0" smtClean="0"/>
              <a:t>process</a:t>
            </a:r>
          </a:p>
          <a:p>
            <a:r>
              <a:rPr lang="en-US" sz="2200" dirty="0" smtClean="0"/>
              <a:t>Moved several existing sub-sections into the new 5.2</a:t>
            </a:r>
          </a:p>
          <a:p>
            <a:pPr lvl="1"/>
            <a:r>
              <a:rPr lang="en-US" sz="2000" dirty="0" smtClean="0"/>
              <a:t>Applicability</a:t>
            </a:r>
            <a:endParaRPr lang="en-US" sz="2000" dirty="0" smtClean="0"/>
          </a:p>
          <a:p>
            <a:pPr lvl="1"/>
            <a:r>
              <a:rPr lang="en-US" sz="2000" dirty="0"/>
              <a:t>C</a:t>
            </a:r>
            <a:r>
              <a:rPr lang="en-US" sz="2000" dirty="0" smtClean="0"/>
              <a:t>onfidentiality</a:t>
            </a:r>
          </a:p>
          <a:p>
            <a:pPr lvl="1"/>
            <a:r>
              <a:rPr lang="en-US" sz="2000" dirty="0" smtClean="0"/>
              <a:t>Renamed the </a:t>
            </a:r>
            <a:r>
              <a:rPr lang="en-US" sz="2000" dirty="0" smtClean="0"/>
              <a:t>section related to updating </a:t>
            </a:r>
            <a:r>
              <a:rPr lang="en-US" sz="2000" dirty="0" smtClean="0"/>
              <a:t>requested information</a:t>
            </a:r>
            <a:endParaRPr lang="en-US" sz="2000" dirty="0" smtClean="0"/>
          </a:p>
          <a:p>
            <a:pPr lvl="1"/>
            <a:r>
              <a:rPr lang="en-US" sz="2000" dirty="0" smtClean="0"/>
              <a:t>Inactive </a:t>
            </a:r>
            <a:r>
              <a:rPr lang="en-US" sz="2000" dirty="0"/>
              <a:t>S</a:t>
            </a:r>
            <a:r>
              <a:rPr lang="en-US" sz="2000" dirty="0" smtClean="0"/>
              <a:t>tatus </a:t>
            </a:r>
            <a:endParaRPr lang="en-US" sz="2000" dirty="0" smtClean="0"/>
          </a:p>
          <a:p>
            <a:pPr lvl="1"/>
            <a:r>
              <a:rPr lang="en-US" sz="2000" dirty="0" smtClean="0"/>
              <a:t>Project Cancellations </a:t>
            </a:r>
          </a:p>
          <a:p>
            <a:pPr lvl="1"/>
            <a:r>
              <a:rPr lang="en-US" sz="2000" dirty="0" smtClean="0"/>
              <a:t>Interconnection Agreements and Procedures</a:t>
            </a:r>
            <a:endParaRPr lang="en-US" sz="2000" dirty="0" smtClean="0"/>
          </a:p>
          <a:p>
            <a:pPr lvl="2"/>
            <a:r>
              <a:rPr lang="en-US" sz="1800" dirty="0"/>
              <a:t>O</a:t>
            </a:r>
            <a:r>
              <a:rPr lang="en-US" sz="1800" dirty="0" smtClean="0"/>
              <a:t>ther </a:t>
            </a:r>
            <a:r>
              <a:rPr lang="en-US" sz="1800" dirty="0" smtClean="0"/>
              <a:t>TSP </a:t>
            </a:r>
            <a:r>
              <a:rPr lang="en-US" sz="1800" dirty="0" smtClean="0"/>
              <a:t>Arrangements </a:t>
            </a:r>
          </a:p>
          <a:p>
            <a:pPr lvl="2"/>
            <a:r>
              <a:rPr lang="en-US" sz="1800" dirty="0" smtClean="0"/>
              <a:t>SGIA for Transmission-Connected Generators</a:t>
            </a:r>
            <a:endParaRPr lang="en-US" sz="1800" dirty="0" smtClean="0"/>
          </a:p>
          <a:p>
            <a:pPr lvl="2"/>
            <a:r>
              <a:rPr lang="en-US" sz="1800" dirty="0" smtClean="0"/>
              <a:t>Added IA for Distribution-Connected Generators</a:t>
            </a:r>
            <a:endParaRPr lang="en-US" sz="1800" dirty="0" smtClean="0"/>
          </a:p>
          <a:p>
            <a:pPr lvl="2"/>
            <a:r>
              <a:rPr lang="en-US" sz="1800" dirty="0" smtClean="0"/>
              <a:t>Provisions for MOUs </a:t>
            </a:r>
            <a:r>
              <a:rPr lang="en-US" sz="1800" dirty="0" smtClean="0"/>
              <a:t>and </a:t>
            </a:r>
            <a:r>
              <a:rPr lang="en-US" sz="1800" dirty="0" smtClean="0"/>
              <a:t>Co-ops</a:t>
            </a: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6</a:t>
            </a:fld>
            <a:endParaRPr lang="en-US"/>
          </a:p>
        </p:txBody>
      </p:sp>
    </p:spTree>
    <p:extLst>
      <p:ext uri="{BB962C8B-B14F-4D97-AF65-F5344CB8AC3E}">
        <p14:creationId xmlns:p14="http://schemas.microsoft.com/office/powerpoint/2010/main" val="15709610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5.2 General Provisions continued</a:t>
            </a:r>
            <a:endParaRPr lang="en-US" dirty="0"/>
          </a:p>
        </p:txBody>
      </p:sp>
      <p:sp>
        <p:nvSpPr>
          <p:cNvPr id="3" name="Content Placeholder 2"/>
          <p:cNvSpPr>
            <a:spLocks noGrp="1"/>
          </p:cNvSpPr>
          <p:nvPr>
            <p:ph idx="1"/>
          </p:nvPr>
        </p:nvSpPr>
        <p:spPr/>
        <p:txBody>
          <a:bodyPr/>
          <a:lstStyle/>
          <a:p>
            <a:r>
              <a:rPr lang="en-US" sz="2400" dirty="0" smtClean="0"/>
              <a:t>Applicability</a:t>
            </a:r>
          </a:p>
          <a:p>
            <a:pPr lvl="1"/>
            <a:r>
              <a:rPr lang="en-US" sz="2000" dirty="0" smtClean="0"/>
              <a:t>New Generators and Resources </a:t>
            </a:r>
            <a:r>
              <a:rPr lang="en-US" sz="2000" dirty="0" smtClean="0"/>
              <a:t>1 MW or greater</a:t>
            </a:r>
            <a:endParaRPr lang="en-US" sz="2000" dirty="0" smtClean="0"/>
          </a:p>
          <a:p>
            <a:pPr lvl="1"/>
            <a:r>
              <a:rPr lang="en-US" sz="2000" dirty="0" smtClean="0"/>
              <a:t>SOG</a:t>
            </a:r>
          </a:p>
          <a:p>
            <a:pPr lvl="1"/>
            <a:r>
              <a:rPr lang="en-US" sz="2000" dirty="0" smtClean="0"/>
              <a:t>Existing Generators that are </a:t>
            </a:r>
            <a:r>
              <a:rPr lang="en-US" sz="2000" dirty="0" smtClean="0"/>
              <a:t>modifying capacity </a:t>
            </a:r>
            <a:r>
              <a:rPr lang="en-US" sz="2000" dirty="0" smtClean="0"/>
              <a:t>or that are changing characteristics of generators or interconnection that need restudy</a:t>
            </a:r>
          </a:p>
          <a:p>
            <a:pPr lvl="1"/>
            <a:r>
              <a:rPr lang="en-US" sz="2000" dirty="0" smtClean="0"/>
              <a:t>Clarifying the use of the term generator and creating large and small generator terms</a:t>
            </a:r>
          </a:p>
          <a:p>
            <a:pPr lvl="1"/>
            <a:endParaRPr lang="en-US" dirty="0" smtClean="0"/>
          </a:p>
          <a:p>
            <a:pPr lvl="1"/>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7</a:t>
            </a:fld>
            <a:endParaRPr lang="en-US"/>
          </a:p>
        </p:txBody>
      </p:sp>
    </p:spTree>
    <p:extLst>
      <p:ext uri="{BB962C8B-B14F-4D97-AF65-F5344CB8AC3E}">
        <p14:creationId xmlns:p14="http://schemas.microsoft.com/office/powerpoint/2010/main" val="218978130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5.2 General Provisions continued</a:t>
            </a:r>
            <a:endParaRPr lang="en-US" dirty="0"/>
          </a:p>
        </p:txBody>
      </p:sp>
      <p:sp>
        <p:nvSpPr>
          <p:cNvPr id="3" name="Content Placeholder 2"/>
          <p:cNvSpPr>
            <a:spLocks noGrp="1"/>
          </p:cNvSpPr>
          <p:nvPr>
            <p:ph idx="1"/>
          </p:nvPr>
        </p:nvSpPr>
        <p:spPr/>
        <p:txBody>
          <a:bodyPr/>
          <a:lstStyle/>
          <a:p>
            <a:pPr marL="0" indent="0">
              <a:buNone/>
            </a:pPr>
            <a:r>
              <a:rPr lang="en-US" sz="2400" b="1" i="1" dirty="0" smtClean="0"/>
              <a:t>5.2.1 Applicability</a:t>
            </a:r>
          </a:p>
          <a:p>
            <a:pPr marL="0" indent="0">
              <a:buNone/>
            </a:pPr>
            <a:r>
              <a:rPr lang="en-US" sz="2400" dirty="0" smtClean="0"/>
              <a:t>(</a:t>
            </a:r>
            <a:r>
              <a:rPr lang="en-US" sz="2400" dirty="0"/>
              <a:t>3) </a:t>
            </a:r>
            <a:r>
              <a:rPr lang="en-US" sz="2400" dirty="0" smtClean="0"/>
              <a:t>For </a:t>
            </a:r>
            <a:r>
              <a:rPr lang="en-US" sz="2400" dirty="0"/>
              <a:t>the purposes of determining the appropriate requirements in this Section 5, ERCOT may require two or more separate generator interconnections to the same substation to follow the process applicable to large generators if, following the proposed change, those generators would have an aggregate nameplate capacity of 10 MW or greater, and the projects are proposed by the same Entity or </a:t>
            </a:r>
            <a:r>
              <a:rPr lang="en-US" sz="2400" dirty="0" smtClean="0"/>
              <a:t>Affiliates.</a:t>
            </a:r>
            <a:endParaRPr lang="en-US" sz="2400" dirty="0"/>
          </a:p>
          <a:p>
            <a:endParaRPr lang="en-US" dirty="0" smtClean="0"/>
          </a:p>
        </p:txBody>
      </p:sp>
      <p:sp>
        <p:nvSpPr>
          <p:cNvPr id="4" name="Slide Number Placeholder 3"/>
          <p:cNvSpPr>
            <a:spLocks noGrp="1"/>
          </p:cNvSpPr>
          <p:nvPr>
            <p:ph type="sldNum" sz="quarter" idx="4"/>
          </p:nvPr>
        </p:nvSpPr>
        <p:spPr/>
        <p:txBody>
          <a:bodyPr/>
          <a:lstStyle/>
          <a:p>
            <a:fld id="{1D93BD3E-1E9A-4970-A6F7-E7AC52762E0C}" type="slidenum">
              <a:rPr lang="en-US" smtClean="0"/>
              <a:pPr/>
              <a:t>8</a:t>
            </a:fld>
            <a:endParaRPr lang="en-US"/>
          </a:p>
        </p:txBody>
      </p:sp>
    </p:spTree>
    <p:extLst>
      <p:ext uri="{BB962C8B-B14F-4D97-AF65-F5344CB8AC3E}">
        <p14:creationId xmlns:p14="http://schemas.microsoft.com/office/powerpoint/2010/main" val="420818299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5.3 Interconnection Study Procedures for Large Generators</a:t>
            </a:r>
            <a:endParaRPr lang="en-US" dirty="0"/>
          </a:p>
        </p:txBody>
      </p:sp>
      <p:sp>
        <p:nvSpPr>
          <p:cNvPr id="3" name="Content Placeholder 2"/>
          <p:cNvSpPr>
            <a:spLocks noGrp="1"/>
          </p:cNvSpPr>
          <p:nvPr>
            <p:ph idx="1"/>
          </p:nvPr>
        </p:nvSpPr>
        <p:spPr>
          <a:xfrm>
            <a:off x="152400" y="1272379"/>
            <a:ext cx="8839200" cy="5052221"/>
          </a:xfrm>
        </p:spPr>
        <p:txBody>
          <a:bodyPr/>
          <a:lstStyle/>
          <a:p>
            <a:r>
              <a:rPr lang="en-US" sz="2400" dirty="0" smtClean="0"/>
              <a:t>Several existing sub-sections were relocated into the new 5.3</a:t>
            </a:r>
          </a:p>
          <a:p>
            <a:pPr lvl="1"/>
            <a:r>
              <a:rPr lang="en-US" sz="2200" dirty="0" smtClean="0"/>
              <a:t>Security Screening Study</a:t>
            </a:r>
            <a:endParaRPr lang="en-US" sz="2200" dirty="0" smtClean="0"/>
          </a:p>
          <a:p>
            <a:pPr lvl="1"/>
            <a:r>
              <a:rPr lang="en-US" sz="2200" dirty="0" smtClean="0"/>
              <a:t>Full Interconnection Study</a:t>
            </a:r>
          </a:p>
          <a:p>
            <a:pPr lvl="2"/>
            <a:r>
              <a:rPr lang="en-US" sz="2000" dirty="0" smtClean="0"/>
              <a:t>Proof of Site Control</a:t>
            </a:r>
            <a:endParaRPr lang="en-US" sz="2000" dirty="0" smtClean="0"/>
          </a:p>
          <a:p>
            <a:pPr lvl="2"/>
            <a:r>
              <a:rPr lang="en-US" sz="2000" dirty="0" smtClean="0"/>
              <a:t>FIS Scoping Process</a:t>
            </a:r>
            <a:endParaRPr lang="en-US" sz="2000" dirty="0" smtClean="0"/>
          </a:p>
          <a:p>
            <a:pPr lvl="3"/>
            <a:r>
              <a:rPr lang="en-US" sz="2000" dirty="0" smtClean="0"/>
              <a:t>Incorporated </a:t>
            </a:r>
            <a:r>
              <a:rPr lang="en-US" sz="2000" dirty="0" smtClean="0"/>
              <a:t>new feasibility </a:t>
            </a:r>
            <a:r>
              <a:rPr lang="en-US" sz="2000" dirty="0" smtClean="0"/>
              <a:t>for distribution projects </a:t>
            </a:r>
            <a:r>
              <a:rPr lang="en-US" sz="2000" dirty="0" smtClean="0"/>
              <a:t>10 MW or greater</a:t>
            </a:r>
            <a:endParaRPr lang="en-US" sz="2000" dirty="0" smtClean="0"/>
          </a:p>
          <a:p>
            <a:pPr lvl="2"/>
            <a:r>
              <a:rPr lang="en-US" sz="2000" dirty="0" smtClean="0"/>
              <a:t>FIS Description and Methodology</a:t>
            </a:r>
            <a:endParaRPr lang="en-US" sz="2000" dirty="0" smtClean="0"/>
          </a:p>
          <a:p>
            <a:pPr lvl="2"/>
            <a:r>
              <a:rPr lang="en-US" sz="2000" dirty="0" smtClean="0"/>
              <a:t>FIS Elements (SS, SC, Stability, and Facility studies)</a:t>
            </a:r>
            <a:endParaRPr lang="en-US" sz="2000" dirty="0" smtClean="0"/>
          </a:p>
          <a:p>
            <a:pPr lvl="2"/>
            <a:r>
              <a:rPr lang="en-US" sz="2000" dirty="0" smtClean="0"/>
              <a:t>FIS Report </a:t>
            </a:r>
            <a:r>
              <a:rPr lang="en-US" sz="2000" dirty="0" smtClean="0"/>
              <a:t>and </a:t>
            </a:r>
            <a:r>
              <a:rPr lang="en-US" sz="2000" dirty="0" smtClean="0"/>
              <a:t>Follow-up</a:t>
            </a:r>
            <a:endParaRPr lang="en-US" sz="2000" dirty="0" smtClean="0"/>
          </a:p>
          <a:p>
            <a:pPr lvl="1"/>
            <a:r>
              <a:rPr lang="en-US" sz="2200" dirty="0" smtClean="0"/>
              <a:t>ERCOT Economic </a:t>
            </a:r>
            <a:r>
              <a:rPr lang="en-US" sz="2200" dirty="0" smtClean="0"/>
              <a:t>Study</a:t>
            </a:r>
          </a:p>
          <a:p>
            <a:pPr marL="457200" lvl="1" indent="0">
              <a:buNone/>
            </a:pPr>
            <a:endParaRPr lang="en-US" dirty="0"/>
          </a:p>
        </p:txBody>
      </p:sp>
      <p:sp>
        <p:nvSpPr>
          <p:cNvPr id="4" name="Slide Number Placeholder 3"/>
          <p:cNvSpPr>
            <a:spLocks noGrp="1"/>
          </p:cNvSpPr>
          <p:nvPr>
            <p:ph type="sldNum" sz="quarter" idx="4"/>
          </p:nvPr>
        </p:nvSpPr>
        <p:spPr/>
        <p:txBody>
          <a:bodyPr/>
          <a:lstStyle/>
          <a:p>
            <a:fld id="{1D93BD3E-1E9A-4970-A6F7-E7AC52762E0C}" type="slidenum">
              <a:rPr lang="en-US" smtClean="0"/>
              <a:pPr/>
              <a:t>9</a:t>
            </a:fld>
            <a:endParaRPr lang="en-US"/>
          </a:p>
        </p:txBody>
      </p:sp>
    </p:spTree>
    <p:extLst>
      <p:ext uri="{BB962C8B-B14F-4D97-AF65-F5344CB8AC3E}">
        <p14:creationId xmlns:p14="http://schemas.microsoft.com/office/powerpoint/2010/main" val="42091735"/>
      </p:ext>
    </p:extLst>
  </p:cSld>
  <p:clrMapOvr>
    <a:masterClrMapping/>
  </p:clrMapOvr>
</p:sld>
</file>

<file path=ppt/theme/theme1.xml><?xml version="1.0" encoding="utf-8"?>
<a:theme xmlns:a="http://schemas.openxmlformats.org/drawingml/2006/main" name="1_Custom Design">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INTERNAL_Presentation Template" id="{92C734E0-ADEE-43D8-9069-606392E3E835}" vid="{94B8896B-BFFA-457C-A02E-0736C2CF2FDD}"/>
    </a:ext>
  </a:extLst>
</a:theme>
</file>

<file path=ppt/theme/theme2.xml><?xml version="1.0" encoding="utf-8"?>
<a:theme xmlns:a="http://schemas.openxmlformats.org/drawingml/2006/main" name="Office Theme">
  <a:themeElements>
    <a:clrScheme name="ERCOT Identity v.2">
      <a:dk1>
        <a:sysClr val="windowText" lastClr="000000"/>
      </a:dk1>
      <a:lt1>
        <a:srgbClr val="FFFFFF"/>
      </a:lt1>
      <a:dk2>
        <a:srgbClr val="5B6770"/>
      </a:dk2>
      <a:lt2>
        <a:srgbClr val="FFFFFF"/>
      </a:lt2>
      <a:accent1>
        <a:srgbClr val="00AEC7"/>
      </a:accent1>
      <a:accent2>
        <a:srgbClr val="5B6770"/>
      </a:accent2>
      <a:accent3>
        <a:srgbClr val="26D07C"/>
      </a:accent3>
      <a:accent4>
        <a:srgbClr val="003865"/>
      </a:accent4>
      <a:accent5>
        <a:srgbClr val="685BC7"/>
      </a:accent5>
      <a:accent6>
        <a:srgbClr val="890C58"/>
      </a:accent6>
      <a:hlink>
        <a:srgbClr val="0000FF"/>
      </a:hlink>
      <a:folHlink>
        <a:srgbClr val="800080"/>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INTERNAL_Presentation Template" id="{92C734E0-ADEE-43D8-9069-606392E3E835}" vid="{DE6D3A55-FB4B-41AB-809A-683CADA21E3E}"/>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2E2BDB63875B034C8B32518C6496ADD1" ma:contentTypeVersion="0" ma:contentTypeDescription="Create a new document." ma:contentTypeScope="" ma:versionID="2e49056469cb591c67c33c10da96a071">
  <xsd:schema xmlns:xsd="http://www.w3.org/2001/XMLSchema" xmlns:xs="http://www.w3.org/2001/XMLSchema" xmlns:p="http://schemas.microsoft.com/office/2006/metadata/properties" xmlns:ns2="c34af464-7aa1-4edd-9be4-83dffc1cb926" targetNamespace="http://schemas.microsoft.com/office/2006/metadata/properties" ma:root="true" ma:fieldsID="3a653c66fd0ce9b40621f227f901e684" ns2:_="">
    <xsd:import namespace="c34af464-7aa1-4edd-9be4-83dffc1cb926"/>
    <xsd:element name="properties">
      <xsd:complexType>
        <xsd:sequence>
          <xsd:element name="documentManagement">
            <xsd:complexType>
              <xsd:all>
                <xsd:element ref="ns2:Information_x0020_Classification"/>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c34af464-7aa1-4edd-9be4-83dffc1cb926" elementFormDefault="qualified">
    <xsd:import namespace="http://schemas.microsoft.com/office/2006/documentManagement/types"/>
    <xsd:import namespace="http://schemas.microsoft.com/office/infopath/2007/PartnerControls"/>
    <xsd:element name="Information_x0020_Classification" ma:index="8" ma:displayName="Information Classification" ma:default="ERCOT Limited" ma:description="ERCOT Information Classification" ma:format="Dropdown" ma:internalName="Information_x0020_Classification">
      <xsd:simpleType>
        <xsd:restriction base="dms:Choice">
          <xsd:enumeration value="Public"/>
          <xsd:enumeration value="ERCOT Limited"/>
          <xsd:enumeration value="ERCOT Confidential"/>
          <xsd:enumeration value="ERCOT Restricted"/>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Information_x0020_Classification xmlns="c34af464-7aa1-4edd-9be4-83dffc1cb926">ERCOT Limited</Information_x0020_Classification>
  </documentManagement>
</p:properties>
</file>

<file path=customXml/itemProps1.xml><?xml version="1.0" encoding="utf-8"?>
<ds:datastoreItem xmlns:ds="http://schemas.openxmlformats.org/officeDocument/2006/customXml" ds:itemID="{E4A68982-DD5D-44FD-B77F-4C531465FE54}">
  <ds:schemaRefs>
    <ds:schemaRef ds:uri="http://schemas.microsoft.com/sharepoint/v3/contenttype/forms"/>
  </ds:schemaRefs>
</ds:datastoreItem>
</file>

<file path=customXml/itemProps2.xml><?xml version="1.0" encoding="utf-8"?>
<ds:datastoreItem xmlns:ds="http://schemas.openxmlformats.org/officeDocument/2006/customXml" ds:itemID="{5DFABCE5-6410-4FC5-930F-1111C63E4019}">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c34af464-7aa1-4edd-9be4-83dffc1cb926"/>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0E9AA12-8AF9-4AA6-90FE-24669859CDF3}">
  <ds:schemaRefs>
    <ds:schemaRef ds:uri="c34af464-7aa1-4edd-9be4-83dffc1cb926"/>
    <ds:schemaRef ds:uri="http://purl.org/dc/elements/1.1/"/>
    <ds:schemaRef ds:uri="http://schemas.microsoft.com/office/2006/metadata/properties"/>
    <ds:schemaRef ds:uri="http://purl.org/dc/terms/"/>
    <ds:schemaRef ds:uri="http://schemas.openxmlformats.org/package/2006/metadata/core-properties"/>
    <ds:schemaRef ds:uri="http://schemas.microsoft.com/office/2006/documentManagement/types"/>
    <ds:schemaRef ds:uri="http://schemas.microsoft.com/office/infopath/2007/PartnerControls"/>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emplate>ERCOT INTERNAL_Presentation Template</Template>
  <TotalTime>4023</TotalTime>
  <Words>649</Words>
  <Application>Microsoft Office PowerPoint</Application>
  <PresentationFormat>On-screen Show (4:3)</PresentationFormat>
  <Paragraphs>111</Paragraphs>
  <Slides>15</Slides>
  <Notes>1</Notes>
  <HiddenSlides>0</HiddenSlides>
  <MMClips>0</MMClips>
  <ScaleCrop>false</ScaleCrop>
  <HeadingPairs>
    <vt:vector size="6" baseType="variant">
      <vt:variant>
        <vt:lpstr>Fonts Used</vt:lpstr>
      </vt:variant>
      <vt:variant>
        <vt:i4>2</vt:i4>
      </vt:variant>
      <vt:variant>
        <vt:lpstr>Theme</vt:lpstr>
      </vt:variant>
      <vt:variant>
        <vt:i4>2</vt:i4>
      </vt:variant>
      <vt:variant>
        <vt:lpstr>Slide Titles</vt:lpstr>
      </vt:variant>
      <vt:variant>
        <vt:i4>15</vt:i4>
      </vt:variant>
    </vt:vector>
  </HeadingPairs>
  <TitlesOfParts>
    <vt:vector size="19" baseType="lpstr">
      <vt:lpstr>Arial</vt:lpstr>
      <vt:lpstr>Calibri</vt:lpstr>
      <vt:lpstr>1_Custom Design</vt:lpstr>
      <vt:lpstr>Office Theme</vt:lpstr>
      <vt:lpstr>PowerPoint Presentation</vt:lpstr>
      <vt:lpstr>Overview</vt:lpstr>
      <vt:lpstr>Summary of Changes</vt:lpstr>
      <vt:lpstr>Current Planning Guide Section 5</vt:lpstr>
      <vt:lpstr>Future Planning Guide Section 5 </vt:lpstr>
      <vt:lpstr>5.2 General Provisions</vt:lpstr>
      <vt:lpstr>5.2 General Provisions continued</vt:lpstr>
      <vt:lpstr>5.2 General Provisions continued</vt:lpstr>
      <vt:lpstr>5.3 Interconnection Study Procedures for Large Generators</vt:lpstr>
      <vt:lpstr>NEW: Feasibility for Distribution Connected Large Generators</vt:lpstr>
      <vt:lpstr>NEW: 5.4 Interconnection Procedures for Small Generators </vt:lpstr>
      <vt:lpstr>NEW: 5.4 Interconnection Procedures for Small Generators</vt:lpstr>
      <vt:lpstr>NEW: 5.4 Interconnection Procedures for Small Generators</vt:lpstr>
      <vt:lpstr>6.9 Addition of Proposed Generation to the Planning Models </vt:lpstr>
      <vt:lpstr>Next Steps</vt:lpstr>
    </vt:vector>
  </TitlesOfParts>
  <Company>The Electric Reliability Council of Texas</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Blevins, Bill</dc:creator>
  <cp:lastModifiedBy>Miller, Megan</cp:lastModifiedBy>
  <cp:revision>50</cp:revision>
  <cp:lastPrinted>2016-01-21T20:53:15Z</cp:lastPrinted>
  <dcterms:created xsi:type="dcterms:W3CDTF">2020-02-19T22:44:05Z</dcterms:created>
  <dcterms:modified xsi:type="dcterms:W3CDTF">2020-02-26T13:57:22Z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0x0101002E2BDB63875B034C8B32518C6496ADD1</vt:lpwstr>
  </property>
</Properties>
</file>