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3" r:id="rId4"/>
    <p:sldId id="288" r:id="rId5"/>
    <p:sldId id="292" r:id="rId6"/>
    <p:sldId id="289" r:id="rId7"/>
    <p:sldId id="290" r:id="rId8"/>
    <p:sldId id="293" r:id="rId9"/>
    <p:sldId id="294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92842/Item_8A_DC_Energy_ERCOT_Credit_Reform_Feb_202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3/04/2020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Bill Barnes, NRG, Chair</a:t>
            </a:r>
          </a:p>
          <a:p>
            <a:pPr algn="ctr"/>
            <a:r>
              <a:rPr lang="en-US" b="1" dirty="0"/>
              <a:t>Josephine Wan, Austin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000" b="1" dirty="0"/>
              <a:t>Treatment of CRR Options in the Future Credit Exposure calculation</a:t>
            </a:r>
          </a:p>
          <a:p>
            <a:pPr marL="0" indent="0">
              <a:buNone/>
              <a:defRPr/>
            </a:pPr>
            <a:endParaRPr lang="en-US" sz="2000" b="1" dirty="0"/>
          </a:p>
          <a:p>
            <a:pPr marL="0" indent="0">
              <a:buNone/>
              <a:defRPr/>
            </a:pPr>
            <a:r>
              <a:rPr lang="en-US" sz="2000" u="sng" dirty="0"/>
              <a:t>DC Energy’s Recommendation</a:t>
            </a:r>
          </a:p>
          <a:p>
            <a:pPr marL="0" indent="0">
              <a:buNone/>
              <a:defRPr/>
            </a:pPr>
            <a:r>
              <a:rPr lang="en-US" sz="2000" dirty="0"/>
              <a:t>• Our recommendation is to calculate one portfolio adder that includes options and obligations together</a:t>
            </a:r>
          </a:p>
          <a:p>
            <a:pPr marL="0" indent="0">
              <a:buNone/>
              <a:defRPr/>
            </a:pPr>
            <a:r>
              <a:rPr lang="en-US" sz="2000" dirty="0"/>
              <a:t>• This modification brings symmetry to the portfolio adder by appropriately accounting for the impact of options and obligations in portfolio before determining its worst case</a:t>
            </a:r>
          </a:p>
          <a:p>
            <a:pPr marL="0" indent="0">
              <a:buNone/>
              <a:defRPr/>
            </a:pPr>
            <a:r>
              <a:rPr lang="en-US" sz="2000" dirty="0"/>
              <a:t>• The change would reflect the risk reducing value of the option product and the actual risk of a portfolio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/>
              <a:t>Detailed example of CRR option/obligation offset found at the end of this presentation:</a:t>
            </a:r>
          </a:p>
          <a:p>
            <a:pPr marL="0" indent="0">
              <a:buNone/>
              <a:defRPr/>
            </a:pPr>
            <a:r>
              <a:rPr lang="en-US" sz="2000" dirty="0">
                <a:hlinkClick r:id="rId2"/>
              </a:rPr>
              <a:t>http://www.ercot.com/content/wcm/key_documents_lists/192842/Item_8A_DC_Energy_ERCOT_Credit_Reform_Feb_2020.pdf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8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February 19 Joint MCWG/CWG 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8 NPRRS reviewed for their credit 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903NPRR Day-Ahead Market Timing Deviations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973NPRR  Add Definitions for Generator Step-Up and Main Power Transformer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990NPRR Relocation of Combined Cycle Train to Resource Attribute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953NPRR Addition of Relay </a:t>
            </a:r>
            <a:r>
              <a:rPr lang="en-US" sz="1800" dirty="0" err="1">
                <a:cs typeface="Arial" panose="020B0604020202020204" pitchFamily="34" charset="0"/>
              </a:rPr>
              <a:t>Loadability</a:t>
            </a:r>
            <a:r>
              <a:rPr lang="en-US" sz="1800" dirty="0">
                <a:cs typeface="Arial" panose="020B0604020202020204" pitchFamily="34" charset="0"/>
              </a:rPr>
              <a:t> Rating Definition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975NPRR Load Forecast Model Transparency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983NPRR Delete Remaining Grey-Boxed Language Associated with NPRR257, Synchronization with Nodal Operating Guide Section 9, Monitoring Programs and Changes to Posting Requirements of Documents Considered CEII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992NPRR Updated Day-Ahead Liability for NPRR863, Creation of ERCOT Contingency Reserve Service and Revisions to Responsive Reserve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– Positive Credit Impact.  More accurately reflect the Day-Ahead liability estimate impacts due to changes to Ancillary Services as reflected in NPRR863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993NPRR Grey Box Resolution re NPRR902 and NPRR928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– No Credit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400" b="1" dirty="0"/>
              <a:t>2020 Goals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Review the ongoing impact on market participant credit exposure and collateral requirements resulting from the incorporation of a forward price curve-based methodology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Clarify the market’s risk tolerance/appetite level and provide regular updates on credit exposure to the ERCOT Board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Evaluate and quantify potential market risk under current credit rules and examine a framework for reviewing rules in flight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Effectively communicate credit risk to the market 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Examine current Protocol language to determine how effective current calculations capture actual credit risk 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Review settlement timeline and determine if a reduction is feasible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4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dirty="0"/>
              <a:t>Evaluate Shortening the Settlement Timeline</a:t>
            </a:r>
          </a:p>
          <a:p>
            <a:pPr>
              <a:defRPr/>
            </a:pPr>
            <a:r>
              <a:rPr lang="en-US" sz="2000" dirty="0"/>
              <a:t>CWG/MCWG will be evaluating the potential to reduce the settlement timeline to less than OD + 5.</a:t>
            </a:r>
          </a:p>
          <a:p>
            <a:pPr>
              <a:defRPr/>
            </a:pPr>
            <a:r>
              <a:rPr lang="en-US" sz="2000" dirty="0"/>
              <a:t>Since meter data availability is a primary factor in determining the optimal settlement timeline, CWG/MCWG will coordinate with RMS to schedule a workshop to review current timelines and potential to increase data availability sooner.</a:t>
            </a:r>
          </a:p>
          <a:p>
            <a:pPr>
              <a:defRPr/>
            </a:pPr>
            <a:r>
              <a:rPr lang="en-US" sz="2000" dirty="0"/>
              <a:t>Stakeholders must weigh data accuracy vs. reduced credit exposure.</a:t>
            </a:r>
          </a:p>
          <a:p>
            <a:pPr lvl="1">
              <a:defRPr/>
            </a:pPr>
            <a:r>
              <a:rPr lang="en-US" sz="1600" dirty="0"/>
              <a:t>Less than 10% of IDR meter data is available at Initial Settlement (OD+5).</a:t>
            </a:r>
          </a:p>
          <a:p>
            <a:pPr lvl="1">
              <a:defRPr/>
            </a:pPr>
            <a:r>
              <a:rPr lang="en-US" sz="1600" dirty="0"/>
              <a:t>IDR meter data represents 25% to 35% of total ERCOT load.</a:t>
            </a:r>
          </a:p>
          <a:p>
            <a:pPr>
              <a:defRPr/>
            </a:pPr>
            <a:r>
              <a:rPr lang="en-US" sz="2000" dirty="0"/>
              <a:t> Opportunity to reduce breach or default timelines?</a:t>
            </a:r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7BF8900-AB2C-4767-A5F4-757A1D7E4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788827"/>
              </p:ext>
            </p:extLst>
          </p:nvPr>
        </p:nvGraphicFramePr>
        <p:xfrm>
          <a:off x="533399" y="4876800"/>
          <a:ext cx="72706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9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9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ERCOT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PJM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ISO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NY 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Days to pay a settlement</a:t>
                      </a:r>
                      <a:r>
                        <a:rPr lang="en-US" sz="1400" baseline="0" dirty="0"/>
                        <a:t> invoice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Days to</a:t>
                      </a:r>
                      <a:r>
                        <a:rPr lang="en-US" sz="1400" baseline="0" dirty="0"/>
                        <a:t> cure an invoice breach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Days to post additional collateral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Days to cure a collateral breach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8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dirty="0"/>
              <a:t>Evaluate Shortening the Settlement Timeline</a:t>
            </a:r>
          </a:p>
          <a:p>
            <a:pPr marL="0" indent="0">
              <a:buNone/>
              <a:defRPr/>
            </a:pPr>
            <a:r>
              <a:rPr lang="en-US" sz="2000" dirty="0"/>
              <a:t>For ”x”  day reduction in Settlement Timeline: </a:t>
            </a:r>
          </a:p>
          <a:p>
            <a:pPr>
              <a:defRPr/>
            </a:pPr>
            <a:r>
              <a:rPr lang="en-US" sz="2000" dirty="0"/>
              <a:t>RTLCNS included 5-x days of estimates</a:t>
            </a:r>
          </a:p>
          <a:p>
            <a:pPr>
              <a:defRPr/>
            </a:pPr>
            <a:r>
              <a:rPr lang="en-US" sz="2000" dirty="0"/>
              <a:t>M1 value decreased by x</a:t>
            </a:r>
          </a:p>
          <a:p>
            <a:pPr lvl="1">
              <a:defRPr/>
            </a:pPr>
            <a:r>
              <a:rPr lang="en-US" sz="1600" dirty="0"/>
              <a:t>Impacts MAXRTLE and DALE</a:t>
            </a:r>
          </a:p>
          <a:p>
            <a:pPr>
              <a:defRPr/>
            </a:pPr>
            <a:r>
              <a:rPr lang="en-US" sz="2000" dirty="0"/>
              <a:t>M2 value decreased by x</a:t>
            </a:r>
          </a:p>
          <a:p>
            <a:pPr lvl="1">
              <a:defRPr/>
            </a:pPr>
            <a:r>
              <a:rPr lang="en-US" sz="1600" dirty="0"/>
              <a:t>Impacts MAXURTA</a:t>
            </a:r>
            <a:endParaRPr lang="en-US" sz="12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FB2AC3-857E-4D92-829D-D2F2F7A01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329" y="2743200"/>
            <a:ext cx="5509471" cy="357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01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dirty="0"/>
              <a:t>Update on Suspension/Termination Process for a QSE Representing a Resource Entity</a:t>
            </a:r>
          </a:p>
          <a:p>
            <a:pPr marL="0" indent="0">
              <a:buNone/>
              <a:defRPr/>
            </a:pPr>
            <a:r>
              <a:rPr lang="en-US" sz="2000" u="sng" dirty="0"/>
              <a:t>Practicability of Virtual QSE Concept for Resource Entities</a:t>
            </a:r>
          </a:p>
          <a:p>
            <a:pPr marL="0" indent="0">
              <a:buNone/>
              <a:defRPr/>
            </a:pPr>
            <a:r>
              <a:rPr lang="en-US" sz="1600" b="1" dirty="0"/>
              <a:t>RE is same Entity as failed or suspended QSE:</a:t>
            </a:r>
          </a:p>
          <a:p>
            <a:pPr marL="0" indent="0">
              <a:buNone/>
              <a:defRPr/>
            </a:pPr>
            <a:r>
              <a:rPr lang="en-US" sz="1600" dirty="0"/>
              <a:t>Should be technically feasible since same Entity is performing QSE functions</a:t>
            </a:r>
          </a:p>
          <a:p>
            <a:pPr marL="0" indent="0"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r>
              <a:rPr lang="en-US" sz="1600" b="1" dirty="0"/>
              <a:t>RE is not same Entity as failed or suspended QSE:</a:t>
            </a:r>
          </a:p>
          <a:p>
            <a:pPr marL="0" indent="0">
              <a:buNone/>
              <a:defRPr/>
            </a:pPr>
            <a:r>
              <a:rPr lang="en-US" sz="1600" dirty="0"/>
              <a:t>Protocols arguably require RE to be designated as a Virtual QSE, but can it act in that role technically (telemetry, MIS, 24/7 operational communications)?</a:t>
            </a:r>
          </a:p>
          <a:p>
            <a:pPr marL="0" indent="0"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r>
              <a:rPr lang="en-US" sz="2000" u="sng" dirty="0"/>
              <a:t>Next Steps</a:t>
            </a:r>
          </a:p>
          <a:p>
            <a:pPr>
              <a:defRPr/>
            </a:pPr>
            <a:r>
              <a:rPr lang="en-US" sz="1800" dirty="0"/>
              <a:t>Develop NPRR to clarify rules and align them with ERCOT’s and Market Participants’ capabilities</a:t>
            </a:r>
          </a:p>
          <a:p>
            <a:pPr lvl="1">
              <a:defRPr/>
            </a:pPr>
            <a:r>
              <a:rPr lang="en-US" sz="1400" dirty="0"/>
              <a:t>Eliminate obvious ambiguities and conflicts</a:t>
            </a:r>
          </a:p>
          <a:p>
            <a:pPr lvl="1">
              <a:defRPr/>
            </a:pPr>
            <a:r>
              <a:rPr lang="en-US" sz="1400" dirty="0"/>
              <a:t>Split rules for LSEs and Resource Entities</a:t>
            </a:r>
          </a:p>
          <a:p>
            <a:pPr lvl="1">
              <a:defRPr/>
            </a:pPr>
            <a:r>
              <a:rPr lang="en-US" sz="1400" dirty="0"/>
              <a:t>For each, split rules for same vs. not same Entity as failed or suspended QSE</a:t>
            </a:r>
          </a:p>
          <a:p>
            <a:pPr>
              <a:defRPr/>
            </a:pPr>
            <a:r>
              <a:rPr lang="en-US" sz="1800" dirty="0"/>
              <a:t>Consider additional NPRR to add further detail and incorporate desired changes to current practice</a:t>
            </a:r>
          </a:p>
          <a:p>
            <a:pPr marL="0" indent="0">
              <a:buNone/>
              <a:defRPr/>
            </a:pPr>
            <a:endParaRPr lang="en-US" sz="2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26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dirty="0"/>
              <a:t>Proposed Surety Bond Form Revisions</a:t>
            </a:r>
          </a:p>
          <a:p>
            <a:pPr marL="0" indent="0">
              <a:buNone/>
              <a:defRPr/>
            </a:pPr>
            <a:r>
              <a:rPr lang="en-US" sz="2000" u="sng" dirty="0"/>
              <a:t>Limits</a:t>
            </a:r>
          </a:p>
          <a:p>
            <a:pPr>
              <a:defRPr/>
            </a:pPr>
            <a:r>
              <a:rPr lang="en-US" sz="2000" dirty="0"/>
              <a:t>Current (per Protocol Section 16.11.3(1)(c)(iii)): </a:t>
            </a:r>
          </a:p>
          <a:p>
            <a:pPr lvl="1">
              <a:defRPr/>
            </a:pPr>
            <a:r>
              <a:rPr lang="en-US" sz="1600" dirty="0"/>
              <a:t>$10 million per Counter-Party per insurer </a:t>
            </a:r>
          </a:p>
          <a:p>
            <a:pPr lvl="1">
              <a:defRPr/>
            </a:pPr>
            <a:r>
              <a:rPr lang="en-US" sz="1600" dirty="0"/>
              <a:t>Max $100 million per insurer for all ERCOT Counter-Parties</a:t>
            </a:r>
          </a:p>
          <a:p>
            <a:pPr>
              <a:defRPr/>
            </a:pPr>
            <a:r>
              <a:rPr lang="en-US" sz="2000" dirty="0"/>
              <a:t>Proposed Change</a:t>
            </a:r>
          </a:p>
          <a:p>
            <a:pPr lvl="1">
              <a:defRPr/>
            </a:pPr>
            <a:r>
              <a:rPr lang="en-US" sz="1600" dirty="0"/>
              <a:t>To be discussed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 marL="0" indent="0">
              <a:buNone/>
              <a:defRPr/>
            </a:pPr>
            <a:r>
              <a:rPr lang="en-US" sz="2000" u="sng" dirty="0"/>
              <a:t>Credit Rating of Issuer</a:t>
            </a:r>
          </a:p>
          <a:p>
            <a:pPr>
              <a:defRPr/>
            </a:pPr>
            <a:r>
              <a:rPr lang="en-US" sz="2000" dirty="0"/>
              <a:t>Current (per Protocol Section 16.11.3(1)(c)(ii)): </a:t>
            </a:r>
          </a:p>
          <a:p>
            <a:pPr lvl="1">
              <a:defRPr/>
            </a:pPr>
            <a:r>
              <a:rPr lang="en-US" sz="1600" dirty="0"/>
              <a:t>Minimum rating of “A-” with S&amp;P, “A-” with Fitch, or “A3” with Moody’s</a:t>
            </a:r>
          </a:p>
          <a:p>
            <a:pPr>
              <a:defRPr/>
            </a:pPr>
            <a:r>
              <a:rPr lang="en-US" sz="2000" dirty="0"/>
              <a:t>Proposed Change</a:t>
            </a:r>
          </a:p>
          <a:p>
            <a:pPr lvl="1">
              <a:defRPr/>
            </a:pPr>
            <a:r>
              <a:rPr lang="en-US" sz="1600" dirty="0"/>
              <a:t>Minimum “A” rating from A.M. Best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0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b="1" dirty="0"/>
              <a:t>Proposed Surety Bond Form Revisions</a:t>
            </a:r>
          </a:p>
          <a:p>
            <a:pPr marL="0" indent="0">
              <a:buNone/>
              <a:defRPr/>
            </a:pPr>
            <a:r>
              <a:rPr lang="en-US" sz="2000" u="sng" dirty="0"/>
              <a:t>Timing of Payment</a:t>
            </a:r>
          </a:p>
          <a:p>
            <a:pPr>
              <a:defRPr/>
            </a:pPr>
            <a:r>
              <a:rPr lang="en-US" sz="2000" dirty="0"/>
              <a:t>Current:</a:t>
            </a:r>
          </a:p>
          <a:p>
            <a:pPr lvl="1">
              <a:defRPr/>
            </a:pPr>
            <a:r>
              <a:rPr lang="en-US" sz="1600" dirty="0"/>
              <a:t>On or before 5:00 p.m., local time in Austin, Texas, on the first Business Day after receiving notice from ERCOT</a:t>
            </a:r>
          </a:p>
          <a:p>
            <a:pPr>
              <a:defRPr/>
            </a:pPr>
            <a:r>
              <a:rPr lang="en-US" sz="2000" dirty="0"/>
              <a:t>Proposed Change</a:t>
            </a:r>
          </a:p>
          <a:p>
            <a:pPr lvl="1">
              <a:defRPr/>
            </a:pPr>
            <a:r>
              <a:rPr lang="en-US" sz="1600" dirty="0"/>
              <a:t>Not later than the first business day following receipt of the ERCOT’s written demand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 marL="0" indent="0">
              <a:buNone/>
              <a:defRPr/>
            </a:pPr>
            <a:r>
              <a:rPr lang="en-US" sz="2000" u="sng" dirty="0"/>
              <a:t>Termination</a:t>
            </a:r>
          </a:p>
          <a:p>
            <a:pPr>
              <a:defRPr/>
            </a:pPr>
            <a:r>
              <a:rPr lang="en-US" sz="2000" dirty="0"/>
              <a:t>Current:</a:t>
            </a:r>
          </a:p>
          <a:p>
            <a:pPr lvl="1">
              <a:defRPr/>
            </a:pPr>
            <a:r>
              <a:rPr lang="en-US" sz="1600" dirty="0"/>
              <a:t>60 day notice by surety, principal to find replacement surety 30 days before date of termination (or provide cash collateral)</a:t>
            </a:r>
          </a:p>
          <a:p>
            <a:pPr>
              <a:defRPr/>
            </a:pPr>
            <a:r>
              <a:rPr lang="en-US" sz="2000" dirty="0"/>
              <a:t>Proposed</a:t>
            </a:r>
          </a:p>
          <a:p>
            <a:pPr lvl="1">
              <a:defRPr/>
            </a:pPr>
            <a:r>
              <a:rPr lang="en-US" sz="1600" dirty="0"/>
              <a:t>60 day notice by surety, principal to find replacement surety 50 days before date of termination (or provide cash collateral)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8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b="1" dirty="0"/>
              <a:t>Proposed Surety Bond Form Revisions</a:t>
            </a:r>
          </a:p>
          <a:p>
            <a:pPr marL="0" indent="0">
              <a:buNone/>
              <a:defRPr/>
            </a:pPr>
            <a:r>
              <a:rPr lang="en-US" sz="2000" u="sng" dirty="0"/>
              <a:t>Waiver of defenses</a:t>
            </a:r>
          </a:p>
          <a:p>
            <a:pPr>
              <a:defRPr/>
            </a:pPr>
            <a:r>
              <a:rPr lang="en-US" sz="2000" dirty="0"/>
              <a:t>Current (Section 3.02 of Bond):</a:t>
            </a:r>
          </a:p>
          <a:p>
            <a:pPr lvl="1">
              <a:defRPr/>
            </a:pPr>
            <a:r>
              <a:rPr lang="en-US" sz="1600" dirty="0"/>
              <a:t>Broad waiver of defenses by surety; waiver of right to set-off</a:t>
            </a:r>
          </a:p>
          <a:p>
            <a:pPr>
              <a:defRPr/>
            </a:pPr>
            <a:r>
              <a:rPr lang="en-US" sz="2000" dirty="0"/>
              <a:t>Proposed Change</a:t>
            </a:r>
          </a:p>
          <a:p>
            <a:pPr lvl="1">
              <a:defRPr/>
            </a:pPr>
            <a:r>
              <a:rPr lang="en-US" sz="1600" dirty="0"/>
              <a:t>No waiver of defenses or right to set-off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 marL="0" indent="0">
              <a:buNone/>
              <a:defRPr/>
            </a:pPr>
            <a:r>
              <a:rPr lang="en-US" sz="2000" u="sng" dirty="0"/>
              <a:t>Acknowledgments</a:t>
            </a:r>
          </a:p>
          <a:p>
            <a:pPr>
              <a:defRPr/>
            </a:pPr>
            <a:r>
              <a:rPr lang="en-US" sz="2000" dirty="0"/>
              <a:t>Current: </a:t>
            </a:r>
          </a:p>
          <a:p>
            <a:pPr lvl="1">
              <a:defRPr/>
            </a:pPr>
            <a:r>
              <a:rPr lang="en-US" sz="1600" dirty="0"/>
              <a:t>Makes clear ERCOT can revise SFA/Protocols, etc. without impacting obligations under bond</a:t>
            </a:r>
          </a:p>
          <a:p>
            <a:pPr>
              <a:defRPr/>
            </a:pPr>
            <a:r>
              <a:rPr lang="en-US" sz="2000" dirty="0"/>
              <a:t>Proposed: No such language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 marL="0" indent="0">
              <a:buNone/>
              <a:defRPr/>
            </a:pPr>
            <a:r>
              <a:rPr lang="en-US" sz="2000" u="sng" dirty="0"/>
              <a:t>Dispute Resolution</a:t>
            </a:r>
          </a:p>
          <a:p>
            <a:pPr>
              <a:defRPr/>
            </a:pPr>
            <a:r>
              <a:rPr lang="en-US" sz="2000" dirty="0"/>
              <a:t>Current: </a:t>
            </a:r>
          </a:p>
          <a:p>
            <a:pPr lvl="1">
              <a:defRPr/>
            </a:pPr>
            <a:r>
              <a:rPr lang="en-US" sz="1600" dirty="0"/>
              <a:t>Disputes concerning bond subject to ERCOT ADR</a:t>
            </a:r>
          </a:p>
          <a:p>
            <a:pPr>
              <a:defRPr/>
            </a:pPr>
            <a:r>
              <a:rPr lang="en-US" sz="2000" dirty="0"/>
              <a:t>Proposed: No such language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1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12780</TotalTime>
  <Words>1063</Words>
  <Application>Microsoft Office PowerPoint</Application>
  <PresentationFormat>On-screen Show (4:3)</PresentationFormat>
  <Paragraphs>157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Barnes, Bill</cp:lastModifiedBy>
  <cp:revision>316</cp:revision>
  <dcterms:created xsi:type="dcterms:W3CDTF">2006-08-16T00:00:00Z</dcterms:created>
  <dcterms:modified xsi:type="dcterms:W3CDTF">2020-02-25T21:40:21Z</dcterms:modified>
</cp:coreProperties>
</file>