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11"/>
  </p:notesMasterIdLst>
  <p:sldIdLst>
    <p:sldId id="256" r:id="rId2"/>
    <p:sldId id="266" r:id="rId3"/>
    <p:sldId id="270" r:id="rId4"/>
    <p:sldId id="271" r:id="rId5"/>
    <p:sldId id="275" r:id="rId6"/>
    <p:sldId id="278" r:id="rId7"/>
    <p:sldId id="277" r:id="rId8"/>
    <p:sldId id="274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1175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7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1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70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19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66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24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0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8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0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0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5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D3AE16-2159-4F26-A7D3-0D10B3039774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1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Julia Harvey</a:t>
            </a:r>
          </a:p>
          <a:p>
            <a:r>
              <a:rPr lang="en-US" dirty="0"/>
              <a:t>March 4, 2020</a:t>
            </a:r>
          </a:p>
          <a:p>
            <a:r>
              <a:rPr lang="en-US" dirty="0"/>
              <a:t>From February 17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NPRR987 BESTF-3 Energy Storage Resource Contribution to Physical Responsive Capability and Real-Time On-Line Reserve Capacity Calculations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ERCOT discussed comments that they were preparing to issue</a:t>
            </a:r>
          </a:p>
          <a:p>
            <a:r>
              <a:rPr lang="en-US" dirty="0"/>
              <a:t>Comments will be reviewed at BESTF, 2/25</a:t>
            </a:r>
          </a:p>
          <a:p>
            <a:r>
              <a:rPr lang="en-US" dirty="0"/>
              <a:t>Comments were issued on 2/21/2020</a:t>
            </a:r>
          </a:p>
          <a:p>
            <a:r>
              <a:rPr lang="en-US" dirty="0"/>
              <a:t>While no concerns were voiced, WMWG not able to make a recommendation </a:t>
            </a:r>
          </a:p>
          <a:p>
            <a:r>
              <a:rPr lang="en-US" dirty="0"/>
              <a:t>NPRR ready for WMS vote without </a:t>
            </a:r>
            <a:r>
              <a:rPr lang="en-US"/>
              <a:t>further review by WMWG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9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863 &amp; 960 Phase 1 Implementation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Noted that batteries can be configured for PFR</a:t>
            </a:r>
          </a:p>
          <a:p>
            <a:pPr lvl="1"/>
            <a:r>
              <a:rPr lang="en-US" dirty="0"/>
              <a:t>Battery RRS can displace inertia</a:t>
            </a:r>
          </a:p>
          <a:p>
            <a:pPr lvl="1"/>
            <a:r>
              <a:rPr lang="en-US" dirty="0"/>
              <a:t>MP’s request documentation on battery RRS qualification </a:t>
            </a:r>
          </a:p>
          <a:p>
            <a:r>
              <a:rPr lang="en-US" dirty="0"/>
              <a:t>Appears to be an issue with Self Arranged FFR</a:t>
            </a:r>
          </a:p>
          <a:p>
            <a:pPr lvl="1"/>
            <a:r>
              <a:rPr lang="en-US" dirty="0"/>
              <a:t>How will that be deducted from the 450 MW total FFR</a:t>
            </a:r>
          </a:p>
          <a:p>
            <a:pPr lvl="1"/>
            <a:r>
              <a:rPr lang="en-US" dirty="0"/>
              <a:t>Could result in more than 450 MW of FFR</a:t>
            </a:r>
          </a:p>
          <a:p>
            <a:r>
              <a:rPr lang="en-US" dirty="0"/>
              <a:t>MP’s request Business Practice Models be updated for offers of FFR </a:t>
            </a:r>
          </a:p>
        </p:txBody>
      </p:sp>
    </p:spTree>
    <p:extLst>
      <p:ext uri="{BB962C8B-B14F-4D97-AF65-F5344CB8AC3E}">
        <p14:creationId xmlns:p14="http://schemas.microsoft.com/office/powerpoint/2010/main" val="178070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Ensuring FFR Participation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1885244"/>
            <a:ext cx="7704667" cy="4114572"/>
          </a:xfrm>
        </p:spPr>
        <p:txBody>
          <a:bodyPr>
            <a:normAutofit/>
          </a:bodyPr>
          <a:lstStyle/>
          <a:p>
            <a:r>
              <a:rPr lang="en-US" dirty="0"/>
              <a:t>WMWG reviewed a presentation that concludes there is little incentive to provide FFR</a:t>
            </a:r>
          </a:p>
          <a:p>
            <a:pPr lvl="1"/>
            <a:r>
              <a:rPr lang="en-US" dirty="0"/>
              <a:t>Batteries would provide RRS Gen if qualified</a:t>
            </a:r>
          </a:p>
          <a:p>
            <a:pPr lvl="1"/>
            <a:r>
              <a:rPr lang="en-US" dirty="0"/>
              <a:t>Proposed changes to offer floors</a:t>
            </a:r>
          </a:p>
          <a:p>
            <a:r>
              <a:rPr lang="en-US" dirty="0"/>
              <a:t>ERCOT conformed there is no minimum FFR requirement</a:t>
            </a:r>
          </a:p>
          <a:p>
            <a:r>
              <a:rPr lang="en-US" dirty="0"/>
              <a:t>No changes recommended at this time</a:t>
            </a:r>
          </a:p>
          <a:p>
            <a:pPr lvl="1"/>
            <a:r>
              <a:rPr lang="en-US" dirty="0"/>
              <a:t>WMWG can monitor the participation in FFR and impact on inertia</a:t>
            </a:r>
          </a:p>
          <a:p>
            <a:pPr lvl="1"/>
            <a:r>
              <a:rPr lang="en-US" dirty="0"/>
              <a:t>Problem may depend on rate of battery growth</a:t>
            </a:r>
          </a:p>
        </p:txBody>
      </p:sp>
    </p:spTree>
    <p:extLst>
      <p:ext uri="{BB962C8B-B14F-4D97-AF65-F5344CB8AC3E}">
        <p14:creationId xmlns:p14="http://schemas.microsoft.com/office/powerpoint/2010/main" val="263709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Resources with EMR status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019468"/>
            <a:ext cx="7704667" cy="4114572"/>
          </a:xfrm>
        </p:spPr>
        <p:txBody>
          <a:bodyPr>
            <a:normAutofit fontScale="92500"/>
          </a:bodyPr>
          <a:lstStyle/>
          <a:p>
            <a:r>
              <a:rPr lang="en-US" sz="1800" dirty="0"/>
              <a:t>It was noted that more resources may use the EMR status due to emissions issues</a:t>
            </a:r>
          </a:p>
          <a:p>
            <a:pPr lvl="1"/>
            <a:r>
              <a:rPr lang="en-US" sz="1600" dirty="0"/>
              <a:t>Low gas prices driving higher capacity factors</a:t>
            </a:r>
          </a:p>
          <a:p>
            <a:pPr lvl="1"/>
            <a:r>
              <a:rPr lang="en-US" sz="1600" dirty="0"/>
              <a:t>Trying to preserve emissions limits for summer season</a:t>
            </a:r>
          </a:p>
          <a:p>
            <a:r>
              <a:rPr lang="en-US" sz="1800" dirty="0"/>
              <a:t>Does the use of EMR status need further definition and criteria?</a:t>
            </a:r>
          </a:p>
          <a:p>
            <a:r>
              <a:rPr lang="en-US" sz="1800" dirty="0"/>
              <a:t>Noted that NPRR672 clarified the use of EMR</a:t>
            </a:r>
          </a:p>
          <a:p>
            <a:pPr lvl="1"/>
            <a:r>
              <a:rPr lang="en-US" sz="1600" dirty="0"/>
              <a:t>A QSE representing a Resource may only use the Resource Status code of EMR for a Resource whose operation would have impacts that cannot be monetized and reflected through the Resource’s Energy Offer Curve or recovered through the RUC make-whole process.  If ERCOT chooses to commit an Off-Line unit with EMR Resource Status, the QSE shall change its Resource Status to ONEMR.</a:t>
            </a:r>
          </a:p>
          <a:p>
            <a:r>
              <a:rPr lang="en-US" sz="1800" dirty="0"/>
              <a:t>The IMM commented - Requested ERCOT revise the “Current Operating Plan Practices by Qualified Scheduling Entities” Business Practice Document upon adoption of NPRR672 to include examples of acceptable uses of EMR status.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4149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B0BCB-CCA1-4464-9FA7-6DD034FE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Operating Plan Practices by Qualified Scheduling Entities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20F75-0C11-49F5-908B-C196F23BE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/>
              <a:t>The BP was not updated for this NPRR</a:t>
            </a:r>
          </a:p>
          <a:p>
            <a:r>
              <a:rPr lang="en-US" sz="1800" dirty="0"/>
              <a:t>Resource Status Expectation for EMR</a:t>
            </a:r>
          </a:p>
          <a:p>
            <a:pPr lvl="1"/>
            <a:r>
              <a:rPr lang="en-US" sz="1600" dirty="0"/>
              <a:t>Examples of Resources that may use  this Resource Status  includes:</a:t>
            </a:r>
          </a:p>
          <a:p>
            <a:pPr lvl="1"/>
            <a:r>
              <a:rPr lang="en-US" sz="1600" dirty="0"/>
              <a:t>Hydro facilities that can operate around water limiting conditions for some period of time.</a:t>
            </a:r>
          </a:p>
          <a:p>
            <a:pPr lvl="1"/>
            <a:r>
              <a:rPr lang="en-US" sz="1600" dirty="0"/>
              <a:t>Facilities that have fully exhausted environmental emissions limits but could operate under a regulatory exemption.  Alternately, without a Regulatory, exemption the QSE could report Resource Status of OUT.</a:t>
            </a:r>
          </a:p>
          <a:p>
            <a:r>
              <a:rPr lang="en-US" sz="1800" dirty="0"/>
              <a:t>Should this BP have more criteria added?</a:t>
            </a:r>
          </a:p>
          <a:p>
            <a:r>
              <a:rPr lang="en-US" sz="1800" dirty="0"/>
              <a:t>What will be the burden of proof for resources?</a:t>
            </a:r>
          </a:p>
          <a:p>
            <a:r>
              <a:rPr lang="en-US" sz="1800" dirty="0"/>
              <a:t>Is this an issue that needs further attention?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0928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16F8-5498-4FED-832F-B3030DD44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TDSP Load Management Programs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B5849-B615-4FD8-9249-8C22C55B1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400" dirty="0"/>
              <a:t>Can the effect of ERCOT’s request for load reduction during EEA2 per Protocol Section 6.5.9.4.2  be quantified for inclusion in RTRDPA calculations?</a:t>
            </a:r>
          </a:p>
          <a:p>
            <a:r>
              <a:rPr lang="en-US" sz="1400" dirty="0"/>
              <a:t>Commercial Load Management programs </a:t>
            </a:r>
          </a:p>
          <a:p>
            <a:pPr lvl="1"/>
            <a:r>
              <a:rPr lang="en-US" sz="1200" dirty="0"/>
              <a:t>Verbal deployment</a:t>
            </a:r>
          </a:p>
          <a:p>
            <a:pPr lvl="1"/>
            <a:r>
              <a:rPr lang="en-US" sz="1200" dirty="0"/>
              <a:t>Response cannot be measured or estimated</a:t>
            </a:r>
          </a:p>
          <a:p>
            <a:pPr lvl="1"/>
            <a:r>
              <a:rPr lang="en-US" sz="1200" dirty="0"/>
              <a:t>CDR shows:  less:  TDSP Standard Offer Load Management Programs	-257</a:t>
            </a:r>
          </a:p>
          <a:p>
            <a:r>
              <a:rPr lang="en-US" sz="1400" dirty="0"/>
              <a:t>Voltage Reduction impact may be calculated based on voltage telemetry from the substations</a:t>
            </a:r>
          </a:p>
          <a:p>
            <a:pPr lvl="1"/>
            <a:r>
              <a:rPr lang="en-US" sz="1200" dirty="0"/>
              <a:t>Based on report from Voltage Reduction Task Force to ROS September 2014</a:t>
            </a:r>
          </a:p>
          <a:p>
            <a:pPr lvl="1"/>
            <a:r>
              <a:rPr lang="en-US" sz="1200" dirty="0"/>
              <a:t>A 0.6-1% reduction in system demand for every 1% voltage reduction</a:t>
            </a:r>
          </a:p>
          <a:p>
            <a:r>
              <a:rPr lang="en-US" sz="1400" dirty="0"/>
              <a:t>These impacts could be added to RTRDPA</a:t>
            </a:r>
          </a:p>
          <a:p>
            <a:pPr lvl="1"/>
            <a:r>
              <a:rPr lang="en-US" sz="1200" dirty="0"/>
              <a:t>In EEA2, price should be at the cap with LMP and ORDC adder</a:t>
            </a:r>
          </a:p>
          <a:p>
            <a:pPr lvl="1"/>
            <a:r>
              <a:rPr lang="en-US" sz="1200" dirty="0"/>
              <a:t>The impact after recall may be significant</a:t>
            </a:r>
          </a:p>
          <a:p>
            <a:r>
              <a:rPr lang="en-US" sz="1400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4269110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Switchable Generation Resources (SWGRs)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019468"/>
            <a:ext cx="7704667" cy="4114572"/>
          </a:xfrm>
        </p:spPr>
        <p:txBody>
          <a:bodyPr>
            <a:normAutofit/>
          </a:bodyPr>
          <a:lstStyle/>
          <a:p>
            <a:r>
              <a:rPr lang="en-US" dirty="0"/>
              <a:t>WMWG reviewed comments by SWGR owners to a draft NPRR that will automate the EOC floor entries and clarify the compensation</a:t>
            </a:r>
          </a:p>
          <a:p>
            <a:r>
              <a:rPr lang="en-US" dirty="0"/>
              <a:t>WMWG did not reach consensus around these comments</a:t>
            </a:r>
          </a:p>
          <a:p>
            <a:r>
              <a:rPr lang="en-US" dirty="0"/>
              <a:t>ERCOT should issue the NPRR as drafted</a:t>
            </a:r>
          </a:p>
          <a:p>
            <a:r>
              <a:rPr lang="en-US" dirty="0"/>
              <a:t>Market Participants should file comments in the usual manner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7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WMWG meets March 23</a:t>
            </a:r>
          </a:p>
          <a:p>
            <a:r>
              <a:rPr lang="en-US" dirty="0"/>
              <a:t>WMWG will look to cancel some of the summer meetings to allow participants to concentrate on RTC NPRR’s</a:t>
            </a:r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1927</TotalTime>
  <Words>598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Parallax</vt:lpstr>
      <vt:lpstr>Wholesale Market Working Group Report to WMS</vt:lpstr>
      <vt:lpstr>NPRR987 BESTF-3 Energy Storage Resource Contribution to Physical Responsive Capability and Real-Time On-Line Reserve Capacity Calculations</vt:lpstr>
      <vt:lpstr>NPRR 863 &amp; 960 Phase 1 Implementation Details</vt:lpstr>
      <vt:lpstr>Ensuring FFR Participation</vt:lpstr>
      <vt:lpstr>Resources with EMR status</vt:lpstr>
      <vt:lpstr>Current Operating Plan Practices by Qualified Scheduling Entities</vt:lpstr>
      <vt:lpstr>TDSP Load Management Programs </vt:lpstr>
      <vt:lpstr>Switchable Generation Resources (SWGRs)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172</cp:revision>
  <dcterms:created xsi:type="dcterms:W3CDTF">2019-02-22T15:15:24Z</dcterms:created>
  <dcterms:modified xsi:type="dcterms:W3CDTF">2020-02-26T20:31:17Z</dcterms:modified>
</cp:coreProperties>
</file>