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Default Extension="pptx" ContentType="application/vnd.openxmlformats-officedocument.presentationml.presentation"/>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508" r:id="rId2"/>
    <p:sldId id="507" r:id="rId3"/>
    <p:sldId id="510" r:id="rId4"/>
    <p:sldId id="509" r:id="rId5"/>
    <p:sldId id="511" r:id="rId6"/>
    <p:sldId id="512" r:id="rId7"/>
    <p:sldId id="513" r:id="rId8"/>
    <p:sldId id="515" r:id="rId9"/>
    <p:sldId id="516" r:id="rId10"/>
    <p:sldId id="517" r:id="rId11"/>
    <p:sldId id="514" r:id="rId12"/>
    <p:sldId id="518" r:id="rId13"/>
    <p:sldId id="522" r:id="rId14"/>
    <p:sldId id="523" r:id="rId15"/>
    <p:sldId id="52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egand, Sheri" initials="WS" lastIdx="0" clrIdx="0">
    <p:extLst>
      <p:ext uri="{19B8F6BF-5375-455C-9EA6-DF929625EA0E}">
        <p15:presenceInfo xmlns:p15="http://schemas.microsoft.com/office/powerpoint/2012/main" userId="S-1-5-21-1711760609-2902259047-2487479126-27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96" d="100"/>
          <a:sy n="96" d="100"/>
        </p:scale>
        <p:origin x="106" y="1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89DBE4-4BA7-4CC1-B138-BFB159C1AB6E}" type="datetimeFigureOut">
              <a:rPr lang="en-US" smtClean="0"/>
              <a:t>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F9200D-9FDD-4CDC-B285-F64A4C0DDBBC}" type="slidenum">
              <a:rPr lang="en-US" smtClean="0"/>
              <a:t>‹#›</a:t>
            </a:fld>
            <a:endParaRPr lang="en-US"/>
          </a:p>
        </p:txBody>
      </p:sp>
    </p:spTree>
    <p:extLst>
      <p:ext uri="{BB962C8B-B14F-4D97-AF65-F5344CB8AC3E}">
        <p14:creationId xmlns:p14="http://schemas.microsoft.com/office/powerpoint/2010/main" val="202621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62AC51D-6DAA-4455-8EA7-D54B64909A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5257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D83FBA-11D0-4627-8081-9E47F20A04F4}" type="datetime1">
              <a:rPr lang="en-US" smtClean="0"/>
              <a:t>2/6/2020</a:t>
            </a:fld>
            <a:endParaRPr lang="en-US" dirty="0"/>
          </a:p>
        </p:txBody>
      </p:sp>
      <p:sp>
        <p:nvSpPr>
          <p:cNvPr id="5" name="Footer Placeholder 4"/>
          <p:cNvSpPr>
            <a:spLocks noGrp="1"/>
          </p:cNvSpPr>
          <p:nvPr>
            <p:ph type="ftr" sz="quarter" idx="11"/>
          </p:nvPr>
        </p:nvSpPr>
        <p:spPr/>
        <p:txBody>
          <a:bodyPr/>
          <a:lstStyle/>
          <a:p>
            <a:r>
              <a:rPr lang="en-US"/>
              <a:t>TxSET</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217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ody Slide">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accent1">
                    <a:lumMod val="50000"/>
                  </a:schemeClr>
                </a:solidFill>
              </a:defRPr>
            </a:lvl1pPr>
          </a:lstStyle>
          <a:p>
            <a:fld id="{17EAC447-3327-4999-A9BE-AA2D53A9E4E7}" type="datetime1">
              <a:rPr lang="en-US" smtClean="0"/>
              <a:t>2/6/2020</a:t>
            </a:fld>
            <a:endParaRPr lang="en-US" dirty="0"/>
          </a:p>
        </p:txBody>
      </p:sp>
      <p:sp>
        <p:nvSpPr>
          <p:cNvPr id="8" name="Footer Placeholder 7"/>
          <p:cNvSpPr>
            <a:spLocks noGrp="1"/>
          </p:cNvSpPr>
          <p:nvPr>
            <p:ph type="ftr" sz="quarter" idx="11"/>
          </p:nvPr>
        </p:nvSpPr>
        <p:spPr/>
        <p:txBody>
          <a:bodyPr/>
          <a:lstStyle>
            <a:lvl1pPr>
              <a:defRPr>
                <a:solidFill>
                  <a:schemeClr val="accent1">
                    <a:lumMod val="50000"/>
                  </a:schemeClr>
                </a:solidFill>
              </a:defRPr>
            </a:lvl1pPr>
          </a:lstStyle>
          <a:p>
            <a:r>
              <a:rPr lang="en-US" dirty="0" err="1"/>
              <a:t>TxSET</a:t>
            </a:r>
            <a:endParaRPr lang="en-US" dirty="0"/>
          </a:p>
        </p:txBody>
      </p:sp>
      <p:sp>
        <p:nvSpPr>
          <p:cNvPr id="9" name="Slide Number Placeholder 8"/>
          <p:cNvSpPr>
            <a:spLocks noGrp="1"/>
          </p:cNvSpPr>
          <p:nvPr>
            <p:ph type="sldNum" sz="quarter" idx="12"/>
          </p:nvPr>
        </p:nvSpPr>
        <p:spPr/>
        <p:txBody>
          <a:bodyPr/>
          <a:lstStyle>
            <a:lvl1pPr>
              <a:defRPr>
                <a:solidFill>
                  <a:schemeClr val="accent1">
                    <a:lumMod val="50000"/>
                  </a:schemeClr>
                </a:solidFill>
              </a:defRPr>
            </a:lvl1pPr>
          </a:lstStyle>
          <a:p>
            <a:fld id="{D57F1E4F-1CFF-5643-939E-02111984F565}" type="slidenum">
              <a:rPr lang="en-US" smtClean="0"/>
              <a:pPr/>
              <a:t>‹#›</a:t>
            </a:fld>
            <a:endParaRPr lang="en-US" dirty="0"/>
          </a:p>
        </p:txBody>
      </p:sp>
      <p:sp>
        <p:nvSpPr>
          <p:cNvPr id="10" name="Title 1"/>
          <p:cNvSpPr>
            <a:spLocks noGrp="1"/>
          </p:cNvSpPr>
          <p:nvPr>
            <p:ph type="title"/>
          </p:nvPr>
        </p:nvSpPr>
        <p:spPr>
          <a:xfrm>
            <a:off x="304800" y="228600"/>
            <a:ext cx="10058400" cy="627796"/>
          </a:xfrm>
        </p:spPr>
        <p:txBody>
          <a:bodyPr>
            <a:normAutofit/>
          </a:bodyPr>
          <a:lstStyle>
            <a:lvl1pPr>
              <a:defRPr sz="2800" baseline="0"/>
            </a:lvl1pPr>
          </a:lstStyle>
          <a:p>
            <a:r>
              <a:rPr lang="en-US" dirty="0"/>
              <a:t>Click to edit Master title style</a:t>
            </a:r>
          </a:p>
        </p:txBody>
      </p:sp>
      <p:cxnSp>
        <p:nvCxnSpPr>
          <p:cNvPr id="4" name="Straight Connector 3"/>
          <p:cNvCxnSpPr/>
          <p:nvPr userDrawn="1"/>
        </p:nvCxnSpPr>
        <p:spPr>
          <a:xfrm>
            <a:off x="304800" y="915382"/>
            <a:ext cx="11582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248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Quiz">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accent1">
                    <a:lumMod val="50000"/>
                  </a:schemeClr>
                </a:solidFill>
              </a:defRPr>
            </a:lvl1pPr>
          </a:lstStyle>
          <a:p>
            <a:fld id="{17EAC447-3327-4999-A9BE-AA2D53A9E4E7}" type="datetime1">
              <a:rPr lang="en-US" smtClean="0"/>
              <a:t>2/6/2020</a:t>
            </a:fld>
            <a:endParaRPr lang="en-US" dirty="0"/>
          </a:p>
        </p:txBody>
      </p:sp>
      <p:sp>
        <p:nvSpPr>
          <p:cNvPr id="8" name="Footer Placeholder 7"/>
          <p:cNvSpPr>
            <a:spLocks noGrp="1"/>
          </p:cNvSpPr>
          <p:nvPr>
            <p:ph type="ftr" sz="quarter" idx="11"/>
          </p:nvPr>
        </p:nvSpPr>
        <p:spPr/>
        <p:txBody>
          <a:bodyPr/>
          <a:lstStyle>
            <a:lvl1pPr>
              <a:defRPr>
                <a:solidFill>
                  <a:schemeClr val="accent1">
                    <a:lumMod val="50000"/>
                  </a:schemeClr>
                </a:solidFill>
              </a:defRPr>
            </a:lvl1pPr>
          </a:lstStyle>
          <a:p>
            <a:r>
              <a:rPr lang="en-US" dirty="0" err="1"/>
              <a:t>TxSET</a:t>
            </a:r>
            <a:endParaRPr lang="en-US" dirty="0"/>
          </a:p>
        </p:txBody>
      </p:sp>
      <p:sp>
        <p:nvSpPr>
          <p:cNvPr id="9" name="Slide Number Placeholder 8"/>
          <p:cNvSpPr>
            <a:spLocks noGrp="1"/>
          </p:cNvSpPr>
          <p:nvPr>
            <p:ph type="sldNum" sz="quarter" idx="12"/>
          </p:nvPr>
        </p:nvSpPr>
        <p:spPr/>
        <p:txBody>
          <a:bodyPr/>
          <a:lstStyle>
            <a:lvl1pPr>
              <a:defRPr>
                <a:solidFill>
                  <a:schemeClr val="accent1">
                    <a:lumMod val="50000"/>
                  </a:schemeClr>
                </a:solidFill>
              </a:defRPr>
            </a:lvl1pPr>
          </a:lstStyle>
          <a:p>
            <a:fld id="{D57F1E4F-1CFF-5643-939E-02111984F565}" type="slidenum">
              <a:rPr lang="en-US" smtClean="0"/>
              <a:pPr/>
              <a:t>‹#›</a:t>
            </a:fld>
            <a:endParaRPr lang="en-US" dirty="0"/>
          </a:p>
        </p:txBody>
      </p:sp>
      <p:sp>
        <p:nvSpPr>
          <p:cNvPr id="10" name="Title 1"/>
          <p:cNvSpPr>
            <a:spLocks noGrp="1"/>
          </p:cNvSpPr>
          <p:nvPr>
            <p:ph type="title"/>
          </p:nvPr>
        </p:nvSpPr>
        <p:spPr>
          <a:xfrm>
            <a:off x="304800" y="228600"/>
            <a:ext cx="10058400" cy="627796"/>
          </a:xfrm>
        </p:spPr>
        <p:txBody>
          <a:bodyPr>
            <a:normAutofit/>
          </a:bodyPr>
          <a:lstStyle>
            <a:lvl1pPr>
              <a:defRPr sz="2800" baseline="0"/>
            </a:lvl1pPr>
          </a:lstStyle>
          <a:p>
            <a:r>
              <a:rPr lang="en-US" dirty="0"/>
              <a:t>Click to edit Master title style</a:t>
            </a:r>
          </a:p>
        </p:txBody>
      </p:sp>
      <p:cxnSp>
        <p:nvCxnSpPr>
          <p:cNvPr id="4" name="Straight Connector 3"/>
          <p:cNvCxnSpPr/>
          <p:nvPr userDrawn="1"/>
        </p:nvCxnSpPr>
        <p:spPr>
          <a:xfrm>
            <a:off x="304800" y="915382"/>
            <a:ext cx="11582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1337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54084" y="2209801"/>
            <a:ext cx="10058400" cy="1450757"/>
          </a:xfrm>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accent1">
                    <a:lumMod val="75000"/>
                  </a:schemeClr>
                </a:solidFill>
              </a:defRPr>
            </a:lvl1pPr>
          </a:lstStyle>
          <a:p>
            <a:fld id="{D44CC2C8-5408-449A-B6ED-552E7ABA89E7}" type="datetime1">
              <a:rPr lang="en-US" smtClean="0"/>
              <a:pPr/>
              <a:t>2/6/2020</a:t>
            </a:fld>
            <a:endParaRPr lang="en-US" dirty="0"/>
          </a:p>
        </p:txBody>
      </p:sp>
      <p:sp>
        <p:nvSpPr>
          <p:cNvPr id="4" name="Footer Placeholder 3"/>
          <p:cNvSpPr>
            <a:spLocks noGrp="1"/>
          </p:cNvSpPr>
          <p:nvPr>
            <p:ph type="ftr" sz="quarter" idx="11"/>
          </p:nvPr>
        </p:nvSpPr>
        <p:spPr/>
        <p:txBody>
          <a:bodyPr/>
          <a:lstStyle>
            <a:lvl1pPr>
              <a:defRPr>
                <a:solidFill>
                  <a:schemeClr val="accent1">
                    <a:lumMod val="75000"/>
                  </a:schemeClr>
                </a:solidFill>
              </a:defRPr>
            </a:lvl1pPr>
          </a:lstStyle>
          <a:p>
            <a:r>
              <a:rPr lang="en-US"/>
              <a:t>TxSET</a:t>
            </a:r>
            <a:endParaRPr lang="en-US" dirty="0"/>
          </a:p>
        </p:txBody>
      </p:sp>
      <p:sp>
        <p:nvSpPr>
          <p:cNvPr id="5" name="Slide Number Placeholder 4"/>
          <p:cNvSpPr>
            <a:spLocks noGrp="1"/>
          </p:cNvSpPr>
          <p:nvPr>
            <p:ph type="sldNum" sz="quarter" idx="12"/>
          </p:nvPr>
        </p:nvSpPr>
        <p:spPr/>
        <p:txBody>
          <a:bodyPr/>
          <a:lstStyle>
            <a:lvl1pPr>
              <a:defRPr>
                <a:solidFill>
                  <a:schemeClr val="accent1">
                    <a:lumMod val="75000"/>
                  </a:schemeClr>
                </a:solidFill>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3662222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Grey">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06400" y="1395246"/>
            <a:ext cx="11387328" cy="4929354"/>
          </a:xfrm>
          <a:prstGeom prst="rect">
            <a:avLst/>
          </a:prstGeom>
        </p:spPr>
        <p:txBody>
          <a:bodyPr/>
          <a:lstStyle>
            <a:lvl1pPr marL="228600" indent="-228600">
              <a:lnSpc>
                <a:spcPct val="100000"/>
              </a:lnSpc>
              <a:spcBef>
                <a:spcPts val="1800"/>
              </a:spcBef>
              <a:buFont typeface="Arial" panose="020B0604020202020204" pitchFamily="34" charset="0"/>
              <a:buChar char="•"/>
              <a:defRPr sz="2400">
                <a:solidFill>
                  <a:srgbClr val="5B6770"/>
                </a:solidFill>
                <a:latin typeface="Arial" panose="020B0604020202020204" pitchFamily="34" charset="0"/>
                <a:cs typeface="Arial" panose="020B0604020202020204" pitchFamily="34" charset="0"/>
              </a:defRPr>
            </a:lvl1pPr>
            <a:lvl2pPr marL="685800" indent="-228600">
              <a:lnSpc>
                <a:spcPct val="100000"/>
              </a:lnSpc>
              <a:spcBef>
                <a:spcPts val="1800"/>
              </a:spcBef>
              <a:buFont typeface="Arial" panose="020B0604020202020204" pitchFamily="34" charset="0"/>
              <a:buChar char="•"/>
              <a:defRPr sz="2400">
                <a:solidFill>
                  <a:srgbClr val="5B6770"/>
                </a:solidFill>
                <a:latin typeface="Arial" panose="020B0604020202020204" pitchFamily="34" charset="0"/>
                <a:cs typeface="Arial" panose="020B0604020202020204" pitchFamily="34" charset="0"/>
              </a:defRPr>
            </a:lvl2pPr>
            <a:lvl3pPr>
              <a:lnSpc>
                <a:spcPct val="100000"/>
              </a:lnSpc>
              <a:spcBef>
                <a:spcPts val="1800"/>
              </a:spcBef>
              <a:defRPr sz="2000">
                <a:solidFill>
                  <a:srgbClr val="5B6770"/>
                </a:solidFill>
                <a:latin typeface="Arial" panose="020B0604020202020204" pitchFamily="34" charset="0"/>
                <a:cs typeface="Arial" panose="020B0604020202020204" pitchFamily="34" charset="0"/>
              </a:defRPr>
            </a:lvl3pPr>
            <a:lvl4pPr>
              <a:lnSpc>
                <a:spcPct val="100000"/>
              </a:lnSpc>
              <a:spcBef>
                <a:spcPts val="1800"/>
              </a:spcBef>
              <a:defRPr sz="2000">
                <a:solidFill>
                  <a:srgbClr val="5B6770"/>
                </a:solidFill>
                <a:latin typeface="Arial" panose="020B0604020202020204" pitchFamily="34" charset="0"/>
                <a:cs typeface="Arial" panose="020B0604020202020204" pitchFamily="34" charset="0"/>
              </a:defRPr>
            </a:lvl4pPr>
            <a:lvl5pPr>
              <a:lnSpc>
                <a:spcPct val="100000"/>
              </a:lnSpc>
              <a:spcBef>
                <a:spcPts val="1800"/>
              </a:spcBef>
              <a:defRPr sz="2000">
                <a:solidFill>
                  <a:srgbClr val="5B6770"/>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2"/>
          </p:nvPr>
        </p:nvSpPr>
        <p:spPr>
          <a:xfrm>
            <a:off x="406400" y="731521"/>
            <a:ext cx="11387328" cy="461665"/>
          </a:xfrm>
          <a:prstGeom prst="rect">
            <a:avLst/>
          </a:prstGeom>
        </p:spPr>
        <p:txBody>
          <a:bodyPr tIns="45720" bIns="45720" anchor="t">
            <a:spAutoFit/>
          </a:bodyPr>
          <a:lstStyle>
            <a:lvl1pPr marL="0" indent="0">
              <a:lnSpc>
                <a:spcPct val="100000"/>
              </a:lnSpc>
              <a:spcBef>
                <a:spcPts val="0"/>
              </a:spcBef>
              <a:buNone/>
              <a:defRPr sz="2400" b="1">
                <a:solidFill>
                  <a:srgbClr val="00AEC7"/>
                </a:solidFill>
                <a:latin typeface="Arial" panose="020B0604020202020204" pitchFamily="34" charset="0"/>
                <a:cs typeface="Arial" panose="020B0604020202020204" pitchFamily="34" charset="0"/>
              </a:defRPr>
            </a:lvl1pPr>
          </a:lstStyle>
          <a:p>
            <a:pPr lvl="0"/>
            <a:endParaRPr lang="en-US" dirty="0"/>
          </a:p>
        </p:txBody>
      </p:sp>
      <p:sp>
        <p:nvSpPr>
          <p:cNvPr id="5" name="Text Placeholder 4"/>
          <p:cNvSpPr>
            <a:spLocks noGrp="1"/>
          </p:cNvSpPr>
          <p:nvPr>
            <p:ph type="body" sz="quarter" idx="13" hasCustomPrompt="1"/>
          </p:nvPr>
        </p:nvSpPr>
        <p:spPr>
          <a:xfrm>
            <a:off x="404368" y="0"/>
            <a:ext cx="10241280" cy="530352"/>
          </a:xfrm>
          <a:prstGeom prst="rect">
            <a:avLst/>
          </a:prstGeom>
          <a:noFill/>
          <a:ln>
            <a:noFill/>
          </a:ln>
        </p:spPr>
        <p:txBody>
          <a:bodyPr lIns="91440" anchor="ctr"/>
          <a:lstStyle>
            <a:lvl1pPr marL="0" indent="0">
              <a:lnSpc>
                <a:spcPct val="100000"/>
              </a:lnSpc>
              <a:spcBef>
                <a:spcPts val="0"/>
              </a:spcBef>
              <a:buNone/>
              <a:defRPr sz="2000" b="1">
                <a:solidFill>
                  <a:schemeClr val="bg1"/>
                </a:solidFill>
                <a:latin typeface="+mj-lt"/>
              </a:defRPr>
            </a:lvl1pPr>
          </a:lstStyle>
          <a:p>
            <a:pPr lvl="0"/>
            <a:r>
              <a:rPr lang="en-US" dirty="0"/>
              <a:t>Edit Header</a:t>
            </a:r>
          </a:p>
        </p:txBody>
      </p:sp>
      <p:sp>
        <p:nvSpPr>
          <p:cNvPr id="2" name="Date Placeholder 1"/>
          <p:cNvSpPr>
            <a:spLocks noGrp="1"/>
          </p:cNvSpPr>
          <p:nvPr>
            <p:ph type="dt" sz="half" idx="14"/>
          </p:nvPr>
        </p:nvSpPr>
        <p:spPr/>
        <p:txBody>
          <a:bodyPr/>
          <a:lstStyle/>
          <a:p>
            <a:fld id="{898358C1-8DC9-43A9-8061-A6ACA52D4190}" type="datetime1">
              <a:rPr lang="en-US" smtClean="0"/>
              <a:t>2/6/2020</a:t>
            </a:fld>
            <a:endParaRPr lang="en-US" dirty="0"/>
          </a:p>
        </p:txBody>
      </p:sp>
      <p:sp>
        <p:nvSpPr>
          <p:cNvPr id="3" name="Footer Placeholder 2"/>
          <p:cNvSpPr>
            <a:spLocks noGrp="1"/>
          </p:cNvSpPr>
          <p:nvPr>
            <p:ph type="ftr" sz="quarter" idx="15"/>
          </p:nvPr>
        </p:nvSpPr>
        <p:spPr/>
        <p:txBody>
          <a:bodyPr/>
          <a:lstStyle/>
          <a:p>
            <a:r>
              <a:rPr lang="en-US"/>
              <a:t>TxSET</a:t>
            </a:r>
            <a:endParaRPr lang="en-US" dirty="0"/>
          </a:p>
        </p:txBody>
      </p:sp>
      <p:sp>
        <p:nvSpPr>
          <p:cNvPr id="6" name="Slide Number Placeholder 5"/>
          <p:cNvSpPr>
            <a:spLocks noGrp="1"/>
          </p:cNvSpPr>
          <p:nvPr>
            <p:ph type="sldNum" sz="quarter" idx="16"/>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9527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Grey No Sub Head">
    <p:spTree>
      <p:nvGrpSpPr>
        <p:cNvPr id="1" name=""/>
        <p:cNvGrpSpPr/>
        <p:nvPr/>
      </p:nvGrpSpPr>
      <p:grpSpPr>
        <a:xfrm>
          <a:off x="0" y="0"/>
          <a:ext cx="0" cy="0"/>
          <a:chOff x="0" y="0"/>
          <a:chExt cx="0" cy="0"/>
        </a:xfrm>
      </p:grpSpPr>
      <p:sp>
        <p:nvSpPr>
          <p:cNvPr id="6" name="Content Placeholder 3"/>
          <p:cNvSpPr>
            <a:spLocks noGrp="1"/>
          </p:cNvSpPr>
          <p:nvPr>
            <p:ph sz="quarter" idx="10"/>
          </p:nvPr>
        </p:nvSpPr>
        <p:spPr>
          <a:xfrm>
            <a:off x="406400" y="822960"/>
            <a:ext cx="11381232" cy="5577840"/>
          </a:xfrm>
          <a:prstGeom prst="rect">
            <a:avLst/>
          </a:prstGeom>
        </p:spPr>
        <p:txBody>
          <a:bodyPr/>
          <a:lstStyle>
            <a:lvl1pPr marL="228600" indent="-228600">
              <a:lnSpc>
                <a:spcPct val="100000"/>
              </a:lnSpc>
              <a:spcBef>
                <a:spcPts val="1800"/>
              </a:spcBef>
              <a:buFont typeface="Arial" panose="020B0604020202020204" pitchFamily="34" charset="0"/>
              <a:buChar char="•"/>
              <a:defRPr sz="2400">
                <a:solidFill>
                  <a:srgbClr val="5B6770"/>
                </a:solidFill>
                <a:latin typeface="Arial" panose="020B0604020202020204" pitchFamily="34" charset="0"/>
                <a:cs typeface="Arial" panose="020B0604020202020204" pitchFamily="34" charset="0"/>
              </a:defRPr>
            </a:lvl1pPr>
            <a:lvl2pPr marL="685800" indent="-228600">
              <a:lnSpc>
                <a:spcPct val="100000"/>
              </a:lnSpc>
              <a:spcBef>
                <a:spcPts val="1800"/>
              </a:spcBef>
              <a:buFont typeface="Arial" panose="020B0604020202020204" pitchFamily="34" charset="0"/>
              <a:buChar char="•"/>
              <a:defRPr sz="2400">
                <a:solidFill>
                  <a:srgbClr val="5B6770"/>
                </a:solidFill>
                <a:latin typeface="Arial" panose="020B0604020202020204" pitchFamily="34" charset="0"/>
                <a:cs typeface="Arial" panose="020B0604020202020204" pitchFamily="34" charset="0"/>
              </a:defRPr>
            </a:lvl2pPr>
            <a:lvl3pPr>
              <a:lnSpc>
                <a:spcPct val="100000"/>
              </a:lnSpc>
              <a:spcBef>
                <a:spcPts val="1800"/>
              </a:spcBef>
              <a:defRPr sz="2000">
                <a:solidFill>
                  <a:srgbClr val="5B6770"/>
                </a:solidFill>
                <a:latin typeface="Arial" panose="020B0604020202020204" pitchFamily="34" charset="0"/>
                <a:cs typeface="Arial" panose="020B0604020202020204" pitchFamily="34" charset="0"/>
              </a:defRPr>
            </a:lvl3pPr>
            <a:lvl4pPr>
              <a:lnSpc>
                <a:spcPct val="100000"/>
              </a:lnSpc>
              <a:spcBef>
                <a:spcPts val="1800"/>
              </a:spcBef>
              <a:defRPr sz="2000">
                <a:solidFill>
                  <a:srgbClr val="5B6770"/>
                </a:solidFill>
                <a:latin typeface="Arial" panose="020B0604020202020204" pitchFamily="34" charset="0"/>
                <a:cs typeface="Arial" panose="020B0604020202020204" pitchFamily="34" charset="0"/>
              </a:defRPr>
            </a:lvl4pPr>
            <a:lvl5pPr>
              <a:lnSpc>
                <a:spcPct val="100000"/>
              </a:lnSpc>
              <a:spcBef>
                <a:spcPts val="1800"/>
              </a:spcBef>
              <a:defRPr sz="2000">
                <a:solidFill>
                  <a:srgbClr val="5B6770"/>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4"/>
          <p:cNvSpPr>
            <a:spLocks noGrp="1"/>
          </p:cNvSpPr>
          <p:nvPr>
            <p:ph type="body" sz="quarter" idx="13" hasCustomPrompt="1"/>
          </p:nvPr>
        </p:nvSpPr>
        <p:spPr>
          <a:xfrm>
            <a:off x="404368" y="0"/>
            <a:ext cx="10241280" cy="530352"/>
          </a:xfrm>
          <a:prstGeom prst="rect">
            <a:avLst/>
          </a:prstGeom>
          <a:noFill/>
          <a:ln>
            <a:noFill/>
          </a:ln>
        </p:spPr>
        <p:txBody>
          <a:bodyPr lIns="91440" anchor="ctr"/>
          <a:lstStyle>
            <a:lvl1pPr marL="0" indent="0">
              <a:lnSpc>
                <a:spcPct val="100000"/>
              </a:lnSpc>
              <a:spcBef>
                <a:spcPts val="0"/>
              </a:spcBef>
              <a:buNone/>
              <a:defRPr sz="2000" b="1">
                <a:solidFill>
                  <a:schemeClr val="bg1"/>
                </a:solidFill>
                <a:latin typeface="+mj-lt"/>
              </a:defRPr>
            </a:lvl1pPr>
          </a:lstStyle>
          <a:p>
            <a:pPr lvl="0"/>
            <a:r>
              <a:rPr lang="en-US" dirty="0"/>
              <a:t>Edit Header</a:t>
            </a:r>
          </a:p>
        </p:txBody>
      </p:sp>
      <p:sp>
        <p:nvSpPr>
          <p:cNvPr id="2" name="Date Placeholder 1"/>
          <p:cNvSpPr>
            <a:spLocks noGrp="1"/>
          </p:cNvSpPr>
          <p:nvPr>
            <p:ph type="dt" sz="half" idx="14"/>
          </p:nvPr>
        </p:nvSpPr>
        <p:spPr/>
        <p:txBody>
          <a:bodyPr/>
          <a:lstStyle/>
          <a:p>
            <a:fld id="{A815C697-FADE-4294-82D6-EF3C1FACDC68}" type="datetime1">
              <a:rPr lang="en-US" smtClean="0"/>
              <a:t>2/6/2020</a:t>
            </a:fld>
            <a:endParaRPr lang="en-US" dirty="0"/>
          </a:p>
        </p:txBody>
      </p:sp>
      <p:sp>
        <p:nvSpPr>
          <p:cNvPr id="3" name="Footer Placeholder 2"/>
          <p:cNvSpPr>
            <a:spLocks noGrp="1"/>
          </p:cNvSpPr>
          <p:nvPr>
            <p:ph type="ftr" sz="quarter" idx="15"/>
          </p:nvPr>
        </p:nvSpPr>
        <p:spPr/>
        <p:txBody>
          <a:bodyPr/>
          <a:lstStyle/>
          <a:p>
            <a:r>
              <a:rPr lang="en-US"/>
              <a:t>TxSET</a:t>
            </a:r>
            <a:endParaRPr lang="en-US" dirty="0"/>
          </a:p>
        </p:txBody>
      </p:sp>
      <p:sp>
        <p:nvSpPr>
          <p:cNvPr id="5" name="Slide Number Placeholder 4"/>
          <p:cNvSpPr>
            <a:spLocks noGrp="1"/>
          </p:cNvSpPr>
          <p:nvPr>
            <p:ph type="sldNum" sz="quarter" idx="16"/>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41452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No Sub Heading">
    <p:spTree>
      <p:nvGrpSpPr>
        <p:cNvPr id="1" name=""/>
        <p:cNvGrpSpPr/>
        <p:nvPr/>
      </p:nvGrpSpPr>
      <p:grpSpPr>
        <a:xfrm>
          <a:off x="0" y="0"/>
          <a:ext cx="0" cy="0"/>
          <a:chOff x="0" y="0"/>
          <a:chExt cx="0" cy="0"/>
        </a:xfrm>
      </p:grpSpPr>
      <p:sp>
        <p:nvSpPr>
          <p:cNvPr id="7" name="Text Placeholder 2"/>
          <p:cNvSpPr>
            <a:spLocks noGrp="1"/>
          </p:cNvSpPr>
          <p:nvPr>
            <p:ph type="body" sz="quarter" idx="11" hasCustomPrompt="1"/>
          </p:nvPr>
        </p:nvSpPr>
        <p:spPr>
          <a:xfrm>
            <a:off x="402336" y="0"/>
            <a:ext cx="10155936" cy="530352"/>
          </a:xfrm>
          <a:prstGeom prst="rect">
            <a:avLst/>
          </a:prstGeom>
        </p:spPr>
        <p:txBody>
          <a:bodyPr anchor="ctr"/>
          <a:lstStyle>
            <a:lvl1pPr marL="0" indent="0">
              <a:lnSpc>
                <a:spcPct val="100000"/>
              </a:lnSpc>
              <a:spcBef>
                <a:spcPts val="0"/>
              </a:spcBef>
              <a:buNone/>
              <a:defRPr sz="2000" b="1">
                <a:solidFill>
                  <a:schemeClr val="bg1"/>
                </a:solidFill>
                <a:latin typeface="Arial" panose="020B0604020202020204" pitchFamily="34" charset="0"/>
                <a:cs typeface="Arial" panose="020B0604020202020204" pitchFamily="34" charset="0"/>
              </a:defRPr>
            </a:lvl1pPr>
          </a:lstStyle>
          <a:p>
            <a:pPr lvl="0"/>
            <a:r>
              <a:rPr lang="en-US" dirty="0"/>
              <a:t>Heading</a:t>
            </a:r>
          </a:p>
        </p:txBody>
      </p:sp>
      <p:sp>
        <p:nvSpPr>
          <p:cNvPr id="6" name="Content Placeholder 3"/>
          <p:cNvSpPr>
            <a:spLocks noGrp="1"/>
          </p:cNvSpPr>
          <p:nvPr>
            <p:ph sz="quarter" idx="10"/>
          </p:nvPr>
        </p:nvSpPr>
        <p:spPr>
          <a:xfrm>
            <a:off x="406400" y="822960"/>
            <a:ext cx="11381232" cy="5577840"/>
          </a:xfrm>
          <a:prstGeom prst="rect">
            <a:avLst/>
          </a:prstGeom>
        </p:spPr>
        <p:txBody>
          <a:bodyPr/>
          <a:lstStyle>
            <a:lvl1pPr marL="228600" indent="-228600">
              <a:spcBef>
                <a:spcPts val="2400"/>
              </a:spcBef>
              <a:buFont typeface="Wingdings" panose="05000000000000000000" pitchFamily="2" charset="2"/>
              <a:buChar char="§"/>
              <a:defRPr sz="2400">
                <a:solidFill>
                  <a:srgbClr val="5B6770"/>
                </a:solidFill>
                <a:latin typeface="Arial" panose="020B0604020202020204" pitchFamily="34" charset="0"/>
                <a:cs typeface="Arial" panose="020B0604020202020204" pitchFamily="34" charset="0"/>
              </a:defRPr>
            </a:lvl1pPr>
            <a:lvl2pPr marL="685800" indent="-228600">
              <a:spcBef>
                <a:spcPts val="2400"/>
              </a:spcBef>
              <a:buFont typeface="Arial" panose="020B0604020202020204" pitchFamily="34" charset="0"/>
              <a:buChar char="•"/>
              <a:defRPr sz="2000">
                <a:solidFill>
                  <a:srgbClr val="5B6770"/>
                </a:solidFill>
                <a:latin typeface="Arial" panose="020B0604020202020204" pitchFamily="34" charset="0"/>
                <a:cs typeface="Arial" panose="020B0604020202020204" pitchFamily="34" charset="0"/>
              </a:defRPr>
            </a:lvl2pPr>
            <a:lvl3pPr>
              <a:spcBef>
                <a:spcPts val="2400"/>
              </a:spcBef>
              <a:defRPr>
                <a:solidFill>
                  <a:srgbClr val="5B6770"/>
                </a:solidFill>
                <a:latin typeface="Arial" panose="020B0604020202020204" pitchFamily="34" charset="0"/>
                <a:cs typeface="Arial" panose="020B0604020202020204" pitchFamily="34" charset="0"/>
              </a:defRPr>
            </a:lvl3pPr>
            <a:lvl4pPr>
              <a:spcBef>
                <a:spcPts val="2400"/>
              </a:spcBef>
              <a:defRPr>
                <a:solidFill>
                  <a:srgbClr val="5B6770"/>
                </a:solidFill>
                <a:latin typeface="Arial" panose="020B0604020202020204" pitchFamily="34" charset="0"/>
                <a:cs typeface="Arial" panose="020B0604020202020204" pitchFamily="34" charset="0"/>
              </a:defRPr>
            </a:lvl4pPr>
            <a:lvl5pPr>
              <a:spcBef>
                <a:spcPts val="2400"/>
              </a:spcBef>
              <a:defRPr>
                <a:solidFill>
                  <a:srgbClr val="5B6770"/>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p:cNvSpPr>
            <a:spLocks noGrp="1"/>
          </p:cNvSpPr>
          <p:nvPr>
            <p:ph type="dt" sz="half" idx="12"/>
          </p:nvPr>
        </p:nvSpPr>
        <p:spPr/>
        <p:txBody>
          <a:bodyPr/>
          <a:lstStyle/>
          <a:p>
            <a:fld id="{0FB55661-D0E1-4D62-9E5A-EBD01DB8ECCA}" type="datetime1">
              <a:rPr lang="en-US" smtClean="0"/>
              <a:t>2/6/2020</a:t>
            </a:fld>
            <a:endParaRPr lang="en-US" dirty="0"/>
          </a:p>
        </p:txBody>
      </p:sp>
      <p:sp>
        <p:nvSpPr>
          <p:cNvPr id="3" name="Footer Placeholder 2"/>
          <p:cNvSpPr>
            <a:spLocks noGrp="1"/>
          </p:cNvSpPr>
          <p:nvPr>
            <p:ph type="ftr" sz="quarter" idx="13"/>
          </p:nvPr>
        </p:nvSpPr>
        <p:spPr/>
        <p:txBody>
          <a:bodyPr/>
          <a:lstStyle/>
          <a:p>
            <a:r>
              <a:rPr lang="en-US"/>
              <a:t>TxSET</a:t>
            </a:r>
            <a:endParaRPr lang="en-US" dirty="0"/>
          </a:p>
        </p:txBody>
      </p:sp>
      <p:sp>
        <p:nvSpPr>
          <p:cNvPr id="4" name="Slide Number Placeholder 3"/>
          <p:cNvSpPr>
            <a:spLocks noGrp="1"/>
          </p:cNvSpPr>
          <p:nvPr>
            <p:ph type="sldNum" sz="quarter" idx="14"/>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72647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7" name="Text Placeholder 2"/>
          <p:cNvSpPr>
            <a:spLocks noGrp="1"/>
          </p:cNvSpPr>
          <p:nvPr>
            <p:ph type="body" sz="quarter" idx="11" hasCustomPrompt="1"/>
          </p:nvPr>
        </p:nvSpPr>
        <p:spPr>
          <a:xfrm>
            <a:off x="402336" y="0"/>
            <a:ext cx="10155936" cy="530352"/>
          </a:xfrm>
          <a:prstGeom prst="rect">
            <a:avLst/>
          </a:prstGeom>
        </p:spPr>
        <p:txBody>
          <a:bodyPr anchor="ctr"/>
          <a:lstStyle>
            <a:lvl1pPr marL="0" indent="0">
              <a:lnSpc>
                <a:spcPct val="100000"/>
              </a:lnSpc>
              <a:spcBef>
                <a:spcPts val="0"/>
              </a:spcBef>
              <a:buNone/>
              <a:defRPr sz="2000" b="1">
                <a:solidFill>
                  <a:schemeClr val="bg1"/>
                </a:solidFill>
                <a:latin typeface="Arial" panose="020B0604020202020204" pitchFamily="34" charset="0"/>
                <a:cs typeface="Arial" panose="020B0604020202020204" pitchFamily="34" charset="0"/>
              </a:defRPr>
            </a:lvl1pPr>
          </a:lstStyle>
          <a:p>
            <a:pPr lvl="0"/>
            <a:r>
              <a:rPr lang="en-US" dirty="0"/>
              <a:t>Heading</a:t>
            </a:r>
          </a:p>
        </p:txBody>
      </p:sp>
      <p:sp>
        <p:nvSpPr>
          <p:cNvPr id="2" name="Date Placeholder 1"/>
          <p:cNvSpPr>
            <a:spLocks noGrp="1"/>
          </p:cNvSpPr>
          <p:nvPr>
            <p:ph type="dt" sz="half" idx="12"/>
          </p:nvPr>
        </p:nvSpPr>
        <p:spPr/>
        <p:txBody>
          <a:bodyPr/>
          <a:lstStyle/>
          <a:p>
            <a:fld id="{B87DFC7E-2C52-4247-8E09-1C6B049D7D90}" type="datetime1">
              <a:rPr lang="en-US" smtClean="0"/>
              <a:t>2/6/2020</a:t>
            </a:fld>
            <a:endParaRPr lang="en-US" dirty="0"/>
          </a:p>
        </p:txBody>
      </p:sp>
      <p:sp>
        <p:nvSpPr>
          <p:cNvPr id="3" name="Footer Placeholder 2"/>
          <p:cNvSpPr>
            <a:spLocks noGrp="1"/>
          </p:cNvSpPr>
          <p:nvPr>
            <p:ph type="ftr" sz="quarter" idx="13"/>
          </p:nvPr>
        </p:nvSpPr>
        <p:spPr/>
        <p:txBody>
          <a:bodyPr/>
          <a:lstStyle/>
          <a:p>
            <a:r>
              <a:rPr lang="en-US"/>
              <a:t>TxSET</a:t>
            </a:r>
            <a:endParaRPr lang="en-US" dirty="0"/>
          </a:p>
        </p:txBody>
      </p:sp>
      <p:sp>
        <p:nvSpPr>
          <p:cNvPr id="4" name="Slide Number Placeholder 3"/>
          <p:cNvSpPr>
            <a:spLocks noGrp="1"/>
          </p:cNvSpPr>
          <p:nvPr>
            <p:ph type="sldNum" sz="quarter" idx="14"/>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40942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ub Heading">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06400" y="1316736"/>
            <a:ext cx="11387328" cy="5029200"/>
          </a:xfrm>
          <a:prstGeom prst="rect">
            <a:avLst/>
          </a:prstGeom>
        </p:spPr>
        <p:txBody>
          <a:bodyPr/>
          <a:lstStyle>
            <a:lvl1pPr marL="228600" indent="-228600">
              <a:spcBef>
                <a:spcPts val="2400"/>
              </a:spcBef>
              <a:buFont typeface="Wingdings" panose="05000000000000000000" pitchFamily="2" charset="2"/>
              <a:buChar char="§"/>
              <a:defRPr sz="2400">
                <a:solidFill>
                  <a:srgbClr val="5B6770"/>
                </a:solidFill>
                <a:latin typeface="Arial" panose="020B0604020202020204" pitchFamily="34" charset="0"/>
                <a:cs typeface="Arial" panose="020B0604020202020204" pitchFamily="34" charset="0"/>
              </a:defRPr>
            </a:lvl1pPr>
            <a:lvl2pPr marL="685800" indent="-228600">
              <a:spcBef>
                <a:spcPts val="2400"/>
              </a:spcBef>
              <a:buFont typeface="Arial" panose="020B0604020202020204" pitchFamily="34" charset="0"/>
              <a:buChar char="•"/>
              <a:defRPr sz="2000">
                <a:solidFill>
                  <a:srgbClr val="5B6770"/>
                </a:solidFill>
                <a:latin typeface="Arial" panose="020B0604020202020204" pitchFamily="34" charset="0"/>
                <a:cs typeface="Arial" panose="020B0604020202020204" pitchFamily="34" charset="0"/>
              </a:defRPr>
            </a:lvl2pPr>
            <a:lvl3pPr>
              <a:spcBef>
                <a:spcPts val="2400"/>
              </a:spcBef>
              <a:defRPr>
                <a:solidFill>
                  <a:srgbClr val="5B6770"/>
                </a:solidFill>
                <a:latin typeface="Arial" panose="020B0604020202020204" pitchFamily="34" charset="0"/>
                <a:cs typeface="Arial" panose="020B0604020202020204" pitchFamily="34" charset="0"/>
              </a:defRPr>
            </a:lvl3pPr>
            <a:lvl4pPr>
              <a:spcBef>
                <a:spcPts val="2400"/>
              </a:spcBef>
              <a:defRPr>
                <a:solidFill>
                  <a:srgbClr val="5B6770"/>
                </a:solidFill>
                <a:latin typeface="Arial" panose="020B0604020202020204" pitchFamily="34" charset="0"/>
                <a:cs typeface="Arial" panose="020B0604020202020204" pitchFamily="34" charset="0"/>
              </a:defRPr>
            </a:lvl4pPr>
            <a:lvl5pPr>
              <a:spcBef>
                <a:spcPts val="2400"/>
              </a:spcBef>
              <a:defRPr>
                <a:solidFill>
                  <a:srgbClr val="5B6770"/>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2" hasCustomPrompt="1"/>
          </p:nvPr>
        </p:nvSpPr>
        <p:spPr>
          <a:xfrm>
            <a:off x="406400" y="685800"/>
            <a:ext cx="11387328" cy="457200"/>
          </a:xfrm>
          <a:prstGeom prst="rect">
            <a:avLst/>
          </a:prstGeom>
        </p:spPr>
        <p:txBody>
          <a:bodyPr anchor="ctr"/>
          <a:lstStyle>
            <a:lvl1pPr marL="0" indent="0">
              <a:lnSpc>
                <a:spcPct val="100000"/>
              </a:lnSpc>
              <a:spcBef>
                <a:spcPts val="0"/>
              </a:spcBef>
              <a:buNone/>
              <a:defRPr sz="2400" b="1">
                <a:solidFill>
                  <a:srgbClr val="00AEC7"/>
                </a:solidFill>
                <a:latin typeface="Arial" panose="020B0604020202020204" pitchFamily="34" charset="0"/>
                <a:cs typeface="Arial" panose="020B0604020202020204" pitchFamily="34" charset="0"/>
              </a:defRPr>
            </a:lvl1pPr>
          </a:lstStyle>
          <a:p>
            <a:pPr lvl="0"/>
            <a:r>
              <a:rPr lang="en-US" dirty="0"/>
              <a:t>Sub Heading</a:t>
            </a:r>
          </a:p>
        </p:txBody>
      </p:sp>
      <p:sp>
        <p:nvSpPr>
          <p:cNvPr id="7" name="Text Placeholder 2"/>
          <p:cNvSpPr>
            <a:spLocks noGrp="1"/>
          </p:cNvSpPr>
          <p:nvPr>
            <p:ph type="body" sz="quarter" idx="11" hasCustomPrompt="1"/>
          </p:nvPr>
        </p:nvSpPr>
        <p:spPr>
          <a:xfrm>
            <a:off x="402336" y="0"/>
            <a:ext cx="10155936" cy="530352"/>
          </a:xfrm>
          <a:prstGeom prst="rect">
            <a:avLst/>
          </a:prstGeom>
        </p:spPr>
        <p:txBody>
          <a:bodyPr anchor="ctr"/>
          <a:lstStyle>
            <a:lvl1pPr marL="0" indent="0">
              <a:lnSpc>
                <a:spcPct val="100000"/>
              </a:lnSpc>
              <a:spcBef>
                <a:spcPts val="0"/>
              </a:spcBef>
              <a:buNone/>
              <a:defRPr sz="2000" b="1">
                <a:solidFill>
                  <a:schemeClr val="bg1"/>
                </a:solidFill>
                <a:latin typeface="Arial" panose="020B0604020202020204" pitchFamily="34" charset="0"/>
                <a:cs typeface="Arial" panose="020B0604020202020204" pitchFamily="34" charset="0"/>
              </a:defRPr>
            </a:lvl1pPr>
          </a:lstStyle>
          <a:p>
            <a:pPr lvl="0"/>
            <a:r>
              <a:rPr lang="en-US" dirty="0"/>
              <a:t>Heading</a:t>
            </a:r>
          </a:p>
        </p:txBody>
      </p:sp>
      <p:sp>
        <p:nvSpPr>
          <p:cNvPr id="2" name="Date Placeholder 1"/>
          <p:cNvSpPr>
            <a:spLocks noGrp="1"/>
          </p:cNvSpPr>
          <p:nvPr>
            <p:ph type="dt" sz="half" idx="13"/>
          </p:nvPr>
        </p:nvSpPr>
        <p:spPr/>
        <p:txBody>
          <a:bodyPr/>
          <a:lstStyle/>
          <a:p>
            <a:fld id="{1CC6C22A-EF8F-4054-A25D-8843D9D67217}" type="datetime1">
              <a:rPr lang="en-US" smtClean="0"/>
              <a:t>2/6/2020</a:t>
            </a:fld>
            <a:endParaRPr lang="en-US" dirty="0"/>
          </a:p>
        </p:txBody>
      </p:sp>
      <p:sp>
        <p:nvSpPr>
          <p:cNvPr id="3" name="Footer Placeholder 2"/>
          <p:cNvSpPr>
            <a:spLocks noGrp="1"/>
          </p:cNvSpPr>
          <p:nvPr>
            <p:ph type="ftr" sz="quarter" idx="14"/>
          </p:nvPr>
        </p:nvSpPr>
        <p:spPr/>
        <p:txBody>
          <a:bodyPr/>
          <a:lstStyle/>
          <a:p>
            <a:r>
              <a:rPr lang="en-US"/>
              <a:t>TxSET</a:t>
            </a:r>
            <a:endParaRPr lang="en-US" dirty="0"/>
          </a:p>
        </p:txBody>
      </p:sp>
      <p:sp>
        <p:nvSpPr>
          <p:cNvPr id="5" name="Slide Number Placeholder 4"/>
          <p:cNvSpPr>
            <a:spLocks noGrp="1"/>
          </p:cNvSpPr>
          <p:nvPr>
            <p:ph type="sldNum" sz="quarter" idx="15"/>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98480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1" cy="457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1" cy="6599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5"/>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900">
                <a:solidFill>
                  <a:srgbClr val="FFFFFF"/>
                </a:solidFill>
              </a:defRPr>
            </a:lvl1pPr>
          </a:lstStyle>
          <a:p>
            <a:fld id="{BA218043-69B3-4262-90C7-59F2D9E4A367}" type="datetime1">
              <a:rPr lang="en-US" smtClean="0"/>
              <a:t>2/6/2020</a:t>
            </a:fld>
            <a:endParaRPr lang="en-US" dirty="0"/>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TxSET</a:t>
            </a:r>
            <a:endParaRPr lang="en-US" dirty="0"/>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02111984F565}"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2462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package" Target="../embeddings/Microsoft_PowerPoint_Presentation1.pptx"/></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ercot.com/content/wcm/current_guides/53527/09F6_072416.do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E1395BD-F137-4682-AEB9-E284B3032F88}"/>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141B0F39-846E-411B-8968-2220B6BE6226}"/>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B2FF1B88-64AB-4543-8704-6305CEF3BA2B}"/>
              </a:ext>
            </a:extLst>
          </p:cNvPr>
          <p:cNvSpPr>
            <a:spLocks noGrp="1"/>
          </p:cNvSpPr>
          <p:nvPr>
            <p:ph type="sldNum" sz="quarter" idx="12"/>
          </p:nvPr>
        </p:nvSpPr>
        <p:spPr/>
        <p:txBody>
          <a:bodyPr/>
          <a:lstStyle/>
          <a:p>
            <a:fld id="{D57F1E4F-1CFF-5643-939E-02111984F565}" type="slidenum">
              <a:rPr lang="en-US" smtClean="0"/>
              <a:pPr/>
              <a:t>1</a:t>
            </a:fld>
            <a:endParaRPr lang="en-US" dirty="0"/>
          </a:p>
        </p:txBody>
      </p:sp>
      <p:sp>
        <p:nvSpPr>
          <p:cNvPr id="5" name="Title 4">
            <a:extLst>
              <a:ext uri="{FF2B5EF4-FFF2-40B4-BE49-F238E27FC236}">
                <a16:creationId xmlns:a16="http://schemas.microsoft.com/office/drawing/2014/main" xmlns="" id="{17DBF1C4-E466-4687-9E67-4399A9EFD1E7}"/>
              </a:ext>
            </a:extLst>
          </p:cNvPr>
          <p:cNvSpPr>
            <a:spLocks noGrp="1"/>
          </p:cNvSpPr>
          <p:nvPr>
            <p:ph type="title"/>
          </p:nvPr>
        </p:nvSpPr>
        <p:spPr/>
        <p:txBody>
          <a:bodyPr/>
          <a:lstStyle/>
          <a:p>
            <a:r>
              <a:rPr lang="en-US" dirty="0"/>
              <a:t>Course Objectives</a:t>
            </a:r>
          </a:p>
        </p:txBody>
      </p:sp>
      <p:sp>
        <p:nvSpPr>
          <p:cNvPr id="6" name="TextBox 5">
            <a:extLst>
              <a:ext uri="{FF2B5EF4-FFF2-40B4-BE49-F238E27FC236}">
                <a16:creationId xmlns:a16="http://schemas.microsoft.com/office/drawing/2014/main" xmlns="" id="{B49E62E4-98BB-412C-9BC1-3DFDEC1FB9A1}"/>
              </a:ext>
            </a:extLst>
          </p:cNvPr>
          <p:cNvSpPr txBox="1"/>
          <p:nvPr/>
        </p:nvSpPr>
        <p:spPr>
          <a:xfrm>
            <a:off x="1097282" y="1526650"/>
            <a:ext cx="9859615" cy="3477875"/>
          </a:xfrm>
          <a:prstGeom prst="rect">
            <a:avLst/>
          </a:prstGeom>
          <a:noFill/>
        </p:spPr>
        <p:txBody>
          <a:bodyPr wrap="square" rtlCol="0">
            <a:spAutoFit/>
          </a:bodyPr>
          <a:lstStyle/>
          <a:p>
            <a:pPr lvl="1"/>
            <a:r>
              <a:rPr lang="en-US" sz="2800" dirty="0"/>
              <a:t>By the end of this module you will have learned:</a:t>
            </a:r>
          </a:p>
          <a:p>
            <a:pPr marL="914400" lvl="1" indent="-457200">
              <a:buFont typeface="+mj-lt"/>
              <a:buAutoNum type="arabicPeriod"/>
            </a:pPr>
            <a:endParaRPr lang="en-US" sz="2400" dirty="0"/>
          </a:p>
          <a:p>
            <a:pPr marL="1371600" lvl="2" indent="-457200">
              <a:buFont typeface="+mj-lt"/>
              <a:buAutoNum type="arabicPeriod"/>
            </a:pPr>
            <a:r>
              <a:rPr lang="en-US" sz="2400" dirty="0"/>
              <a:t>What a Mass Transition is and why it occurs</a:t>
            </a:r>
          </a:p>
          <a:p>
            <a:pPr marL="1371600" lvl="2" indent="-457200">
              <a:buFont typeface="+mj-lt"/>
              <a:buAutoNum type="arabicPeriod"/>
            </a:pPr>
            <a:endParaRPr lang="en-US" sz="2400" dirty="0"/>
          </a:p>
          <a:p>
            <a:pPr marL="1371600" lvl="2" indent="-457200">
              <a:buFont typeface="+mj-lt"/>
              <a:buAutoNum type="arabicPeriod"/>
            </a:pPr>
            <a:r>
              <a:rPr lang="en-US" sz="2400" dirty="0"/>
              <a:t>How a Mass Transition is executed and completed</a:t>
            </a:r>
          </a:p>
          <a:p>
            <a:pPr marL="1371600" lvl="2" indent="-457200">
              <a:buFont typeface="+mj-lt"/>
              <a:buAutoNum type="arabicPeriod"/>
            </a:pPr>
            <a:endParaRPr lang="en-US" sz="2400" dirty="0"/>
          </a:p>
          <a:p>
            <a:pPr marL="1371600" lvl="2" indent="-457200">
              <a:buFont typeface="+mj-lt"/>
              <a:buAutoNum type="arabicPeriod"/>
            </a:pPr>
            <a:r>
              <a:rPr lang="en-US" sz="2400" dirty="0"/>
              <a:t>The roles and requirements of Market Participants involved in a Mass Transition </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3325165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E54D01B-FFA6-436A-87CD-B84F008B49A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B49DEA68-AAAD-4730-9140-C0C4BA84E26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FCAB33D-5C49-4EA7-BC44-8DE9ED98F5DE}"/>
              </a:ext>
            </a:extLst>
          </p:cNvPr>
          <p:cNvSpPr>
            <a:spLocks noGrp="1"/>
          </p:cNvSpPr>
          <p:nvPr>
            <p:ph type="sldNum" sz="quarter" idx="12"/>
          </p:nvPr>
        </p:nvSpPr>
        <p:spPr/>
        <p:txBody>
          <a:bodyPr/>
          <a:lstStyle/>
          <a:p>
            <a:fld id="{D57F1E4F-1CFF-5643-939E-02111984F565}" type="slidenum">
              <a:rPr lang="en-US" smtClean="0"/>
              <a:pPr/>
              <a:t>10</a:t>
            </a:fld>
            <a:endParaRPr lang="en-US" dirty="0"/>
          </a:p>
        </p:txBody>
      </p:sp>
      <p:sp>
        <p:nvSpPr>
          <p:cNvPr id="5" name="Title 4">
            <a:extLst>
              <a:ext uri="{FF2B5EF4-FFF2-40B4-BE49-F238E27FC236}">
                <a16:creationId xmlns:a16="http://schemas.microsoft.com/office/drawing/2014/main" xmlns="" id="{7ACC2701-BF95-44E4-8A5B-5DCCC50793B2}"/>
              </a:ext>
            </a:extLst>
          </p:cNvPr>
          <p:cNvSpPr>
            <a:spLocks noGrp="1"/>
          </p:cNvSpPr>
          <p:nvPr>
            <p:ph type="title"/>
          </p:nvPr>
        </p:nvSpPr>
        <p:spPr/>
        <p:txBody>
          <a:bodyPr/>
          <a:lstStyle/>
          <a:p>
            <a:r>
              <a:rPr lang="en-US" dirty="0"/>
              <a:t>What are their responsibilities?</a:t>
            </a:r>
          </a:p>
        </p:txBody>
      </p:sp>
      <p:sp>
        <p:nvSpPr>
          <p:cNvPr id="6" name="TextBox 5">
            <a:extLst>
              <a:ext uri="{FF2B5EF4-FFF2-40B4-BE49-F238E27FC236}">
                <a16:creationId xmlns:a16="http://schemas.microsoft.com/office/drawing/2014/main" xmlns="" id="{BFF2EF44-B28A-45B7-963E-4EC902A37042}"/>
              </a:ext>
            </a:extLst>
          </p:cNvPr>
          <p:cNvSpPr txBox="1"/>
          <p:nvPr/>
        </p:nvSpPr>
        <p:spPr>
          <a:xfrm>
            <a:off x="477078" y="1224501"/>
            <a:ext cx="11441927" cy="3293209"/>
          </a:xfrm>
          <a:prstGeom prst="rect">
            <a:avLst/>
          </a:prstGeom>
          <a:noFill/>
        </p:spPr>
        <p:txBody>
          <a:bodyPr wrap="square" rtlCol="0">
            <a:spAutoFit/>
          </a:bodyPr>
          <a:lstStyle/>
          <a:p>
            <a:pPr lvl="3"/>
            <a:r>
              <a:rPr lang="en-US" sz="2800" b="1" u="sng" dirty="0"/>
              <a:t>Customers</a:t>
            </a:r>
          </a:p>
          <a:p>
            <a:pPr lvl="3"/>
            <a:endParaRPr lang="en-US" dirty="0"/>
          </a:p>
          <a:p>
            <a:pPr lvl="4"/>
            <a:r>
              <a:rPr lang="en-US" sz="2400" dirty="0"/>
              <a:t>Retail </a:t>
            </a:r>
            <a:r>
              <a:rPr lang="en-US" sz="2400" dirty="0" smtClean="0"/>
              <a:t>Customers </a:t>
            </a:r>
            <a:r>
              <a:rPr lang="en-US" sz="2400" dirty="0"/>
              <a:t>served by the defaulting CR and transitioned to a VREP/LSP or another CR of their choice (Non-POLR CR)</a:t>
            </a:r>
          </a:p>
          <a:p>
            <a:pPr lvl="4"/>
            <a:endParaRPr lang="en-US" sz="2400" dirty="0"/>
          </a:p>
          <a:p>
            <a:pPr lvl="4"/>
            <a:r>
              <a:rPr lang="en-US" sz="2400" dirty="0"/>
              <a:t>Open to choose CR of choice without penalty from defaulting CR or VREPs/LSP’s</a:t>
            </a:r>
          </a:p>
          <a:p>
            <a:pPr lvl="3"/>
            <a:endParaRPr lang="en-US" sz="2400" dirty="0"/>
          </a:p>
          <a:p>
            <a:endParaRPr lang="en-US" dirty="0"/>
          </a:p>
        </p:txBody>
      </p:sp>
    </p:spTree>
    <p:extLst>
      <p:ext uri="{BB962C8B-B14F-4D97-AF65-F5344CB8AC3E}">
        <p14:creationId xmlns:p14="http://schemas.microsoft.com/office/powerpoint/2010/main" val="355645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0C0A8CC-A6C7-4713-BE9F-BC9A28035421}"/>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654A82FB-7305-4F32-9FA8-F80AEC796B33}"/>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C35D8B5C-C89C-49FC-AA11-A00FDDD709D9}"/>
              </a:ext>
            </a:extLst>
          </p:cNvPr>
          <p:cNvSpPr>
            <a:spLocks noGrp="1"/>
          </p:cNvSpPr>
          <p:nvPr>
            <p:ph type="sldNum" sz="quarter" idx="12"/>
          </p:nvPr>
        </p:nvSpPr>
        <p:spPr/>
        <p:txBody>
          <a:bodyPr/>
          <a:lstStyle/>
          <a:p>
            <a:fld id="{D57F1E4F-1CFF-5643-939E-02111984F565}" type="slidenum">
              <a:rPr lang="en-US" smtClean="0"/>
              <a:pPr/>
              <a:t>11</a:t>
            </a:fld>
            <a:endParaRPr lang="en-US" dirty="0"/>
          </a:p>
        </p:txBody>
      </p:sp>
      <p:sp>
        <p:nvSpPr>
          <p:cNvPr id="5" name="Title 4">
            <a:extLst>
              <a:ext uri="{FF2B5EF4-FFF2-40B4-BE49-F238E27FC236}">
                <a16:creationId xmlns:a16="http://schemas.microsoft.com/office/drawing/2014/main" xmlns="" id="{D5F837B8-8AB5-408F-A11A-969B291C0563}"/>
              </a:ext>
            </a:extLst>
          </p:cNvPr>
          <p:cNvSpPr>
            <a:spLocks noGrp="1"/>
          </p:cNvSpPr>
          <p:nvPr>
            <p:ph type="title"/>
          </p:nvPr>
        </p:nvSpPr>
        <p:spPr/>
        <p:txBody>
          <a:bodyPr/>
          <a:lstStyle/>
          <a:p>
            <a:r>
              <a:rPr lang="en-US" dirty="0"/>
              <a:t>Timeline</a:t>
            </a:r>
          </a:p>
        </p:txBody>
      </p:sp>
      <p:sp>
        <p:nvSpPr>
          <p:cNvPr id="6" name="TextBox 5">
            <a:extLst>
              <a:ext uri="{FF2B5EF4-FFF2-40B4-BE49-F238E27FC236}">
                <a16:creationId xmlns:a16="http://schemas.microsoft.com/office/drawing/2014/main" xmlns="" id="{DA1548FE-3512-4036-8D86-21C223CE70F5}"/>
              </a:ext>
            </a:extLst>
          </p:cNvPr>
          <p:cNvSpPr txBox="1"/>
          <p:nvPr/>
        </p:nvSpPr>
        <p:spPr>
          <a:xfrm>
            <a:off x="688157" y="1244338"/>
            <a:ext cx="10821971" cy="4769963"/>
          </a:xfrm>
          <a:prstGeom prst="rect">
            <a:avLst/>
          </a:prstGeom>
          <a:noFill/>
        </p:spPr>
        <p:txBody>
          <a:bodyPr wrap="square" rtlCol="0">
            <a:spAutoFit/>
          </a:bodyPr>
          <a:lstStyle/>
          <a:p>
            <a:r>
              <a:rPr lang="en-US" sz="2400" dirty="0"/>
              <a:t>For the purpose of a Mass Transition and the associated timeline, the following definitions shall apply: </a:t>
            </a:r>
          </a:p>
          <a:p>
            <a:pPr marL="400050" lvl="1" indent="0">
              <a:buNone/>
            </a:pPr>
            <a:r>
              <a:rPr lang="en-US" sz="2400" dirty="0"/>
              <a:t>(a)	</a:t>
            </a:r>
            <a:r>
              <a:rPr lang="en-US" sz="2400" b="1" i="1" dirty="0">
                <a:solidFill>
                  <a:srgbClr val="FF0000"/>
                </a:solidFill>
              </a:rPr>
              <a:t>Notification Date </a:t>
            </a:r>
            <a:r>
              <a:rPr lang="en-US" sz="2400" dirty="0"/>
              <a:t>- Date on which ERCOT sends the initial Mass Transition Market Notice to affected parties informing them that a Mass Transition will occur as a result of a Market Participant default, also known as the pre-Launch stage in the process.</a:t>
            </a:r>
          </a:p>
          <a:p>
            <a:pPr marL="400050" lvl="1" indent="0">
              <a:buNone/>
            </a:pPr>
            <a:r>
              <a:rPr lang="en-US" sz="2400" dirty="0"/>
              <a:t>(b)	</a:t>
            </a:r>
            <a:r>
              <a:rPr lang="en-US" sz="2400" b="1" i="1" dirty="0">
                <a:solidFill>
                  <a:srgbClr val="FF0000"/>
                </a:solidFill>
              </a:rPr>
              <a:t>Calendar Day 0 </a:t>
            </a:r>
            <a:r>
              <a:rPr lang="en-US" sz="2400" dirty="0"/>
              <a:t>- Date that ERCOT sends </a:t>
            </a:r>
            <a:r>
              <a:rPr lang="en-US" sz="2400" dirty="0" smtClean="0"/>
              <a:t>814_03 TS, </a:t>
            </a:r>
            <a:r>
              <a:rPr lang="en-US" sz="2400" dirty="0"/>
              <a:t>Enrollment Notification Request.  This can be on the Notification Date. </a:t>
            </a:r>
          </a:p>
          <a:p>
            <a:pPr marL="400050" lvl="1" indent="0">
              <a:buNone/>
            </a:pPr>
            <a:r>
              <a:rPr lang="en-US" sz="2400" dirty="0"/>
              <a:t>(c)	</a:t>
            </a:r>
            <a:r>
              <a:rPr lang="en-US" sz="2400" b="1" i="1" dirty="0">
                <a:solidFill>
                  <a:srgbClr val="FF0000"/>
                </a:solidFill>
              </a:rPr>
              <a:t>Mass Transition Date </a:t>
            </a:r>
            <a:r>
              <a:rPr lang="en-US" sz="2400" dirty="0"/>
              <a:t>- Scheduled Meter Read Date (SMRD) will be equal to Calendar Day 0 plus two days and will be the date requested in the 814_03 </a:t>
            </a:r>
            <a:r>
              <a:rPr lang="en-US" sz="2400" dirty="0" smtClean="0"/>
              <a:t>TS transaction </a:t>
            </a:r>
            <a:r>
              <a:rPr lang="en-US" sz="2400" dirty="0"/>
              <a:t>from ERCOT to the TDSP.  POLRs will be responsible for ESI IDs no earlier than the Mass Transition date.</a:t>
            </a:r>
          </a:p>
          <a:p>
            <a:endParaRPr lang="en-US" dirty="0"/>
          </a:p>
        </p:txBody>
      </p:sp>
    </p:spTree>
    <p:extLst>
      <p:ext uri="{BB962C8B-B14F-4D97-AF65-F5344CB8AC3E}">
        <p14:creationId xmlns:p14="http://schemas.microsoft.com/office/powerpoint/2010/main" val="1400059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3BBC98A-2834-4154-88A8-438EDDD1FDCB}"/>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65CA589A-8EB1-4040-91BD-E2C032A3371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5796DFFC-9C9F-40F3-8831-7C9BEB20CB0B}"/>
              </a:ext>
            </a:extLst>
          </p:cNvPr>
          <p:cNvSpPr>
            <a:spLocks noGrp="1"/>
          </p:cNvSpPr>
          <p:nvPr>
            <p:ph type="sldNum" sz="quarter" idx="12"/>
          </p:nvPr>
        </p:nvSpPr>
        <p:spPr/>
        <p:txBody>
          <a:bodyPr/>
          <a:lstStyle/>
          <a:p>
            <a:fld id="{D57F1E4F-1CFF-5643-939E-02111984F565}" type="slidenum">
              <a:rPr lang="en-US" smtClean="0"/>
              <a:pPr/>
              <a:t>12</a:t>
            </a:fld>
            <a:endParaRPr lang="en-US" dirty="0"/>
          </a:p>
        </p:txBody>
      </p:sp>
      <p:sp>
        <p:nvSpPr>
          <p:cNvPr id="5" name="Title 4">
            <a:extLst>
              <a:ext uri="{FF2B5EF4-FFF2-40B4-BE49-F238E27FC236}">
                <a16:creationId xmlns:a16="http://schemas.microsoft.com/office/drawing/2014/main" xmlns="" id="{84966E3E-6407-43FD-83F8-72569CEB3E41}"/>
              </a:ext>
            </a:extLst>
          </p:cNvPr>
          <p:cNvSpPr>
            <a:spLocks noGrp="1"/>
          </p:cNvSpPr>
          <p:nvPr>
            <p:ph type="title"/>
          </p:nvPr>
        </p:nvSpPr>
        <p:spPr>
          <a:xfrm>
            <a:off x="370788" y="473697"/>
            <a:ext cx="10058400" cy="638666"/>
          </a:xfrm>
        </p:spPr>
        <p:txBody>
          <a:bodyPr>
            <a:normAutofit fontScale="90000"/>
          </a:bodyPr>
          <a:lstStyle/>
          <a:p>
            <a:r>
              <a:rPr lang="en-US" sz="3100" dirty="0"/>
              <a:t>Timeline</a:t>
            </a:r>
            <a:r>
              <a:rPr lang="en-US" dirty="0"/>
              <a:t> for Initiation of a Mass Transition</a:t>
            </a:r>
            <a:br>
              <a:rPr lang="en-US" dirty="0"/>
            </a:br>
            <a:endParaRPr lang="en-US" dirty="0"/>
          </a:p>
        </p:txBody>
      </p:sp>
      <p:pic>
        <p:nvPicPr>
          <p:cNvPr id="6" name="Picture 2">
            <a:extLst>
              <a:ext uri="{FF2B5EF4-FFF2-40B4-BE49-F238E27FC236}">
                <a16:creationId xmlns:a16="http://schemas.microsoft.com/office/drawing/2014/main" xmlns="" id="{C09F08C0-09CC-4094-8820-57E7E9B0FE7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2001" y="978010"/>
            <a:ext cx="8148354" cy="5202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Object 6">
            <a:hlinkClick r:id="" action="ppaction://ole?verb=0"/>
          </p:cNvPr>
          <p:cNvGraphicFramePr>
            <a:graphicFrameLocks noChangeAspect="1"/>
          </p:cNvGraphicFramePr>
          <p:nvPr>
            <p:extLst>
              <p:ext uri="{D42A27DB-BD31-4B8C-83A1-F6EECF244321}">
                <p14:modId xmlns:p14="http://schemas.microsoft.com/office/powerpoint/2010/main" val="1833508178"/>
              </p:ext>
            </p:extLst>
          </p:nvPr>
        </p:nvGraphicFramePr>
        <p:xfrm>
          <a:off x="3711778" y="5528140"/>
          <a:ext cx="914400" cy="792163"/>
        </p:xfrm>
        <a:graphic>
          <a:graphicData uri="http://schemas.openxmlformats.org/presentationml/2006/ole">
            <mc:AlternateContent xmlns:mc="http://schemas.openxmlformats.org/markup-compatibility/2006">
              <mc:Choice xmlns:v="urn:schemas-microsoft-com:vml" Requires="v">
                <p:oleObj spid="_x0000_s1029" name="Presentation" showAsIcon="1" r:id="rId4" imgW="914400" imgH="792360" progId="PowerPoint.Show.12">
                  <p:embed/>
                </p:oleObj>
              </mc:Choice>
              <mc:Fallback>
                <p:oleObj name="Presentation" showAsIcon="1" r:id="rId4" imgW="914400" imgH="792360" progId="PowerPoint.Show.12">
                  <p:embed/>
                  <p:pic>
                    <p:nvPicPr>
                      <p:cNvPr id="0" name=""/>
                      <p:cNvPicPr/>
                      <p:nvPr/>
                    </p:nvPicPr>
                    <p:blipFill>
                      <a:blip r:embed="rId5"/>
                      <a:stretch>
                        <a:fillRect/>
                      </a:stretch>
                    </p:blipFill>
                    <p:spPr>
                      <a:xfrm>
                        <a:off x="3711778" y="5528140"/>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814990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DF3DFCA-0F96-49FC-B644-6F351ABE3259}"/>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18F8159F-2EAF-4230-A0BE-5FCFEDC2C4E7}"/>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EEE0C568-FF05-4A08-A2CA-B32905EB3579}"/>
              </a:ext>
            </a:extLst>
          </p:cNvPr>
          <p:cNvSpPr>
            <a:spLocks noGrp="1"/>
          </p:cNvSpPr>
          <p:nvPr>
            <p:ph type="sldNum" sz="quarter" idx="12"/>
          </p:nvPr>
        </p:nvSpPr>
        <p:spPr/>
        <p:txBody>
          <a:bodyPr/>
          <a:lstStyle/>
          <a:p>
            <a:fld id="{D57F1E4F-1CFF-5643-939E-02111984F565}" type="slidenum">
              <a:rPr lang="en-US" smtClean="0"/>
              <a:pPr/>
              <a:t>13</a:t>
            </a:fld>
            <a:endParaRPr lang="en-US" dirty="0"/>
          </a:p>
        </p:txBody>
      </p:sp>
      <p:sp>
        <p:nvSpPr>
          <p:cNvPr id="5" name="Title 4">
            <a:extLst>
              <a:ext uri="{FF2B5EF4-FFF2-40B4-BE49-F238E27FC236}">
                <a16:creationId xmlns:a16="http://schemas.microsoft.com/office/drawing/2014/main" xmlns="" id="{96A6D492-A3C9-4F41-A31E-C349116FC066}"/>
              </a:ext>
            </a:extLst>
          </p:cNvPr>
          <p:cNvSpPr>
            <a:spLocks noGrp="1"/>
          </p:cNvSpPr>
          <p:nvPr>
            <p:ph type="title"/>
          </p:nvPr>
        </p:nvSpPr>
        <p:spPr/>
        <p:txBody>
          <a:bodyPr/>
          <a:lstStyle/>
          <a:p>
            <a:r>
              <a:rPr lang="en-US" dirty="0"/>
              <a:t>Customer Communications</a:t>
            </a:r>
          </a:p>
        </p:txBody>
      </p:sp>
      <p:sp>
        <p:nvSpPr>
          <p:cNvPr id="6" name="TextBox 5">
            <a:extLst>
              <a:ext uri="{FF2B5EF4-FFF2-40B4-BE49-F238E27FC236}">
                <a16:creationId xmlns:a16="http://schemas.microsoft.com/office/drawing/2014/main" xmlns="" id="{43143C29-2E76-41E9-BE8B-304701BC681C}"/>
              </a:ext>
            </a:extLst>
          </p:cNvPr>
          <p:cNvSpPr txBox="1"/>
          <p:nvPr/>
        </p:nvSpPr>
        <p:spPr>
          <a:xfrm>
            <a:off x="650449" y="1234911"/>
            <a:ext cx="10831398" cy="2862322"/>
          </a:xfrm>
          <a:prstGeom prst="rect">
            <a:avLst/>
          </a:prstGeom>
          <a:noFill/>
        </p:spPr>
        <p:txBody>
          <a:bodyPr wrap="square" rtlCol="0">
            <a:spAutoFit/>
          </a:bodyPr>
          <a:lstStyle/>
          <a:p>
            <a:r>
              <a:rPr lang="en-US" b="1" i="1" dirty="0">
                <a:solidFill>
                  <a:srgbClr val="FF0000"/>
                </a:solidFill>
              </a:rPr>
              <a:t>When a customer is moved to POLR service, the customer shall be provided notice of the transition by ERCOT, the REP transitioning the customer, and the POLR provider.</a:t>
            </a:r>
            <a:r>
              <a:rPr lang="en-US" dirty="0">
                <a:solidFill>
                  <a:srgbClr val="FF0000"/>
                </a:solidFill>
              </a:rPr>
              <a:t> </a:t>
            </a:r>
            <a:r>
              <a:rPr lang="en-US" dirty="0"/>
              <a:t>The ERCOT notice shall be provided within two days of the time ERCOT and the transitioning REP know that the customer shall be transitioned and customer contact information is available. If ERCOT cannot provide notice to customers within two days, it shall provide notice as soon as practicable. </a:t>
            </a:r>
          </a:p>
          <a:p>
            <a:pPr marL="400050" lvl="2" indent="0">
              <a:buNone/>
            </a:pPr>
            <a:r>
              <a:rPr lang="en-US" dirty="0"/>
              <a:t>(1) ERCOT notice methods </a:t>
            </a:r>
            <a:r>
              <a:rPr lang="en-US" b="1" i="1" dirty="0">
                <a:solidFill>
                  <a:srgbClr val="FF0000"/>
                </a:solidFill>
              </a:rPr>
              <a:t>shall include a post-card</a:t>
            </a:r>
            <a:r>
              <a:rPr lang="en-US" dirty="0"/>
              <a:t>, containing the official commission seal with language and format approved by the commission. ERCOT shall notify transitioned customers with an </a:t>
            </a:r>
            <a:r>
              <a:rPr lang="en-US" b="1" i="1" dirty="0">
                <a:solidFill>
                  <a:srgbClr val="FF0000"/>
                </a:solidFill>
              </a:rPr>
              <a:t>automated phone-call and email </a:t>
            </a:r>
            <a:r>
              <a:rPr lang="en-US" dirty="0"/>
              <a:t>to the extent the information to contact the customer is available pursuant to subsection (p)(6) of this section. ERCOT shall study the effectiveness of the notice methods used and report the results to the commission. </a:t>
            </a:r>
            <a:endParaRPr lang="en-US" b="1" i="1" dirty="0"/>
          </a:p>
        </p:txBody>
      </p:sp>
      <p:sp>
        <p:nvSpPr>
          <p:cNvPr id="7" name="TextBox 6">
            <a:extLst>
              <a:ext uri="{FF2B5EF4-FFF2-40B4-BE49-F238E27FC236}">
                <a16:creationId xmlns:a16="http://schemas.microsoft.com/office/drawing/2014/main" xmlns="" id="{72766CF7-5B35-4219-88BD-EA7BCED3CD0F}"/>
              </a:ext>
            </a:extLst>
          </p:cNvPr>
          <p:cNvSpPr txBox="1"/>
          <p:nvPr/>
        </p:nvSpPr>
        <p:spPr>
          <a:xfrm>
            <a:off x="588477" y="4194600"/>
            <a:ext cx="10624008" cy="1877437"/>
          </a:xfrm>
          <a:prstGeom prst="rect">
            <a:avLst/>
          </a:prstGeom>
          <a:noFill/>
        </p:spPr>
        <p:txBody>
          <a:bodyPr wrap="square" rtlCol="0">
            <a:spAutoFit/>
          </a:bodyPr>
          <a:lstStyle/>
          <a:p>
            <a:r>
              <a:rPr lang="en-US" altLang="en-US" dirty="0"/>
              <a:t>PUCT Subst. Rule </a:t>
            </a:r>
            <a:r>
              <a:rPr lang="en-US" dirty="0"/>
              <a:t>§25.43(u) – Market Notice of Transition to POLR Service</a:t>
            </a:r>
          </a:p>
          <a:p>
            <a:endParaRPr lang="en-US" sz="800" b="1" i="1" dirty="0"/>
          </a:p>
          <a:p>
            <a:endParaRPr lang="en-US" dirty="0"/>
          </a:p>
          <a:p>
            <a:r>
              <a:rPr lang="en-US" dirty="0"/>
              <a:t>ERCOT shall notify all affected Market Participants and the Retail Market Subcommittee (RMS) email listserv of a mass transition event within the same day of an initial mass-transition call after the call has taken place. The notification shall include the exiting REP’s name, total number of ESI IDs, and estimated load. </a:t>
            </a:r>
          </a:p>
        </p:txBody>
      </p:sp>
    </p:spTree>
    <p:extLst>
      <p:ext uri="{BB962C8B-B14F-4D97-AF65-F5344CB8AC3E}">
        <p14:creationId xmlns:p14="http://schemas.microsoft.com/office/powerpoint/2010/main" val="3551617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58"/>
          <p:cNvGrpSpPr/>
          <p:nvPr/>
        </p:nvGrpSpPr>
        <p:grpSpPr>
          <a:xfrm>
            <a:off x="3602358" y="2920668"/>
            <a:ext cx="1833800" cy="475408"/>
            <a:chOff x="1801209" y="2306525"/>
            <a:chExt cx="2163638" cy="475408"/>
          </a:xfrm>
        </p:grpSpPr>
        <p:cxnSp>
          <p:nvCxnSpPr>
            <p:cNvPr id="60" name="Straight Arrow Connector 59"/>
            <p:cNvCxnSpPr>
              <a:stCxn id="62" idx="2"/>
            </p:cNvCxnSpPr>
            <p:nvPr/>
          </p:nvCxnSpPr>
          <p:spPr>
            <a:xfrm flipH="1">
              <a:off x="1801209" y="2667633"/>
              <a:ext cx="1624142" cy="1385"/>
            </a:xfrm>
            <a:prstGeom prst="straightConnector1">
              <a:avLst/>
            </a:prstGeom>
            <a:ln w="508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2286364" y="2306525"/>
              <a:ext cx="1125718" cy="369332"/>
            </a:xfrm>
            <a:prstGeom prst="rect">
              <a:avLst/>
            </a:prstGeom>
            <a:noFill/>
          </p:spPr>
          <p:txBody>
            <a:bodyPr wrap="none" rtlCol="0">
              <a:spAutoFit/>
            </a:bodyPr>
            <a:lstStyle/>
            <a:p>
              <a:pPr algn="r">
                <a:defRPr/>
              </a:pPr>
              <a:r>
                <a:rPr lang="en-US" dirty="0">
                  <a:solidFill>
                    <a:prstClr val="black"/>
                  </a:solidFill>
                  <a:latin typeface="Arial" panose="020B0604020202020204"/>
                </a:rPr>
                <a:t>867_02</a:t>
              </a:r>
            </a:p>
          </p:txBody>
        </p:sp>
        <p:sp>
          <p:nvSpPr>
            <p:cNvPr id="62" name="Oval 61"/>
            <p:cNvSpPr/>
            <p:nvPr/>
          </p:nvSpPr>
          <p:spPr>
            <a:xfrm>
              <a:off x="3425351" y="2553333"/>
              <a:ext cx="539496"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5</a:t>
              </a:r>
            </a:p>
          </p:txBody>
        </p:sp>
      </p:grpSp>
      <p:grpSp>
        <p:nvGrpSpPr>
          <p:cNvPr id="63" name="Group 62"/>
          <p:cNvGrpSpPr/>
          <p:nvPr/>
        </p:nvGrpSpPr>
        <p:grpSpPr>
          <a:xfrm>
            <a:off x="3579885" y="3511772"/>
            <a:ext cx="6063805" cy="2540934"/>
            <a:chOff x="1564409" y="3501847"/>
            <a:chExt cx="6548567" cy="2550377"/>
          </a:xfrm>
        </p:grpSpPr>
        <p:cxnSp>
          <p:nvCxnSpPr>
            <p:cNvPr id="64" name="Elbow Connector 63"/>
            <p:cNvCxnSpPr/>
            <p:nvPr/>
          </p:nvCxnSpPr>
          <p:spPr>
            <a:xfrm rot="10800000" flipV="1">
              <a:off x="1564409" y="3759148"/>
              <a:ext cx="6299466" cy="2293076"/>
            </a:xfrm>
            <a:prstGeom prst="bentConnector3">
              <a:avLst>
                <a:gd name="adj1" fmla="val 111"/>
              </a:avLst>
            </a:prstGeom>
            <a:ln w="50800">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6831179" y="5675950"/>
              <a:ext cx="1157245" cy="369332"/>
            </a:xfrm>
            <a:prstGeom prst="rect">
              <a:avLst/>
            </a:prstGeom>
            <a:noFill/>
          </p:spPr>
          <p:txBody>
            <a:bodyPr wrap="square" rtlCol="0">
              <a:spAutoFit/>
            </a:bodyPr>
            <a:lstStyle/>
            <a:p>
              <a:pPr>
                <a:defRPr/>
              </a:pPr>
              <a:r>
                <a:rPr lang="en-US" dirty="0">
                  <a:solidFill>
                    <a:prstClr val="black"/>
                  </a:solidFill>
                  <a:latin typeface="Arial" panose="020B0604020202020204"/>
                </a:rPr>
                <a:t>810_02</a:t>
              </a:r>
            </a:p>
          </p:txBody>
        </p:sp>
        <p:sp>
          <p:nvSpPr>
            <p:cNvPr id="66" name="Oval 65"/>
            <p:cNvSpPr/>
            <p:nvPr/>
          </p:nvSpPr>
          <p:spPr>
            <a:xfrm>
              <a:off x="7567356" y="3501847"/>
              <a:ext cx="545620" cy="2549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200" dirty="0">
                  <a:solidFill>
                    <a:prstClr val="white"/>
                  </a:solidFill>
                  <a:latin typeface="Arial" panose="020B0604020202020204"/>
                </a:rPr>
                <a:t>9b</a:t>
              </a:r>
            </a:p>
          </p:txBody>
        </p:sp>
      </p:grpSp>
      <p:grpSp>
        <p:nvGrpSpPr>
          <p:cNvPr id="67" name="Group 66"/>
          <p:cNvGrpSpPr/>
          <p:nvPr/>
        </p:nvGrpSpPr>
        <p:grpSpPr>
          <a:xfrm>
            <a:off x="3567559" y="3406779"/>
            <a:ext cx="1856021" cy="482913"/>
            <a:chOff x="5332547" y="4125629"/>
            <a:chExt cx="2151817" cy="482913"/>
          </a:xfrm>
        </p:grpSpPr>
        <p:cxnSp>
          <p:nvCxnSpPr>
            <p:cNvPr id="68" name="Straight Arrow Connector 67"/>
            <p:cNvCxnSpPr>
              <a:stCxn id="70" idx="2"/>
            </p:cNvCxnSpPr>
            <p:nvPr/>
          </p:nvCxnSpPr>
          <p:spPr>
            <a:xfrm flipH="1">
              <a:off x="5332547" y="4494242"/>
              <a:ext cx="1612321" cy="7503"/>
            </a:xfrm>
            <a:prstGeom prst="straightConnector1">
              <a:avLst/>
            </a:prstGeom>
            <a:ln w="508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5819951" y="4125629"/>
              <a:ext cx="1106165" cy="369332"/>
            </a:xfrm>
            <a:prstGeom prst="rect">
              <a:avLst/>
            </a:prstGeom>
            <a:noFill/>
          </p:spPr>
          <p:txBody>
            <a:bodyPr wrap="none" rtlCol="0">
              <a:spAutoFit/>
            </a:bodyPr>
            <a:lstStyle/>
            <a:p>
              <a:pPr algn="r">
                <a:defRPr/>
              </a:pPr>
              <a:r>
                <a:rPr lang="en-US" dirty="0">
                  <a:solidFill>
                    <a:prstClr val="black"/>
                  </a:solidFill>
                  <a:latin typeface="Arial" panose="020B0604020202020204"/>
                </a:rPr>
                <a:t>867_04</a:t>
              </a:r>
            </a:p>
          </p:txBody>
        </p:sp>
        <p:sp>
          <p:nvSpPr>
            <p:cNvPr id="70" name="Oval 69"/>
            <p:cNvSpPr/>
            <p:nvPr/>
          </p:nvSpPr>
          <p:spPr>
            <a:xfrm>
              <a:off x="6944868" y="4379942"/>
              <a:ext cx="539496"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7</a:t>
              </a:r>
            </a:p>
          </p:txBody>
        </p:sp>
      </p:grpSp>
      <p:grpSp>
        <p:nvGrpSpPr>
          <p:cNvPr id="71" name="Group 70"/>
          <p:cNvGrpSpPr/>
          <p:nvPr/>
        </p:nvGrpSpPr>
        <p:grpSpPr>
          <a:xfrm>
            <a:off x="3567560" y="3466175"/>
            <a:ext cx="3126411" cy="2265232"/>
            <a:chOff x="2021748" y="3440281"/>
            <a:chExt cx="3126411" cy="2265232"/>
          </a:xfrm>
        </p:grpSpPr>
        <p:cxnSp>
          <p:nvCxnSpPr>
            <p:cNvPr id="72" name="Elbow Connector 71"/>
            <p:cNvCxnSpPr>
              <a:stCxn id="74" idx="4"/>
            </p:cNvCxnSpPr>
            <p:nvPr/>
          </p:nvCxnSpPr>
          <p:spPr>
            <a:xfrm rot="5400000">
              <a:off x="2437335" y="3264363"/>
              <a:ext cx="2025563" cy="2856737"/>
            </a:xfrm>
            <a:prstGeom prst="bentConnector2">
              <a:avLst/>
            </a:prstGeom>
            <a:ln w="508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3805585" y="5336181"/>
              <a:ext cx="1095172" cy="369332"/>
            </a:xfrm>
            <a:prstGeom prst="rect">
              <a:avLst/>
            </a:prstGeom>
            <a:noFill/>
          </p:spPr>
          <p:txBody>
            <a:bodyPr wrap="none" rtlCol="0">
              <a:spAutoFit/>
            </a:bodyPr>
            <a:lstStyle/>
            <a:p>
              <a:pPr>
                <a:defRPr/>
              </a:pPr>
              <a:r>
                <a:rPr lang="en-US" dirty="0">
                  <a:solidFill>
                    <a:prstClr val="black"/>
                  </a:solidFill>
                  <a:latin typeface="Arial" panose="020B0604020202020204"/>
                </a:rPr>
                <a:t>867_03F</a:t>
              </a:r>
            </a:p>
          </p:txBody>
        </p:sp>
        <p:sp>
          <p:nvSpPr>
            <p:cNvPr id="74" name="Oval 73"/>
            <p:cNvSpPr/>
            <p:nvPr/>
          </p:nvSpPr>
          <p:spPr>
            <a:xfrm>
              <a:off x="4608808" y="3440281"/>
              <a:ext cx="539351" cy="2396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9a</a:t>
              </a:r>
            </a:p>
          </p:txBody>
        </p:sp>
      </p:grpSp>
      <p:grpSp>
        <p:nvGrpSpPr>
          <p:cNvPr id="34" name="Group 33"/>
          <p:cNvGrpSpPr/>
          <p:nvPr/>
        </p:nvGrpSpPr>
        <p:grpSpPr>
          <a:xfrm>
            <a:off x="6763453" y="4261204"/>
            <a:ext cx="1856021" cy="482913"/>
            <a:chOff x="5332547" y="4125629"/>
            <a:chExt cx="2151817" cy="482913"/>
          </a:xfrm>
        </p:grpSpPr>
        <p:cxnSp>
          <p:nvCxnSpPr>
            <p:cNvPr id="35" name="Straight Arrow Connector 34"/>
            <p:cNvCxnSpPr>
              <a:stCxn id="37" idx="2"/>
            </p:cNvCxnSpPr>
            <p:nvPr/>
          </p:nvCxnSpPr>
          <p:spPr>
            <a:xfrm flipH="1">
              <a:off x="5332547" y="4494242"/>
              <a:ext cx="1612321" cy="7503"/>
            </a:xfrm>
            <a:prstGeom prst="straightConnector1">
              <a:avLst/>
            </a:prstGeom>
            <a:ln w="508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819951" y="4125629"/>
              <a:ext cx="1106165" cy="369332"/>
            </a:xfrm>
            <a:prstGeom prst="rect">
              <a:avLst/>
            </a:prstGeom>
            <a:noFill/>
          </p:spPr>
          <p:txBody>
            <a:bodyPr wrap="none" rtlCol="0">
              <a:spAutoFit/>
            </a:bodyPr>
            <a:lstStyle/>
            <a:p>
              <a:pPr algn="r">
                <a:defRPr/>
              </a:pPr>
              <a:r>
                <a:rPr lang="en-US" dirty="0">
                  <a:solidFill>
                    <a:prstClr val="black"/>
                  </a:solidFill>
                  <a:latin typeface="Arial" panose="020B0604020202020204"/>
                </a:rPr>
                <a:t>867_04</a:t>
              </a:r>
            </a:p>
          </p:txBody>
        </p:sp>
        <p:sp>
          <p:nvSpPr>
            <p:cNvPr id="37" name="Oval 36"/>
            <p:cNvSpPr/>
            <p:nvPr/>
          </p:nvSpPr>
          <p:spPr>
            <a:xfrm>
              <a:off x="6944868" y="4379942"/>
              <a:ext cx="539496"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6</a:t>
              </a:r>
            </a:p>
          </p:txBody>
        </p:sp>
      </p:grpSp>
      <p:grpSp>
        <p:nvGrpSpPr>
          <p:cNvPr id="42" name="Group 41"/>
          <p:cNvGrpSpPr/>
          <p:nvPr/>
        </p:nvGrpSpPr>
        <p:grpSpPr>
          <a:xfrm>
            <a:off x="6763452" y="3787440"/>
            <a:ext cx="1926072" cy="494318"/>
            <a:chOff x="5358251" y="4695091"/>
            <a:chExt cx="2233032" cy="494318"/>
          </a:xfrm>
        </p:grpSpPr>
        <p:cxnSp>
          <p:nvCxnSpPr>
            <p:cNvPr id="45" name="Straight Arrow Connector 44"/>
            <p:cNvCxnSpPr>
              <a:stCxn id="54" idx="2"/>
            </p:cNvCxnSpPr>
            <p:nvPr/>
          </p:nvCxnSpPr>
          <p:spPr>
            <a:xfrm flipH="1">
              <a:off x="5358251" y="5075109"/>
              <a:ext cx="1604120" cy="7503"/>
            </a:xfrm>
            <a:prstGeom prst="straightConnector1">
              <a:avLst/>
            </a:prstGeom>
            <a:ln w="508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717642" y="4695091"/>
              <a:ext cx="1263353" cy="369332"/>
            </a:xfrm>
            <a:prstGeom prst="rect">
              <a:avLst/>
            </a:prstGeom>
            <a:noFill/>
          </p:spPr>
          <p:txBody>
            <a:bodyPr wrap="square" rtlCol="0">
              <a:spAutoFit/>
            </a:bodyPr>
            <a:lstStyle/>
            <a:p>
              <a:pPr algn="r">
                <a:defRPr/>
              </a:pPr>
              <a:r>
                <a:rPr lang="en-US" dirty="0">
                  <a:solidFill>
                    <a:prstClr val="black"/>
                  </a:solidFill>
                  <a:latin typeface="Arial" panose="020B0604020202020204"/>
                </a:rPr>
                <a:t>867_03F</a:t>
              </a:r>
            </a:p>
          </p:txBody>
        </p:sp>
        <p:sp>
          <p:nvSpPr>
            <p:cNvPr id="54" name="Oval 53"/>
            <p:cNvSpPr/>
            <p:nvPr/>
          </p:nvSpPr>
          <p:spPr>
            <a:xfrm>
              <a:off x="6962371" y="4960809"/>
              <a:ext cx="628912"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8</a:t>
              </a:r>
            </a:p>
          </p:txBody>
        </p:sp>
      </p:grpSp>
      <p:grpSp>
        <p:nvGrpSpPr>
          <p:cNvPr id="55" name="Group 54"/>
          <p:cNvGrpSpPr/>
          <p:nvPr/>
        </p:nvGrpSpPr>
        <p:grpSpPr>
          <a:xfrm>
            <a:off x="6763453" y="3361183"/>
            <a:ext cx="1848663" cy="475408"/>
            <a:chOff x="1801209" y="2306525"/>
            <a:chExt cx="2163638" cy="475408"/>
          </a:xfrm>
        </p:grpSpPr>
        <p:cxnSp>
          <p:nvCxnSpPr>
            <p:cNvPr id="56" name="Straight Arrow Connector 55"/>
            <p:cNvCxnSpPr>
              <a:stCxn id="58" idx="2"/>
            </p:cNvCxnSpPr>
            <p:nvPr/>
          </p:nvCxnSpPr>
          <p:spPr>
            <a:xfrm flipH="1">
              <a:off x="1801209" y="2667633"/>
              <a:ext cx="1624142" cy="1385"/>
            </a:xfrm>
            <a:prstGeom prst="straightConnector1">
              <a:avLst/>
            </a:prstGeom>
            <a:ln w="508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2295415" y="2306525"/>
              <a:ext cx="1116668" cy="369332"/>
            </a:xfrm>
            <a:prstGeom prst="rect">
              <a:avLst/>
            </a:prstGeom>
            <a:noFill/>
          </p:spPr>
          <p:txBody>
            <a:bodyPr wrap="none" rtlCol="0">
              <a:spAutoFit/>
            </a:bodyPr>
            <a:lstStyle/>
            <a:p>
              <a:pPr algn="r">
                <a:defRPr/>
              </a:pPr>
              <a:r>
                <a:rPr lang="en-US" dirty="0">
                  <a:solidFill>
                    <a:prstClr val="black"/>
                  </a:solidFill>
                  <a:latin typeface="Arial" panose="020B0604020202020204"/>
                </a:rPr>
                <a:t>867_02</a:t>
              </a:r>
            </a:p>
          </p:txBody>
        </p:sp>
        <p:sp>
          <p:nvSpPr>
            <p:cNvPr id="58" name="Oval 57"/>
            <p:cNvSpPr/>
            <p:nvPr/>
          </p:nvSpPr>
          <p:spPr>
            <a:xfrm>
              <a:off x="3425351" y="2553333"/>
              <a:ext cx="539496"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4</a:t>
              </a:r>
            </a:p>
          </p:txBody>
        </p:sp>
      </p:grpSp>
      <p:sp>
        <p:nvSpPr>
          <p:cNvPr id="2" name="Date Placeholder 1">
            <a:extLst>
              <a:ext uri="{FF2B5EF4-FFF2-40B4-BE49-F238E27FC236}">
                <a16:creationId xmlns:a16="http://schemas.microsoft.com/office/drawing/2014/main" xmlns="" id="{F7C658C4-4DEE-4BAD-8282-6B05F5B2ED15}"/>
              </a:ext>
            </a:extLst>
          </p:cNvPr>
          <p:cNvSpPr>
            <a:spLocks noGrp="1"/>
          </p:cNvSpPr>
          <p:nvPr>
            <p:ph type="dt" sz="half" idx="10"/>
          </p:nvPr>
        </p:nvSpPr>
        <p:spPr/>
        <p:txBody>
          <a:bodyPr/>
          <a:lstStyle/>
          <a:p>
            <a:pPr>
              <a:defRPr/>
            </a:pPr>
            <a:fld id="{17EAC447-3327-4999-A9BE-AA2D53A9E4E7}" type="datetime1">
              <a:rPr lang="en-US">
                <a:solidFill>
                  <a:srgbClr val="F07F09">
                    <a:lumMod val="50000"/>
                  </a:srgbClr>
                </a:solidFill>
                <a:latin typeface="Arial" panose="020B0604020202020204"/>
              </a:rPr>
              <a:pPr>
                <a:defRPr/>
              </a:pPr>
              <a:t>2/6/2020</a:t>
            </a:fld>
            <a:endParaRPr lang="en-US" dirty="0">
              <a:solidFill>
                <a:srgbClr val="F07F09">
                  <a:lumMod val="50000"/>
                </a:srgbClr>
              </a:solidFill>
              <a:latin typeface="Arial" panose="020B0604020202020204"/>
            </a:endParaRPr>
          </a:p>
        </p:txBody>
      </p:sp>
      <p:sp>
        <p:nvSpPr>
          <p:cNvPr id="3" name="Footer Placeholder 2">
            <a:extLst>
              <a:ext uri="{FF2B5EF4-FFF2-40B4-BE49-F238E27FC236}">
                <a16:creationId xmlns:a16="http://schemas.microsoft.com/office/drawing/2014/main" xmlns="" id="{6DBD4775-59F8-4F5E-A250-06D5CF65AB56}"/>
              </a:ext>
            </a:extLst>
          </p:cNvPr>
          <p:cNvSpPr>
            <a:spLocks noGrp="1"/>
          </p:cNvSpPr>
          <p:nvPr>
            <p:ph type="ftr" sz="quarter" idx="11"/>
          </p:nvPr>
        </p:nvSpPr>
        <p:spPr/>
        <p:txBody>
          <a:bodyPr/>
          <a:lstStyle/>
          <a:p>
            <a:pPr>
              <a:defRPr/>
            </a:pPr>
            <a:r>
              <a:rPr lang="en-US">
                <a:solidFill>
                  <a:srgbClr val="F07F09">
                    <a:lumMod val="50000"/>
                  </a:srgbClr>
                </a:solidFill>
                <a:latin typeface="Arial" panose="020B0604020202020204"/>
              </a:rPr>
              <a:t>TxSET</a:t>
            </a:r>
            <a:endParaRPr lang="en-US" dirty="0">
              <a:solidFill>
                <a:srgbClr val="F07F09">
                  <a:lumMod val="50000"/>
                </a:srgbClr>
              </a:solidFill>
              <a:latin typeface="Arial" panose="020B0604020202020204"/>
            </a:endParaRPr>
          </a:p>
        </p:txBody>
      </p:sp>
      <p:sp>
        <p:nvSpPr>
          <p:cNvPr id="4" name="Slide Number Placeholder 3">
            <a:extLst>
              <a:ext uri="{FF2B5EF4-FFF2-40B4-BE49-F238E27FC236}">
                <a16:creationId xmlns:a16="http://schemas.microsoft.com/office/drawing/2014/main" xmlns="" id="{8EA4F97D-4E1B-4802-A42C-F0798C091D7C}"/>
              </a:ext>
            </a:extLst>
          </p:cNvPr>
          <p:cNvSpPr>
            <a:spLocks noGrp="1"/>
          </p:cNvSpPr>
          <p:nvPr>
            <p:ph type="sldNum" sz="quarter" idx="12"/>
          </p:nvPr>
        </p:nvSpPr>
        <p:spPr/>
        <p:txBody>
          <a:bodyPr/>
          <a:lstStyle/>
          <a:p>
            <a:pPr>
              <a:defRPr/>
            </a:pPr>
            <a:fld id="{D57F1E4F-1CFF-5643-939E-02111984F565}" type="slidenum">
              <a:rPr lang="en-US">
                <a:solidFill>
                  <a:srgbClr val="F07F09">
                    <a:lumMod val="50000"/>
                  </a:srgbClr>
                </a:solidFill>
                <a:latin typeface="Arial" panose="020B0604020202020204"/>
              </a:rPr>
              <a:pPr>
                <a:defRPr/>
              </a:pPr>
              <a:t>14</a:t>
            </a:fld>
            <a:endParaRPr lang="en-US" dirty="0">
              <a:solidFill>
                <a:srgbClr val="F07F09">
                  <a:lumMod val="50000"/>
                </a:srgbClr>
              </a:solidFill>
              <a:latin typeface="Arial" panose="020B0604020202020204"/>
            </a:endParaRPr>
          </a:p>
        </p:txBody>
      </p:sp>
      <p:sp>
        <p:nvSpPr>
          <p:cNvPr id="5" name="Title 4">
            <a:extLst>
              <a:ext uri="{FF2B5EF4-FFF2-40B4-BE49-F238E27FC236}">
                <a16:creationId xmlns:a16="http://schemas.microsoft.com/office/drawing/2014/main" xmlns="" id="{6E3FEB6A-53CD-40E5-910C-C6A72C9C56C8}"/>
              </a:ext>
            </a:extLst>
          </p:cNvPr>
          <p:cNvSpPr>
            <a:spLocks noGrp="1"/>
          </p:cNvSpPr>
          <p:nvPr>
            <p:ph type="title"/>
          </p:nvPr>
        </p:nvSpPr>
        <p:spPr/>
        <p:txBody>
          <a:bodyPr>
            <a:normAutofit/>
          </a:bodyPr>
          <a:lstStyle/>
          <a:p>
            <a:r>
              <a:rPr lang="en-US" dirty="0"/>
              <a:t>Mass Transition – Transactions</a:t>
            </a:r>
          </a:p>
        </p:txBody>
      </p:sp>
      <p:sp>
        <p:nvSpPr>
          <p:cNvPr id="7" name="Bevel 3">
            <a:extLst>
              <a:ext uri="{FF2B5EF4-FFF2-40B4-BE49-F238E27FC236}">
                <a16:creationId xmlns:a16="http://schemas.microsoft.com/office/drawing/2014/main" xmlns="" id="{6DE6B264-A562-414C-AA9A-5E9632655549}"/>
              </a:ext>
            </a:extLst>
          </p:cNvPr>
          <p:cNvSpPr>
            <a:spLocks noChangeArrowheads="1"/>
          </p:cNvSpPr>
          <p:nvPr/>
        </p:nvSpPr>
        <p:spPr bwMode="auto">
          <a:xfrm>
            <a:off x="2126414" y="2651351"/>
            <a:ext cx="1453470" cy="921183"/>
          </a:xfrm>
          <a:prstGeom prst="bevel">
            <a:avLst>
              <a:gd name="adj" fmla="val 12500"/>
            </a:avLst>
          </a:prstGeom>
          <a:solidFill>
            <a:srgbClr val="1B9558"/>
          </a:solidFill>
          <a:ln w="9525" algn="ctr">
            <a:noFill/>
            <a:round/>
            <a:headEnd/>
            <a:tailEnd/>
          </a:ln>
        </p:spPr>
        <p:txBody>
          <a:bodyPr anchor="ctr"/>
          <a:lstStyle>
            <a:lvl1pPr>
              <a:spcBef>
                <a:spcPct val="20000"/>
              </a:spcBef>
              <a:buFont typeface="Wingdings" panose="05000000000000000000" pitchFamily="2" charset="2"/>
              <a:buChar char="§"/>
              <a:defRPr sz="2000">
                <a:solidFill>
                  <a:srgbClr val="000000"/>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9pPr>
          </a:lstStyle>
          <a:p>
            <a:pPr algn="ctr" fontAlgn="base">
              <a:spcBef>
                <a:spcPct val="0"/>
              </a:spcBef>
              <a:spcAft>
                <a:spcPct val="0"/>
              </a:spcAft>
              <a:buNone/>
              <a:defRPr/>
            </a:pPr>
            <a:r>
              <a:rPr lang="en-US" altLang="en-US" sz="1800" kern="0" dirty="0">
                <a:solidFill>
                  <a:srgbClr val="FFFFFF"/>
                </a:solidFill>
              </a:rPr>
              <a:t>POLR/ VREP/CR</a:t>
            </a:r>
          </a:p>
        </p:txBody>
      </p:sp>
      <p:sp>
        <p:nvSpPr>
          <p:cNvPr id="8" name="Rectangle 7">
            <a:extLst>
              <a:ext uri="{FF2B5EF4-FFF2-40B4-BE49-F238E27FC236}">
                <a16:creationId xmlns:a16="http://schemas.microsoft.com/office/drawing/2014/main" xmlns="" id="{9F014F98-B00E-45D5-BDA8-1A78F846FDB4}"/>
              </a:ext>
            </a:extLst>
          </p:cNvPr>
          <p:cNvSpPr/>
          <p:nvPr/>
        </p:nvSpPr>
        <p:spPr>
          <a:xfrm>
            <a:off x="5513782" y="2807113"/>
            <a:ext cx="1164437" cy="600456"/>
          </a:xfrm>
          <a:prstGeom prst="rect">
            <a:avLst/>
          </a:prstGeom>
          <a:solidFill>
            <a:srgbClr val="00AEC7"/>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dirty="0">
                <a:solidFill>
                  <a:prstClr val="white"/>
                </a:solidFill>
                <a:latin typeface="Arial" panose="020B0604020202020204"/>
              </a:rPr>
              <a:t>ERCOT</a:t>
            </a:r>
          </a:p>
        </p:txBody>
      </p:sp>
      <p:sp>
        <p:nvSpPr>
          <p:cNvPr id="9" name="Rectangle 8">
            <a:extLst>
              <a:ext uri="{FF2B5EF4-FFF2-40B4-BE49-F238E27FC236}">
                <a16:creationId xmlns:a16="http://schemas.microsoft.com/office/drawing/2014/main" xmlns="" id="{094D0103-1980-4012-9ECB-7302EDF8F029}"/>
              </a:ext>
            </a:extLst>
          </p:cNvPr>
          <p:cNvSpPr/>
          <p:nvPr/>
        </p:nvSpPr>
        <p:spPr>
          <a:xfrm>
            <a:off x="8699528" y="2810257"/>
            <a:ext cx="1164437" cy="600456"/>
          </a:xfrm>
          <a:prstGeom prst="rect">
            <a:avLst/>
          </a:prstGeom>
          <a:solidFill>
            <a:schemeClr val="accent3">
              <a:lumMod val="75000"/>
            </a:schemeClr>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dirty="0">
                <a:solidFill>
                  <a:prstClr val="white"/>
                </a:solidFill>
                <a:latin typeface="Arial" panose="020B0604020202020204"/>
              </a:rPr>
              <a:t>TDSP</a:t>
            </a:r>
          </a:p>
        </p:txBody>
      </p:sp>
      <p:sp>
        <p:nvSpPr>
          <p:cNvPr id="10" name="Bevel 3">
            <a:extLst>
              <a:ext uri="{FF2B5EF4-FFF2-40B4-BE49-F238E27FC236}">
                <a16:creationId xmlns:a16="http://schemas.microsoft.com/office/drawing/2014/main" xmlns="" id="{926043C7-72F1-4294-8C1A-44391D2E7C25}"/>
              </a:ext>
            </a:extLst>
          </p:cNvPr>
          <p:cNvSpPr>
            <a:spLocks noChangeArrowheads="1"/>
          </p:cNvSpPr>
          <p:nvPr/>
        </p:nvSpPr>
        <p:spPr bwMode="auto">
          <a:xfrm>
            <a:off x="2051689" y="5348508"/>
            <a:ext cx="1453471" cy="826172"/>
          </a:xfrm>
          <a:prstGeom prst="bevel">
            <a:avLst>
              <a:gd name="adj" fmla="val 12500"/>
            </a:avLst>
          </a:prstGeom>
          <a:solidFill>
            <a:schemeClr val="accent6">
              <a:lumMod val="75000"/>
            </a:schemeClr>
          </a:solidFill>
          <a:ln w="9525" algn="ctr">
            <a:noFill/>
            <a:round/>
            <a:headEnd/>
            <a:tailEnd/>
          </a:ln>
        </p:spPr>
        <p:txBody>
          <a:bodyPr/>
          <a:lstStyle>
            <a:lvl1pPr>
              <a:spcBef>
                <a:spcPct val="20000"/>
              </a:spcBef>
              <a:buFont typeface="Wingdings" panose="05000000000000000000" pitchFamily="2" charset="2"/>
              <a:buChar char="§"/>
              <a:defRPr sz="2000">
                <a:solidFill>
                  <a:srgbClr val="000000"/>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rgbClr val="000000"/>
                </a:solidFill>
                <a:latin typeface="Arial" panose="020B0604020202020204" pitchFamily="34" charset="0"/>
                <a:cs typeface="Arial" panose="020B0604020202020204" pitchFamily="34" charset="0"/>
              </a:defRPr>
            </a:lvl9pPr>
          </a:lstStyle>
          <a:p>
            <a:pPr algn="ctr" fontAlgn="base">
              <a:spcBef>
                <a:spcPct val="0"/>
              </a:spcBef>
              <a:spcAft>
                <a:spcPct val="0"/>
              </a:spcAft>
              <a:buNone/>
              <a:defRPr/>
            </a:pPr>
            <a:r>
              <a:rPr lang="en-US" altLang="en-US" sz="1800" kern="0" dirty="0">
                <a:solidFill>
                  <a:srgbClr val="FFFFFF"/>
                </a:solidFill>
              </a:rPr>
              <a:t>Defaulting  CR</a:t>
            </a:r>
          </a:p>
        </p:txBody>
      </p:sp>
      <p:grpSp>
        <p:nvGrpSpPr>
          <p:cNvPr id="46" name="Group 45"/>
          <p:cNvGrpSpPr/>
          <p:nvPr/>
        </p:nvGrpSpPr>
        <p:grpSpPr>
          <a:xfrm>
            <a:off x="3628843" y="2447349"/>
            <a:ext cx="1835978" cy="455113"/>
            <a:chOff x="1801209" y="1781878"/>
            <a:chExt cx="2154598" cy="455113"/>
          </a:xfrm>
        </p:grpSpPr>
        <p:sp>
          <p:nvSpPr>
            <p:cNvPr id="47" name="TextBox 46"/>
            <p:cNvSpPr txBox="1"/>
            <p:nvPr/>
          </p:nvSpPr>
          <p:spPr>
            <a:xfrm>
              <a:off x="2152600" y="1781878"/>
              <a:ext cx="1133375" cy="369332"/>
            </a:xfrm>
            <a:prstGeom prst="rect">
              <a:avLst/>
            </a:prstGeom>
            <a:noFill/>
          </p:spPr>
          <p:txBody>
            <a:bodyPr wrap="square" rtlCol="0">
              <a:spAutoFit/>
            </a:bodyPr>
            <a:lstStyle/>
            <a:p>
              <a:pPr algn="r">
                <a:defRPr/>
              </a:pPr>
              <a:r>
                <a:rPr lang="en-US" dirty="0">
                  <a:solidFill>
                    <a:prstClr val="black"/>
                  </a:solidFill>
                  <a:latin typeface="Arial" panose="020B0604020202020204"/>
                </a:rPr>
                <a:t>814_14   </a:t>
              </a:r>
            </a:p>
          </p:txBody>
        </p:sp>
        <p:cxnSp>
          <p:nvCxnSpPr>
            <p:cNvPr id="48" name="Straight Arrow Connector 47"/>
            <p:cNvCxnSpPr/>
            <p:nvPr/>
          </p:nvCxnSpPr>
          <p:spPr>
            <a:xfrm flipH="1">
              <a:off x="1801209" y="2141643"/>
              <a:ext cx="1469107" cy="4935"/>
            </a:xfrm>
            <a:prstGeom prst="straightConnector1">
              <a:avLst/>
            </a:prstGeom>
            <a:ln w="508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3285976" y="2027312"/>
              <a:ext cx="669831" cy="2096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3a</a:t>
              </a:r>
            </a:p>
          </p:txBody>
        </p:sp>
      </p:grpSp>
      <p:grpSp>
        <p:nvGrpSpPr>
          <p:cNvPr id="20" name="Group 19"/>
          <p:cNvGrpSpPr/>
          <p:nvPr/>
        </p:nvGrpSpPr>
        <p:grpSpPr>
          <a:xfrm>
            <a:off x="3567560" y="3477245"/>
            <a:ext cx="2538771" cy="1923252"/>
            <a:chOff x="2043559" y="3477245"/>
            <a:chExt cx="2538771" cy="1923252"/>
          </a:xfrm>
        </p:grpSpPr>
        <p:sp>
          <p:nvSpPr>
            <p:cNvPr id="43" name="TextBox 42"/>
            <p:cNvSpPr txBox="1"/>
            <p:nvPr/>
          </p:nvSpPr>
          <p:spPr>
            <a:xfrm>
              <a:off x="3356700" y="5027562"/>
              <a:ext cx="936988" cy="369332"/>
            </a:xfrm>
            <a:prstGeom prst="rect">
              <a:avLst/>
            </a:prstGeom>
            <a:noFill/>
          </p:spPr>
          <p:txBody>
            <a:bodyPr wrap="none" rtlCol="0">
              <a:spAutoFit/>
            </a:bodyPr>
            <a:lstStyle/>
            <a:p>
              <a:pPr>
                <a:defRPr/>
              </a:pPr>
              <a:r>
                <a:rPr lang="en-US" dirty="0">
                  <a:solidFill>
                    <a:prstClr val="black"/>
                  </a:solidFill>
                  <a:latin typeface="Arial" panose="020B0604020202020204"/>
                </a:rPr>
                <a:t>814_11</a:t>
              </a:r>
            </a:p>
          </p:txBody>
        </p:sp>
        <p:cxnSp>
          <p:nvCxnSpPr>
            <p:cNvPr id="44" name="Elbow Connector 43"/>
            <p:cNvCxnSpPr>
              <a:stCxn id="50" idx="4"/>
            </p:cNvCxnSpPr>
            <p:nvPr/>
          </p:nvCxnSpPr>
          <p:spPr>
            <a:xfrm rot="5400000">
              <a:off x="2330744" y="3418659"/>
              <a:ext cx="1694653" cy="2269024"/>
            </a:xfrm>
            <a:prstGeom prst="bentConnector2">
              <a:avLst/>
            </a:prstGeom>
            <a:ln w="508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4042834" y="3477245"/>
              <a:ext cx="539496"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3b</a:t>
              </a:r>
            </a:p>
          </p:txBody>
        </p:sp>
      </p:grpSp>
      <p:grpSp>
        <p:nvGrpSpPr>
          <p:cNvPr id="38" name="Group 37"/>
          <p:cNvGrpSpPr/>
          <p:nvPr/>
        </p:nvGrpSpPr>
        <p:grpSpPr>
          <a:xfrm>
            <a:off x="6763453" y="2909969"/>
            <a:ext cx="1848663" cy="490969"/>
            <a:chOff x="5332015" y="1761514"/>
            <a:chExt cx="2144596" cy="490969"/>
          </a:xfrm>
        </p:grpSpPr>
        <p:sp>
          <p:nvSpPr>
            <p:cNvPr id="39" name="TextBox 38"/>
            <p:cNvSpPr txBox="1"/>
            <p:nvPr/>
          </p:nvSpPr>
          <p:spPr>
            <a:xfrm>
              <a:off x="5823267" y="1761514"/>
              <a:ext cx="1106840" cy="369332"/>
            </a:xfrm>
            <a:prstGeom prst="rect">
              <a:avLst/>
            </a:prstGeom>
            <a:noFill/>
          </p:spPr>
          <p:txBody>
            <a:bodyPr wrap="none" rtlCol="0">
              <a:spAutoFit/>
            </a:bodyPr>
            <a:lstStyle/>
            <a:p>
              <a:pPr algn="r">
                <a:defRPr/>
              </a:pPr>
              <a:r>
                <a:rPr lang="en-US" dirty="0">
                  <a:solidFill>
                    <a:prstClr val="black"/>
                  </a:solidFill>
                  <a:latin typeface="Arial" panose="020B0604020202020204"/>
                </a:rPr>
                <a:t>814_04</a:t>
              </a:r>
            </a:p>
          </p:txBody>
        </p:sp>
        <p:cxnSp>
          <p:nvCxnSpPr>
            <p:cNvPr id="40" name="Straight Arrow Connector 39"/>
            <p:cNvCxnSpPr>
              <a:stCxn id="41" idx="2"/>
            </p:cNvCxnSpPr>
            <p:nvPr/>
          </p:nvCxnSpPr>
          <p:spPr>
            <a:xfrm flipH="1" flipV="1">
              <a:off x="5332015" y="2135415"/>
              <a:ext cx="1605100" cy="2768"/>
            </a:xfrm>
            <a:prstGeom prst="straightConnector1">
              <a:avLst/>
            </a:prstGeom>
            <a:ln w="508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6937115" y="2023883"/>
              <a:ext cx="539496"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2</a:t>
              </a:r>
            </a:p>
          </p:txBody>
        </p:sp>
      </p:grpSp>
      <p:grpSp>
        <p:nvGrpSpPr>
          <p:cNvPr id="30" name="Group 29"/>
          <p:cNvGrpSpPr/>
          <p:nvPr/>
        </p:nvGrpSpPr>
        <p:grpSpPr>
          <a:xfrm>
            <a:off x="6763453" y="2464766"/>
            <a:ext cx="1856021" cy="460075"/>
            <a:chOff x="5326142" y="1248165"/>
            <a:chExt cx="2193251" cy="460075"/>
          </a:xfrm>
        </p:grpSpPr>
        <p:cxnSp>
          <p:nvCxnSpPr>
            <p:cNvPr id="31" name="Straight Arrow Connector 30"/>
            <p:cNvCxnSpPr>
              <a:stCxn id="33" idx="6"/>
            </p:cNvCxnSpPr>
            <p:nvPr/>
          </p:nvCxnSpPr>
          <p:spPr>
            <a:xfrm flipV="1">
              <a:off x="5865638" y="1613865"/>
              <a:ext cx="1653755" cy="972"/>
            </a:xfrm>
            <a:prstGeom prst="straightConnector1">
              <a:avLst/>
            </a:prstGeom>
            <a:ln w="508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883227" y="1248165"/>
              <a:ext cx="1546854" cy="369332"/>
            </a:xfrm>
            <a:prstGeom prst="rect">
              <a:avLst/>
            </a:prstGeom>
            <a:noFill/>
          </p:spPr>
          <p:txBody>
            <a:bodyPr wrap="none" rtlCol="0">
              <a:spAutoFit/>
            </a:bodyPr>
            <a:lstStyle/>
            <a:p>
              <a:pPr>
                <a:defRPr/>
              </a:pPr>
              <a:r>
                <a:rPr lang="en-US" dirty="0">
                  <a:solidFill>
                    <a:prstClr val="black"/>
                  </a:solidFill>
                  <a:latin typeface="Arial" panose="020B0604020202020204"/>
                </a:rPr>
                <a:t>814_03 TS</a:t>
              </a:r>
            </a:p>
          </p:txBody>
        </p:sp>
        <p:sp>
          <p:nvSpPr>
            <p:cNvPr id="33" name="Oval 32"/>
            <p:cNvSpPr/>
            <p:nvPr/>
          </p:nvSpPr>
          <p:spPr>
            <a:xfrm>
              <a:off x="5326142" y="1521433"/>
              <a:ext cx="539496" cy="1868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defRPr/>
              </a:pPr>
              <a:r>
                <a:rPr lang="en-US" sz="1400" dirty="0">
                  <a:solidFill>
                    <a:prstClr val="white"/>
                  </a:solidFill>
                  <a:latin typeface="Arial" panose="020B0604020202020204"/>
                </a:rPr>
                <a:t>1</a:t>
              </a:r>
            </a:p>
          </p:txBody>
        </p:sp>
      </p:grpSp>
      <p:sp>
        <p:nvSpPr>
          <p:cNvPr id="19" name="Rectangle 18" hidden="1"/>
          <p:cNvSpPr/>
          <p:nvPr/>
        </p:nvSpPr>
        <p:spPr>
          <a:xfrm>
            <a:off x="3622171" y="2322653"/>
            <a:ext cx="1860411" cy="151297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Arial" panose="020B0604020202020204"/>
            </a:endParaRPr>
          </a:p>
        </p:txBody>
      </p:sp>
      <p:sp>
        <p:nvSpPr>
          <p:cNvPr id="51" name="Rectangle 50" hidden="1"/>
          <p:cNvSpPr/>
          <p:nvPr/>
        </p:nvSpPr>
        <p:spPr>
          <a:xfrm>
            <a:off x="6695105" y="2445372"/>
            <a:ext cx="1988938" cy="25821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Arial" panose="020B0604020202020204"/>
            </a:endParaRPr>
          </a:p>
        </p:txBody>
      </p:sp>
      <p:sp>
        <p:nvSpPr>
          <p:cNvPr id="52" name="Rectangle 51" hidden="1"/>
          <p:cNvSpPr/>
          <p:nvPr/>
        </p:nvSpPr>
        <p:spPr>
          <a:xfrm>
            <a:off x="3571286" y="3423555"/>
            <a:ext cx="6292679" cy="27549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Arial" panose="020B0604020202020204"/>
            </a:endParaRPr>
          </a:p>
        </p:txBody>
      </p:sp>
    </p:spTree>
    <p:custDataLst>
      <p:tags r:id="rId1"/>
    </p:custDataLst>
    <p:extLst>
      <p:ext uri="{BB962C8B-B14F-4D97-AF65-F5344CB8AC3E}">
        <p14:creationId xmlns:p14="http://schemas.microsoft.com/office/powerpoint/2010/main" val="226009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5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left)">
                                      <p:cBhvr>
                                        <p:cTn id="13" dur="500"/>
                                        <p:tgtEl>
                                          <p:spTgt spid="30"/>
                                        </p:tgtEl>
                                      </p:cBhvr>
                                    </p:animEffect>
                                  </p:childTnLst>
                                </p:cTn>
                              </p:par>
                              <p:par>
                                <p:cTn id="14" presetID="1" presetClass="exit"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wipe(right)">
                                      <p:cBhvr>
                                        <p:cTn id="20" dur="500"/>
                                        <p:tgtEl>
                                          <p:spTgt spid="3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55"/>
                                        </p:tgtEl>
                                        <p:attrNameLst>
                                          <p:attrName>style.visibility</p:attrName>
                                        </p:attrNameLst>
                                      </p:cBhvr>
                                      <p:to>
                                        <p:strVal val="visible"/>
                                      </p:to>
                                    </p:set>
                                    <p:animEffect transition="in" filter="wipe(right)">
                                      <p:cBhvr>
                                        <p:cTn id="25" dur="500"/>
                                        <p:tgtEl>
                                          <p:spTgt spid="5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wipe(right)">
                                      <p:cBhvr>
                                        <p:cTn id="30" dur="500"/>
                                        <p:tgtEl>
                                          <p:spTgt spid="4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nodeType="click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wipe(right)">
                                      <p:cBhvr>
                                        <p:cTn id="35" dur="500"/>
                                        <p:tgtEl>
                                          <p:spTgt spid="5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nodeType="click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wipe(up)">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nodeType="click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wipe(right)">
                                      <p:cBhvr>
                                        <p:cTn id="45" dur="500"/>
                                        <p:tgtEl>
                                          <p:spTgt spid="42"/>
                                        </p:tgtEl>
                                      </p:cBhvr>
                                    </p:animEffect>
                                  </p:childTnLst>
                                </p:cTn>
                              </p:par>
                              <p:par>
                                <p:cTn id="46" presetID="22" presetClass="entr" presetSubtype="1" fill="hold" nodeType="withEffect">
                                  <p:stCondLst>
                                    <p:cond delay="0"/>
                                  </p:stCondLst>
                                  <p:childTnLst>
                                    <p:set>
                                      <p:cBhvr>
                                        <p:cTn id="47" dur="1" fill="hold">
                                          <p:stCondLst>
                                            <p:cond delay="0"/>
                                          </p:stCondLst>
                                        </p:cTn>
                                        <p:tgtEl>
                                          <p:spTgt spid="63"/>
                                        </p:tgtEl>
                                        <p:attrNameLst>
                                          <p:attrName>style.visibility</p:attrName>
                                        </p:attrNameLst>
                                      </p:cBhvr>
                                      <p:to>
                                        <p:strVal val="visible"/>
                                      </p:to>
                                    </p:set>
                                    <p:animEffect transition="in" filter="wipe(up)">
                                      <p:cBhvr>
                                        <p:cTn id="48" dur="500"/>
                                        <p:tgtEl>
                                          <p:spTgt spid="63"/>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2" fill="hold" nodeType="clickEffect">
                                  <p:stCondLst>
                                    <p:cond delay="0"/>
                                  </p:stCondLst>
                                  <p:childTnLst>
                                    <p:set>
                                      <p:cBhvr>
                                        <p:cTn id="52" dur="1" fill="hold">
                                          <p:stCondLst>
                                            <p:cond delay="0"/>
                                          </p:stCondLst>
                                        </p:cTn>
                                        <p:tgtEl>
                                          <p:spTgt spid="34"/>
                                        </p:tgtEl>
                                        <p:attrNameLst>
                                          <p:attrName>style.visibility</p:attrName>
                                        </p:attrNameLst>
                                      </p:cBhvr>
                                      <p:to>
                                        <p:strVal val="visible"/>
                                      </p:to>
                                    </p:set>
                                    <p:animEffect transition="in" filter="wipe(right)">
                                      <p:cBhvr>
                                        <p:cTn id="53" dur="500"/>
                                        <p:tgtEl>
                                          <p:spTgt spid="34"/>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2" fill="hold" nodeType="clickEffect">
                                  <p:stCondLst>
                                    <p:cond delay="0"/>
                                  </p:stCondLst>
                                  <p:childTnLst>
                                    <p:set>
                                      <p:cBhvr>
                                        <p:cTn id="57" dur="1" fill="hold">
                                          <p:stCondLst>
                                            <p:cond delay="0"/>
                                          </p:stCondLst>
                                        </p:cTn>
                                        <p:tgtEl>
                                          <p:spTgt spid="67"/>
                                        </p:tgtEl>
                                        <p:attrNameLst>
                                          <p:attrName>style.visibility</p:attrName>
                                        </p:attrNameLst>
                                      </p:cBhvr>
                                      <p:to>
                                        <p:strVal val="visible"/>
                                      </p:to>
                                    </p:set>
                                    <p:animEffect transition="in" filter="wipe(right)">
                                      <p:cBhvr>
                                        <p:cTn id="58" dur="500"/>
                                        <p:tgtEl>
                                          <p:spTgt spid="67"/>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71"/>
                                        </p:tgtEl>
                                        <p:attrNameLst>
                                          <p:attrName>style.visibility</p:attrName>
                                        </p:attrNameLst>
                                      </p:cBhvr>
                                      <p:to>
                                        <p:strVal val="visible"/>
                                      </p:to>
                                    </p:set>
                                    <p:animEffect transition="in" filter="wipe(up)">
                                      <p:cBhvr>
                                        <p:cTn id="63"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51" grpId="0" animBg="1"/>
      <p:bldP spid="5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3BBC98A-2834-4154-88A8-438EDDD1FDCB}"/>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65CA589A-8EB1-4040-91BD-E2C032A3371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5796DFFC-9C9F-40F3-8831-7C9BEB20CB0B}"/>
              </a:ext>
            </a:extLst>
          </p:cNvPr>
          <p:cNvSpPr>
            <a:spLocks noGrp="1"/>
          </p:cNvSpPr>
          <p:nvPr>
            <p:ph type="sldNum" sz="quarter" idx="12"/>
          </p:nvPr>
        </p:nvSpPr>
        <p:spPr/>
        <p:txBody>
          <a:bodyPr/>
          <a:lstStyle/>
          <a:p>
            <a:fld id="{D57F1E4F-1CFF-5643-939E-02111984F565}" type="slidenum">
              <a:rPr lang="en-US" smtClean="0"/>
              <a:pPr/>
              <a:t>15</a:t>
            </a:fld>
            <a:endParaRPr lang="en-US" dirty="0"/>
          </a:p>
        </p:txBody>
      </p:sp>
      <p:sp>
        <p:nvSpPr>
          <p:cNvPr id="5" name="Title 4">
            <a:extLst>
              <a:ext uri="{FF2B5EF4-FFF2-40B4-BE49-F238E27FC236}">
                <a16:creationId xmlns:a16="http://schemas.microsoft.com/office/drawing/2014/main" xmlns="" id="{84966E3E-6407-43FD-83F8-72569CEB3E41}"/>
              </a:ext>
            </a:extLst>
          </p:cNvPr>
          <p:cNvSpPr>
            <a:spLocks noGrp="1"/>
          </p:cNvSpPr>
          <p:nvPr>
            <p:ph type="title"/>
          </p:nvPr>
        </p:nvSpPr>
        <p:spPr>
          <a:xfrm>
            <a:off x="370788" y="473697"/>
            <a:ext cx="10058400" cy="638666"/>
          </a:xfrm>
        </p:spPr>
        <p:txBody>
          <a:bodyPr>
            <a:normAutofit fontScale="90000"/>
          </a:bodyPr>
          <a:lstStyle/>
          <a:p>
            <a:r>
              <a:rPr lang="en-US" sz="3100" dirty="0"/>
              <a:t>Timeline</a:t>
            </a:r>
            <a:r>
              <a:rPr lang="en-US" dirty="0"/>
              <a:t> for Customer Choice During a Mass Transition</a:t>
            </a:r>
            <a:br>
              <a:rPr lang="en-US" dirty="0"/>
            </a:br>
            <a:endParaRPr lang="en-US" dirty="0"/>
          </a:p>
        </p:txBody>
      </p:sp>
      <p:pic>
        <p:nvPicPr>
          <p:cNvPr id="6" name="Picture 2">
            <a:extLst>
              <a:ext uri="{FF2B5EF4-FFF2-40B4-BE49-F238E27FC236}">
                <a16:creationId xmlns:a16="http://schemas.microsoft.com/office/drawing/2014/main" xmlns="" id="{C09F08C0-09CC-4094-8820-57E7E9B0FE7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248" y="917946"/>
            <a:ext cx="9605620" cy="6133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xmlns="" id="{D6391099-DD11-4276-990B-697B9DDE142C}"/>
              </a:ext>
            </a:extLst>
          </p:cNvPr>
          <p:cNvSpPr txBox="1"/>
          <p:nvPr/>
        </p:nvSpPr>
        <p:spPr>
          <a:xfrm>
            <a:off x="3813143" y="4241569"/>
            <a:ext cx="1630838" cy="791851"/>
          </a:xfrm>
          <a:prstGeom prst="rect">
            <a:avLst/>
          </a:prstGeom>
          <a:noFill/>
          <a:ln w="76200">
            <a:solidFill>
              <a:srgbClr val="FF0000"/>
            </a:solidFill>
          </a:ln>
        </p:spPr>
        <p:txBody>
          <a:bodyPr wrap="square" rtlCol="0">
            <a:spAutoFit/>
          </a:bodyPr>
          <a:lstStyle/>
          <a:p>
            <a:endParaRPr lang="en-US" dirty="0"/>
          </a:p>
        </p:txBody>
      </p:sp>
      <p:sp>
        <p:nvSpPr>
          <p:cNvPr id="9" name="TextBox 8">
            <a:extLst>
              <a:ext uri="{FF2B5EF4-FFF2-40B4-BE49-F238E27FC236}">
                <a16:creationId xmlns:a16="http://schemas.microsoft.com/office/drawing/2014/main" xmlns="" id="{53DF90EF-55A1-462A-B74E-4DD73173C9EC}"/>
              </a:ext>
            </a:extLst>
          </p:cNvPr>
          <p:cNvSpPr txBox="1"/>
          <p:nvPr/>
        </p:nvSpPr>
        <p:spPr>
          <a:xfrm>
            <a:off x="3813143" y="5158336"/>
            <a:ext cx="3104493" cy="638666"/>
          </a:xfrm>
          <a:prstGeom prst="rect">
            <a:avLst/>
          </a:prstGeom>
          <a:noFill/>
          <a:ln w="76200">
            <a:solidFill>
              <a:srgbClr val="00B050"/>
            </a:solidFill>
          </a:ln>
        </p:spPr>
        <p:txBody>
          <a:bodyPr wrap="square" rtlCol="0">
            <a:spAutoFit/>
          </a:bodyPr>
          <a:lstStyle/>
          <a:p>
            <a:endParaRPr lang="en-US" dirty="0"/>
          </a:p>
        </p:txBody>
      </p:sp>
      <p:sp>
        <p:nvSpPr>
          <p:cNvPr id="10" name="TextBox 9">
            <a:extLst>
              <a:ext uri="{FF2B5EF4-FFF2-40B4-BE49-F238E27FC236}">
                <a16:creationId xmlns:a16="http://schemas.microsoft.com/office/drawing/2014/main" xmlns="" id="{1D916DD0-86F8-4D38-88AD-32F2089685DD}"/>
              </a:ext>
            </a:extLst>
          </p:cNvPr>
          <p:cNvSpPr txBox="1"/>
          <p:nvPr/>
        </p:nvSpPr>
        <p:spPr>
          <a:xfrm>
            <a:off x="9431372" y="2699887"/>
            <a:ext cx="2634532" cy="2031325"/>
          </a:xfrm>
          <a:prstGeom prst="rect">
            <a:avLst/>
          </a:prstGeom>
          <a:solidFill>
            <a:schemeClr val="tx1"/>
          </a:solidFill>
        </p:spPr>
        <p:txBody>
          <a:bodyPr wrap="square" rtlCol="0">
            <a:spAutoFit/>
          </a:bodyPr>
          <a:lstStyle/>
          <a:p>
            <a:pPr algn="ctr"/>
            <a:r>
              <a:rPr lang="en-US" b="1" dirty="0">
                <a:solidFill>
                  <a:schemeClr val="bg1"/>
                </a:solidFill>
              </a:rPr>
              <a:t>TDSP must receive choice </a:t>
            </a:r>
            <a:r>
              <a:rPr lang="en-US" b="1" dirty="0" smtClean="0">
                <a:solidFill>
                  <a:schemeClr val="bg1"/>
                </a:solidFill>
              </a:rPr>
              <a:t>transactions </a:t>
            </a:r>
            <a:r>
              <a:rPr lang="en-US" b="1" dirty="0">
                <a:solidFill>
                  <a:schemeClr val="bg1"/>
                </a:solidFill>
              </a:rPr>
              <a:t>by 7 pm on the transition date or </a:t>
            </a:r>
            <a:r>
              <a:rPr lang="en-US" b="1" dirty="0" smtClean="0">
                <a:solidFill>
                  <a:schemeClr val="bg1"/>
                </a:solidFill>
              </a:rPr>
              <a:t>the ESI ID will be  </a:t>
            </a:r>
            <a:r>
              <a:rPr lang="en-US" b="1" dirty="0">
                <a:solidFill>
                  <a:schemeClr val="bg1"/>
                </a:solidFill>
              </a:rPr>
              <a:t>transition to the POLR REP.</a:t>
            </a:r>
          </a:p>
        </p:txBody>
      </p:sp>
    </p:spTree>
    <p:extLst>
      <p:ext uri="{BB962C8B-B14F-4D97-AF65-F5344CB8AC3E}">
        <p14:creationId xmlns:p14="http://schemas.microsoft.com/office/powerpoint/2010/main" val="2630167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C6B3C05-7800-455C-A41E-154917C323B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CD2C9244-27D4-4433-820F-3B9591B2E17B}"/>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D05F44D3-D00C-44F8-9FCA-9C2D8F8585F8}"/>
              </a:ext>
            </a:extLst>
          </p:cNvPr>
          <p:cNvSpPr>
            <a:spLocks noGrp="1"/>
          </p:cNvSpPr>
          <p:nvPr>
            <p:ph type="sldNum" sz="quarter" idx="12"/>
          </p:nvPr>
        </p:nvSpPr>
        <p:spPr/>
        <p:txBody>
          <a:bodyPr/>
          <a:lstStyle/>
          <a:p>
            <a:fld id="{D57F1E4F-1CFF-5643-939E-02111984F565}" type="slidenum">
              <a:rPr lang="en-US" smtClean="0"/>
              <a:pPr/>
              <a:t>2</a:t>
            </a:fld>
            <a:endParaRPr lang="en-US" dirty="0"/>
          </a:p>
        </p:txBody>
      </p:sp>
      <p:sp>
        <p:nvSpPr>
          <p:cNvPr id="5" name="Title 4">
            <a:extLst>
              <a:ext uri="{FF2B5EF4-FFF2-40B4-BE49-F238E27FC236}">
                <a16:creationId xmlns:a16="http://schemas.microsoft.com/office/drawing/2014/main" xmlns="" id="{1DA207CE-125D-48E8-B1FD-E3CC5C6690D8}"/>
              </a:ext>
            </a:extLst>
          </p:cNvPr>
          <p:cNvSpPr>
            <a:spLocks noGrp="1"/>
          </p:cNvSpPr>
          <p:nvPr>
            <p:ph type="title"/>
          </p:nvPr>
        </p:nvSpPr>
        <p:spPr/>
        <p:txBody>
          <a:bodyPr/>
          <a:lstStyle/>
          <a:p>
            <a:r>
              <a:rPr lang="en-US" dirty="0"/>
              <a:t>Mass Transition Process</a:t>
            </a:r>
          </a:p>
        </p:txBody>
      </p:sp>
      <p:sp>
        <p:nvSpPr>
          <p:cNvPr id="6" name="TextBox 5">
            <a:extLst>
              <a:ext uri="{FF2B5EF4-FFF2-40B4-BE49-F238E27FC236}">
                <a16:creationId xmlns:a16="http://schemas.microsoft.com/office/drawing/2014/main" xmlns="" id="{92B895EE-3530-42E1-AC5F-6ADD68477AB7}"/>
              </a:ext>
            </a:extLst>
          </p:cNvPr>
          <p:cNvSpPr txBox="1"/>
          <p:nvPr/>
        </p:nvSpPr>
        <p:spPr>
          <a:xfrm>
            <a:off x="304799" y="1029990"/>
            <a:ext cx="11455179" cy="4524315"/>
          </a:xfrm>
          <a:prstGeom prst="rect">
            <a:avLst/>
          </a:prstGeom>
          <a:noFill/>
        </p:spPr>
        <p:txBody>
          <a:bodyPr wrap="square" rtlCol="0">
            <a:spAutoFit/>
          </a:bodyPr>
          <a:lstStyle/>
          <a:p>
            <a:r>
              <a:rPr lang="en-US" sz="2400" i="1" dirty="0">
                <a:solidFill>
                  <a:prstClr val="black">
                    <a:lumMod val="75000"/>
                    <a:lumOff val="25000"/>
                  </a:prstClr>
                </a:solidFill>
                <a:latin typeface="Arial" panose="020B0604020202020204"/>
              </a:rPr>
              <a:t>What is a Mass Transition?</a:t>
            </a:r>
          </a:p>
          <a:p>
            <a:endParaRPr lang="en-US" sz="2400" i="1" dirty="0">
              <a:solidFill>
                <a:prstClr val="black">
                  <a:lumMod val="75000"/>
                  <a:lumOff val="25000"/>
                </a:prstClr>
              </a:solidFill>
              <a:latin typeface="Arial" panose="020B0604020202020204"/>
            </a:endParaRPr>
          </a:p>
          <a:p>
            <a:r>
              <a:rPr lang="en-US" sz="2400" dirty="0">
                <a:solidFill>
                  <a:prstClr val="black">
                    <a:lumMod val="75000"/>
                    <a:lumOff val="25000"/>
                  </a:prstClr>
                </a:solidFill>
                <a:latin typeface="Arial" panose="020B0604020202020204"/>
              </a:rPr>
              <a:t>During the course of business in the Texas retail electric market, circumstances may necessitate </a:t>
            </a:r>
            <a:r>
              <a:rPr lang="en-US" sz="2400" b="1" dirty="0">
                <a:solidFill>
                  <a:prstClr val="black">
                    <a:lumMod val="75000"/>
                    <a:lumOff val="25000"/>
                  </a:prstClr>
                </a:solidFill>
                <a:latin typeface="Arial" panose="020B0604020202020204"/>
              </a:rPr>
              <a:t>the expeditious transfer of large numbers of customers from one Market Participant to another.</a:t>
            </a:r>
          </a:p>
          <a:p>
            <a:endParaRPr lang="en-US" sz="2400" dirty="0">
              <a:solidFill>
                <a:prstClr val="black">
                  <a:lumMod val="75000"/>
                  <a:lumOff val="25000"/>
                </a:prstClr>
              </a:solidFill>
              <a:latin typeface="Arial" panose="020B0604020202020204"/>
            </a:endParaRPr>
          </a:p>
          <a:p>
            <a:r>
              <a:rPr lang="en-US" sz="2400" dirty="0">
                <a:solidFill>
                  <a:prstClr val="black">
                    <a:lumMod val="75000"/>
                    <a:lumOff val="25000"/>
                  </a:prstClr>
                </a:solidFill>
                <a:latin typeface="Arial" panose="020B0604020202020204"/>
              </a:rPr>
              <a:t>The </a:t>
            </a:r>
            <a:r>
              <a:rPr lang="en-US" sz="2400" b="1" dirty="0">
                <a:solidFill>
                  <a:prstClr val="black">
                    <a:lumMod val="75000"/>
                    <a:lumOff val="25000"/>
                  </a:prstClr>
                </a:solidFill>
                <a:latin typeface="Arial" panose="020B0604020202020204"/>
              </a:rPr>
              <a:t>goal of the transition process </a:t>
            </a:r>
            <a:r>
              <a:rPr lang="en-US" sz="2400" dirty="0">
                <a:solidFill>
                  <a:prstClr val="black">
                    <a:lumMod val="75000"/>
                    <a:lumOff val="25000"/>
                  </a:prstClr>
                </a:solidFill>
                <a:latin typeface="Arial" panose="020B0604020202020204"/>
              </a:rPr>
              <a:t>is to transfer responsibility for all affected ESI </a:t>
            </a:r>
            <a:r>
              <a:rPr lang="en-US" sz="2400" dirty="0" smtClean="0">
                <a:solidFill>
                  <a:prstClr val="black">
                    <a:lumMod val="75000"/>
                    <a:lumOff val="25000"/>
                  </a:prstClr>
                </a:solidFill>
                <a:latin typeface="Arial" panose="020B0604020202020204"/>
              </a:rPr>
              <a:t>IDs while </a:t>
            </a:r>
            <a:r>
              <a:rPr lang="en-US" sz="2400" dirty="0">
                <a:solidFill>
                  <a:prstClr val="black">
                    <a:lumMod val="75000"/>
                    <a:lumOff val="25000"/>
                  </a:prstClr>
                </a:solidFill>
                <a:latin typeface="Arial" panose="020B0604020202020204"/>
              </a:rPr>
              <a:t>also honoring the Customer’s choice to switch to </a:t>
            </a:r>
            <a:r>
              <a:rPr lang="en-US" sz="2400" dirty="0" smtClean="0">
                <a:solidFill>
                  <a:prstClr val="black">
                    <a:lumMod val="75000"/>
                    <a:lumOff val="25000"/>
                  </a:prstClr>
                </a:solidFill>
                <a:latin typeface="Arial" panose="020B0604020202020204"/>
              </a:rPr>
              <a:t>their</a:t>
            </a:r>
            <a:r>
              <a:rPr lang="en-US" sz="2400" dirty="0">
                <a:solidFill>
                  <a:prstClr val="black">
                    <a:lumMod val="75000"/>
                    <a:lumOff val="25000"/>
                  </a:prstClr>
                </a:solidFill>
                <a:latin typeface="Arial" panose="020B0604020202020204"/>
              </a:rPr>
              <a:t> </a:t>
            </a:r>
            <a:r>
              <a:rPr lang="en-US" sz="2400" dirty="0" smtClean="0">
                <a:solidFill>
                  <a:prstClr val="black">
                    <a:lumMod val="75000"/>
                    <a:lumOff val="25000"/>
                  </a:prstClr>
                </a:solidFill>
                <a:latin typeface="Arial" panose="020B0604020202020204"/>
              </a:rPr>
              <a:t>chosen </a:t>
            </a:r>
            <a:r>
              <a:rPr lang="en-US" sz="2400" dirty="0">
                <a:solidFill>
                  <a:prstClr val="black">
                    <a:lumMod val="75000"/>
                    <a:lumOff val="25000"/>
                  </a:prstClr>
                </a:solidFill>
                <a:latin typeface="Arial" panose="020B0604020202020204"/>
              </a:rPr>
              <a:t>CR.</a:t>
            </a:r>
          </a:p>
          <a:p>
            <a:endParaRPr lang="en-US" sz="2400" dirty="0">
              <a:solidFill>
                <a:prstClr val="black">
                  <a:lumMod val="75000"/>
                  <a:lumOff val="25000"/>
                </a:prstClr>
              </a:solidFill>
              <a:latin typeface="Arial" panose="020B0604020202020204"/>
            </a:endParaRPr>
          </a:p>
          <a:p>
            <a:r>
              <a:rPr lang="en-US" sz="2400" dirty="0">
                <a:solidFill>
                  <a:prstClr val="black">
                    <a:lumMod val="75000"/>
                    <a:lumOff val="25000"/>
                  </a:prstClr>
                </a:solidFill>
                <a:latin typeface="Arial" panose="020B0604020202020204"/>
              </a:rPr>
              <a:t>This </a:t>
            </a:r>
            <a:r>
              <a:rPr lang="en-US" sz="2400" b="1" dirty="0">
                <a:solidFill>
                  <a:prstClr val="black">
                    <a:lumMod val="75000"/>
                    <a:lumOff val="25000"/>
                  </a:prstClr>
                </a:solidFill>
                <a:latin typeface="Arial" panose="020B0604020202020204"/>
              </a:rPr>
              <a:t>module</a:t>
            </a:r>
            <a:r>
              <a:rPr lang="en-US" sz="2400" dirty="0">
                <a:solidFill>
                  <a:prstClr val="black">
                    <a:lumMod val="75000"/>
                    <a:lumOff val="25000"/>
                  </a:prstClr>
                </a:solidFill>
                <a:latin typeface="Arial" panose="020B0604020202020204"/>
              </a:rPr>
              <a:t> will follow a typical Mass Transition process focusing on the transition of ESI IDs from a Defaulting CR to either a VREP (Volunteer REP) or a designated POLR REP (Provider of Last Resort</a:t>
            </a:r>
            <a:r>
              <a:rPr lang="en-US" sz="2400" dirty="0" smtClean="0">
                <a:solidFill>
                  <a:prstClr val="black">
                    <a:lumMod val="75000"/>
                    <a:lumOff val="25000"/>
                  </a:prstClr>
                </a:solidFill>
                <a:latin typeface="Arial" panose="020B0604020202020204"/>
              </a:rPr>
              <a:t>).</a:t>
            </a:r>
            <a:endParaRPr lang="en-US" sz="2400" dirty="0">
              <a:solidFill>
                <a:prstClr val="black">
                  <a:lumMod val="75000"/>
                  <a:lumOff val="25000"/>
                </a:prstClr>
              </a:solidFill>
              <a:latin typeface="Arial" panose="020B0604020202020204"/>
            </a:endParaRPr>
          </a:p>
        </p:txBody>
      </p:sp>
    </p:spTree>
    <p:extLst>
      <p:ext uri="{BB962C8B-B14F-4D97-AF65-F5344CB8AC3E}">
        <p14:creationId xmlns:p14="http://schemas.microsoft.com/office/powerpoint/2010/main" val="1420533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AEC612E-2FAF-45B3-B3FC-D2CAFCB30DC0}"/>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0CB5198C-092A-4FD8-8C18-9556B6D649CF}"/>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3F445126-D8BD-4A24-A6B9-4111D95E108D}"/>
              </a:ext>
            </a:extLst>
          </p:cNvPr>
          <p:cNvSpPr>
            <a:spLocks noGrp="1"/>
          </p:cNvSpPr>
          <p:nvPr>
            <p:ph type="sldNum" sz="quarter" idx="12"/>
          </p:nvPr>
        </p:nvSpPr>
        <p:spPr/>
        <p:txBody>
          <a:bodyPr/>
          <a:lstStyle/>
          <a:p>
            <a:fld id="{D57F1E4F-1CFF-5643-939E-02111984F565}" type="slidenum">
              <a:rPr lang="en-US" smtClean="0"/>
              <a:pPr/>
              <a:t>3</a:t>
            </a:fld>
            <a:endParaRPr lang="en-US" dirty="0"/>
          </a:p>
        </p:txBody>
      </p:sp>
      <p:sp>
        <p:nvSpPr>
          <p:cNvPr id="5" name="Title 4">
            <a:extLst>
              <a:ext uri="{FF2B5EF4-FFF2-40B4-BE49-F238E27FC236}">
                <a16:creationId xmlns:a16="http://schemas.microsoft.com/office/drawing/2014/main" xmlns="" id="{06EF53C9-6CCE-4B12-990D-8852DA21600B}"/>
              </a:ext>
            </a:extLst>
          </p:cNvPr>
          <p:cNvSpPr>
            <a:spLocks noGrp="1"/>
          </p:cNvSpPr>
          <p:nvPr>
            <p:ph type="title"/>
          </p:nvPr>
        </p:nvSpPr>
        <p:spPr/>
        <p:txBody>
          <a:bodyPr/>
          <a:lstStyle/>
          <a:p>
            <a:r>
              <a:rPr lang="en-US" dirty="0"/>
              <a:t>References/Definitions</a:t>
            </a:r>
          </a:p>
        </p:txBody>
      </p:sp>
      <p:sp>
        <p:nvSpPr>
          <p:cNvPr id="6" name="TextBox 5">
            <a:extLst>
              <a:ext uri="{FF2B5EF4-FFF2-40B4-BE49-F238E27FC236}">
                <a16:creationId xmlns:a16="http://schemas.microsoft.com/office/drawing/2014/main" xmlns="" id="{0F1E06A4-AA59-467E-BC48-9C33BD4284DF}"/>
              </a:ext>
            </a:extLst>
          </p:cNvPr>
          <p:cNvSpPr txBox="1"/>
          <p:nvPr/>
        </p:nvSpPr>
        <p:spPr>
          <a:xfrm>
            <a:off x="1097282" y="1470991"/>
            <a:ext cx="9811908" cy="2585323"/>
          </a:xfrm>
          <a:prstGeom prst="rect">
            <a:avLst/>
          </a:prstGeom>
          <a:noFill/>
        </p:spPr>
        <p:txBody>
          <a:bodyPr wrap="square" rtlCol="0">
            <a:spAutoFit/>
          </a:bodyPr>
          <a:lstStyle/>
          <a:p>
            <a:pPr lvl="1"/>
            <a:r>
              <a:rPr lang="en-US" dirty="0"/>
              <a:t>Retail Market Guide 7.11</a:t>
            </a:r>
          </a:p>
          <a:p>
            <a:pPr lvl="2"/>
            <a:r>
              <a:rPr lang="en-US" dirty="0"/>
              <a:t>Definitions in </a:t>
            </a:r>
            <a:r>
              <a:rPr lang="en-US" dirty="0" smtClean="0"/>
              <a:t>7.11.1</a:t>
            </a:r>
          </a:p>
          <a:p>
            <a:endParaRPr lang="en-US" dirty="0"/>
          </a:p>
          <a:p>
            <a:r>
              <a:rPr lang="en-US" b="1" dirty="0" smtClean="0"/>
              <a:t>POLR </a:t>
            </a:r>
            <a:r>
              <a:rPr lang="en-US" b="1" dirty="0"/>
              <a:t>provider </a:t>
            </a:r>
            <a:r>
              <a:rPr lang="en-US" dirty="0"/>
              <a:t>-- A volunteer retail electric provider (VREP) or LSP that may be required to provide POLR service pursuant to this section. </a:t>
            </a:r>
            <a:endParaRPr lang="en-US" b="1" dirty="0"/>
          </a:p>
          <a:p>
            <a:r>
              <a:rPr lang="en-US" b="1" dirty="0" smtClean="0"/>
              <a:t>Voluntary </a:t>
            </a:r>
            <a:r>
              <a:rPr lang="en-US" b="1" dirty="0"/>
              <a:t>retail electric provider </a:t>
            </a:r>
            <a:r>
              <a:rPr lang="en-US" dirty="0"/>
              <a:t>(VREP) -- A REP that has volunteered to provide POLR service pursuant to subsection (</a:t>
            </a:r>
            <a:r>
              <a:rPr lang="en-US" dirty="0" err="1"/>
              <a:t>i</a:t>
            </a:r>
            <a:r>
              <a:rPr lang="en-US" dirty="0"/>
              <a:t>) of this section. </a:t>
            </a:r>
          </a:p>
          <a:p>
            <a:r>
              <a:rPr lang="en-US" b="1" dirty="0" smtClean="0"/>
              <a:t>Large </a:t>
            </a:r>
            <a:r>
              <a:rPr lang="en-US" b="1" dirty="0"/>
              <a:t>service provider </a:t>
            </a:r>
            <a:r>
              <a:rPr lang="en-US" dirty="0"/>
              <a:t>(LSP) -- A REP that is designated to provide POLR service pursuant to subsection (j) of this section. </a:t>
            </a:r>
            <a:endParaRPr lang="en-US" dirty="0"/>
          </a:p>
        </p:txBody>
      </p:sp>
    </p:spTree>
    <p:extLst>
      <p:ext uri="{BB962C8B-B14F-4D97-AF65-F5344CB8AC3E}">
        <p14:creationId xmlns:p14="http://schemas.microsoft.com/office/powerpoint/2010/main" val="1112939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7309B24-A8AB-4D2E-B3D5-E47377D9D107}"/>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F833673B-5E91-483B-89F2-A5051FB55B0B}"/>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297C6C9-797B-41C4-B0EB-1AB2FC1E84F4}"/>
              </a:ext>
            </a:extLst>
          </p:cNvPr>
          <p:cNvSpPr>
            <a:spLocks noGrp="1"/>
          </p:cNvSpPr>
          <p:nvPr>
            <p:ph type="sldNum" sz="quarter" idx="12"/>
          </p:nvPr>
        </p:nvSpPr>
        <p:spPr/>
        <p:txBody>
          <a:bodyPr/>
          <a:lstStyle/>
          <a:p>
            <a:fld id="{D57F1E4F-1CFF-5643-939E-02111984F565}" type="slidenum">
              <a:rPr lang="en-US" smtClean="0"/>
              <a:pPr/>
              <a:t>4</a:t>
            </a:fld>
            <a:endParaRPr lang="en-US" dirty="0"/>
          </a:p>
        </p:txBody>
      </p:sp>
      <p:sp>
        <p:nvSpPr>
          <p:cNvPr id="5" name="Title 4">
            <a:extLst>
              <a:ext uri="{FF2B5EF4-FFF2-40B4-BE49-F238E27FC236}">
                <a16:creationId xmlns:a16="http://schemas.microsoft.com/office/drawing/2014/main" xmlns="" id="{4AF7B4FB-103E-451A-8675-5835A3FB7E71}"/>
              </a:ext>
            </a:extLst>
          </p:cNvPr>
          <p:cNvSpPr>
            <a:spLocks noGrp="1"/>
          </p:cNvSpPr>
          <p:nvPr>
            <p:ph type="title"/>
          </p:nvPr>
        </p:nvSpPr>
        <p:spPr/>
        <p:txBody>
          <a:bodyPr/>
          <a:lstStyle/>
          <a:p>
            <a:r>
              <a:rPr lang="en-US" dirty="0"/>
              <a:t>Who are the Market Participants involved?</a:t>
            </a:r>
          </a:p>
        </p:txBody>
      </p:sp>
      <p:sp>
        <p:nvSpPr>
          <p:cNvPr id="7" name="TextBox 6">
            <a:extLst>
              <a:ext uri="{FF2B5EF4-FFF2-40B4-BE49-F238E27FC236}">
                <a16:creationId xmlns:a16="http://schemas.microsoft.com/office/drawing/2014/main" xmlns="" id="{CEF4E3CA-D705-4A09-9FF6-27811B2B3DC9}"/>
              </a:ext>
            </a:extLst>
          </p:cNvPr>
          <p:cNvSpPr txBox="1"/>
          <p:nvPr/>
        </p:nvSpPr>
        <p:spPr>
          <a:xfrm>
            <a:off x="1359673" y="1407381"/>
            <a:ext cx="9120146" cy="4401205"/>
          </a:xfrm>
          <a:prstGeom prst="rect">
            <a:avLst/>
          </a:prstGeom>
          <a:noFill/>
        </p:spPr>
        <p:txBody>
          <a:bodyPr wrap="square" rtlCol="0">
            <a:spAutoFit/>
          </a:bodyPr>
          <a:lstStyle/>
          <a:p>
            <a:pPr marL="914400" lvl="1" indent="-457200">
              <a:buFont typeface="+mj-lt"/>
              <a:buAutoNum type="arabicPeriod"/>
            </a:pPr>
            <a:r>
              <a:rPr lang="en-US" sz="2000" dirty="0"/>
              <a:t>PUCT</a:t>
            </a:r>
          </a:p>
          <a:p>
            <a:pPr marL="914400" lvl="1" indent="-457200">
              <a:buFont typeface="+mj-lt"/>
              <a:buAutoNum type="arabicPeriod"/>
            </a:pPr>
            <a:r>
              <a:rPr lang="en-US" sz="2000" dirty="0"/>
              <a:t>ERCOT </a:t>
            </a:r>
          </a:p>
          <a:p>
            <a:pPr marL="914400" lvl="1" indent="-457200">
              <a:buFont typeface="+mj-lt"/>
              <a:buAutoNum type="arabicPeriod"/>
            </a:pPr>
            <a:r>
              <a:rPr lang="en-US" sz="2000" dirty="0"/>
              <a:t>TDSPs</a:t>
            </a:r>
          </a:p>
          <a:p>
            <a:pPr marL="914400" lvl="1" indent="-457200">
              <a:buFont typeface="+mj-lt"/>
              <a:buAutoNum type="arabicPeriod"/>
            </a:pPr>
            <a:r>
              <a:rPr lang="en-US" sz="2000" dirty="0"/>
              <a:t>Defaulting CR</a:t>
            </a:r>
          </a:p>
          <a:p>
            <a:pPr marL="914400" lvl="1" indent="-457200">
              <a:buFont typeface="+mj-lt"/>
              <a:buAutoNum type="arabicPeriod"/>
            </a:pPr>
            <a:r>
              <a:rPr lang="en-US" sz="2000" dirty="0"/>
              <a:t>POLR CRs (VREPs/LSPs)</a:t>
            </a:r>
          </a:p>
          <a:p>
            <a:pPr marL="1371600" lvl="2" indent="-457200">
              <a:buFont typeface="+mj-lt"/>
              <a:buAutoNum type="alphaLcParenR"/>
            </a:pPr>
            <a:r>
              <a:rPr lang="en-US" sz="2000" u="sng" dirty="0"/>
              <a:t>VREPs</a:t>
            </a:r>
            <a:r>
              <a:rPr lang="en-US" sz="2000" dirty="0"/>
              <a:t> (Volunteer REP) apply and are approved to serve a select number of ESID’s for each customer class in each POLR area (TDSP territory)</a:t>
            </a:r>
          </a:p>
          <a:p>
            <a:pPr marL="1371600" lvl="2" indent="-457200">
              <a:buFont typeface="+mj-lt"/>
              <a:buAutoNum type="alphaLcParenR"/>
            </a:pPr>
            <a:r>
              <a:rPr lang="en-US" sz="2000" u="sng" dirty="0"/>
              <a:t>LSPs </a:t>
            </a:r>
            <a:r>
              <a:rPr lang="en-US" sz="2000" dirty="0"/>
              <a:t>(Large Service Provider) a REP designated by the PUCT to provide POLR service for each customer class in each POLR area (TDSP territory)</a:t>
            </a:r>
          </a:p>
          <a:p>
            <a:pPr marL="1885950" lvl="3" indent="-514350">
              <a:buFont typeface="+mj-lt"/>
              <a:buAutoNum type="romanLcPeriod"/>
            </a:pPr>
            <a:r>
              <a:rPr lang="en-US" sz="2000" dirty="0"/>
              <a:t>VREP’s can also be LSP’s</a:t>
            </a:r>
          </a:p>
          <a:p>
            <a:pPr marL="914400" lvl="1" indent="-457200">
              <a:buFont typeface="+mj-lt"/>
              <a:buAutoNum type="arabicPeriod"/>
            </a:pPr>
            <a:r>
              <a:rPr lang="en-US" sz="2000" dirty="0"/>
              <a:t>Customers</a:t>
            </a:r>
          </a:p>
          <a:p>
            <a:r>
              <a:rPr lang="en-US" sz="2000" i="1" u="sng" dirty="0"/>
              <a:t>NOTE</a:t>
            </a:r>
            <a:r>
              <a:rPr lang="en-US" sz="2000" i="1" dirty="0"/>
              <a:t>: CR and REP will be used interchangeably for this discussion.</a:t>
            </a:r>
            <a:endParaRPr lang="en-US" sz="2000" dirty="0"/>
          </a:p>
        </p:txBody>
      </p:sp>
    </p:spTree>
    <p:extLst>
      <p:ext uri="{BB962C8B-B14F-4D97-AF65-F5344CB8AC3E}">
        <p14:creationId xmlns:p14="http://schemas.microsoft.com/office/powerpoint/2010/main" val="255266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E54D01B-FFA6-436A-87CD-B84F008B49A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B49DEA68-AAAD-4730-9140-C0C4BA84E26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FCAB33D-5C49-4EA7-BC44-8DE9ED98F5DE}"/>
              </a:ext>
            </a:extLst>
          </p:cNvPr>
          <p:cNvSpPr>
            <a:spLocks noGrp="1"/>
          </p:cNvSpPr>
          <p:nvPr>
            <p:ph type="sldNum" sz="quarter" idx="12"/>
          </p:nvPr>
        </p:nvSpPr>
        <p:spPr/>
        <p:txBody>
          <a:bodyPr/>
          <a:lstStyle/>
          <a:p>
            <a:fld id="{D57F1E4F-1CFF-5643-939E-02111984F565}" type="slidenum">
              <a:rPr lang="en-US" smtClean="0"/>
              <a:pPr/>
              <a:t>5</a:t>
            </a:fld>
            <a:endParaRPr lang="en-US" dirty="0"/>
          </a:p>
        </p:txBody>
      </p:sp>
      <p:sp>
        <p:nvSpPr>
          <p:cNvPr id="5" name="Title 4">
            <a:extLst>
              <a:ext uri="{FF2B5EF4-FFF2-40B4-BE49-F238E27FC236}">
                <a16:creationId xmlns:a16="http://schemas.microsoft.com/office/drawing/2014/main" xmlns="" id="{7ACC2701-BF95-44E4-8A5B-5DCCC50793B2}"/>
              </a:ext>
            </a:extLst>
          </p:cNvPr>
          <p:cNvSpPr>
            <a:spLocks noGrp="1"/>
          </p:cNvSpPr>
          <p:nvPr>
            <p:ph type="title"/>
          </p:nvPr>
        </p:nvSpPr>
        <p:spPr/>
        <p:txBody>
          <a:bodyPr/>
          <a:lstStyle/>
          <a:p>
            <a:r>
              <a:rPr lang="en-US" dirty="0"/>
              <a:t>What are their responsibilities?</a:t>
            </a:r>
          </a:p>
        </p:txBody>
      </p:sp>
      <p:sp>
        <p:nvSpPr>
          <p:cNvPr id="6" name="TextBox 5">
            <a:extLst>
              <a:ext uri="{FF2B5EF4-FFF2-40B4-BE49-F238E27FC236}">
                <a16:creationId xmlns:a16="http://schemas.microsoft.com/office/drawing/2014/main" xmlns="" id="{BFF2EF44-B28A-45B7-963E-4EC902A37042}"/>
              </a:ext>
            </a:extLst>
          </p:cNvPr>
          <p:cNvSpPr txBox="1"/>
          <p:nvPr/>
        </p:nvSpPr>
        <p:spPr>
          <a:xfrm>
            <a:off x="477078" y="1224501"/>
            <a:ext cx="11195437" cy="4185761"/>
          </a:xfrm>
          <a:prstGeom prst="rect">
            <a:avLst/>
          </a:prstGeom>
          <a:noFill/>
        </p:spPr>
        <p:txBody>
          <a:bodyPr wrap="square" rtlCol="0">
            <a:spAutoFit/>
          </a:bodyPr>
          <a:lstStyle/>
          <a:p>
            <a:pPr lvl="1"/>
            <a:r>
              <a:rPr lang="en-US" sz="2800" b="1" u="sng" dirty="0"/>
              <a:t>PUCT Staff</a:t>
            </a:r>
          </a:p>
          <a:p>
            <a:pPr marL="1257300" lvl="2" indent="-342900">
              <a:buFont typeface="+mj-lt"/>
              <a:buAutoNum type="arabicPeriod"/>
            </a:pPr>
            <a:r>
              <a:rPr lang="en-US" sz="3200" dirty="0"/>
              <a:t>Coordinates with ERCOT staff on the initiation of a </a:t>
            </a:r>
            <a:r>
              <a:rPr lang="en-US" sz="3200" dirty="0" smtClean="0"/>
              <a:t>Mass </a:t>
            </a:r>
            <a:r>
              <a:rPr lang="en-US" sz="3200" dirty="0"/>
              <a:t>T</a:t>
            </a:r>
            <a:r>
              <a:rPr lang="en-US" sz="3200" dirty="0" smtClean="0"/>
              <a:t>ransition </a:t>
            </a:r>
            <a:r>
              <a:rPr lang="en-US" sz="3200" dirty="0"/>
              <a:t>event</a:t>
            </a:r>
          </a:p>
          <a:p>
            <a:pPr marL="1257300" lvl="2" indent="-342900">
              <a:buFont typeface="+mj-lt"/>
              <a:buAutoNum type="arabicPeriod"/>
            </a:pPr>
            <a:endParaRPr lang="en-US" sz="800" dirty="0"/>
          </a:p>
          <a:p>
            <a:pPr marL="1257300" lvl="2" indent="-342900">
              <a:buFont typeface="+mj-lt"/>
              <a:buAutoNum type="arabicPeriod"/>
            </a:pPr>
            <a:r>
              <a:rPr lang="en-US" sz="3200" dirty="0"/>
              <a:t>Oversight of the </a:t>
            </a:r>
            <a:r>
              <a:rPr lang="en-US" sz="3200" dirty="0" smtClean="0"/>
              <a:t>Mass </a:t>
            </a:r>
            <a:r>
              <a:rPr lang="en-US" sz="3200" dirty="0"/>
              <a:t>T</a:t>
            </a:r>
            <a:r>
              <a:rPr lang="en-US" sz="3200" dirty="0" smtClean="0"/>
              <a:t>ransition </a:t>
            </a:r>
            <a:r>
              <a:rPr lang="en-US" sz="3200" dirty="0"/>
              <a:t>event</a:t>
            </a:r>
          </a:p>
          <a:p>
            <a:pPr marL="1257300" lvl="2" indent="-342900">
              <a:buFont typeface="+mj-lt"/>
              <a:buAutoNum type="arabicPeriod"/>
            </a:pPr>
            <a:endParaRPr lang="en-US" sz="800" dirty="0"/>
          </a:p>
          <a:p>
            <a:pPr marL="1257300" lvl="2" indent="-342900">
              <a:buFont typeface="+mj-lt"/>
              <a:buAutoNum type="arabicPeriod"/>
            </a:pPr>
            <a:r>
              <a:rPr lang="en-US" sz="3200" dirty="0"/>
              <a:t>Participates in Daily Project Coordination Calls</a:t>
            </a:r>
          </a:p>
          <a:p>
            <a:pPr marL="1257300" lvl="2" indent="-342900">
              <a:buFont typeface="+mj-lt"/>
              <a:buAutoNum type="arabicPeriod"/>
            </a:pPr>
            <a:endParaRPr lang="en-US" sz="800" dirty="0"/>
          </a:p>
          <a:p>
            <a:pPr marL="1257300" lvl="2" indent="-342900">
              <a:buFont typeface="+mj-lt"/>
              <a:buAutoNum type="arabicPeriod"/>
            </a:pPr>
            <a:r>
              <a:rPr lang="en-US" sz="3200" dirty="0"/>
              <a:t>Manages the Decertification Process of the Defaulting CR</a:t>
            </a:r>
          </a:p>
          <a:p>
            <a:endParaRPr lang="en-US" dirty="0"/>
          </a:p>
        </p:txBody>
      </p:sp>
    </p:spTree>
    <p:extLst>
      <p:ext uri="{BB962C8B-B14F-4D97-AF65-F5344CB8AC3E}">
        <p14:creationId xmlns:p14="http://schemas.microsoft.com/office/powerpoint/2010/main" val="182722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E54D01B-FFA6-436A-87CD-B84F008B49A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B49DEA68-AAAD-4730-9140-C0C4BA84E26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FCAB33D-5C49-4EA7-BC44-8DE9ED98F5DE}"/>
              </a:ext>
            </a:extLst>
          </p:cNvPr>
          <p:cNvSpPr>
            <a:spLocks noGrp="1"/>
          </p:cNvSpPr>
          <p:nvPr>
            <p:ph type="sldNum" sz="quarter" idx="12"/>
          </p:nvPr>
        </p:nvSpPr>
        <p:spPr/>
        <p:txBody>
          <a:bodyPr/>
          <a:lstStyle/>
          <a:p>
            <a:fld id="{D57F1E4F-1CFF-5643-939E-02111984F565}" type="slidenum">
              <a:rPr lang="en-US" smtClean="0"/>
              <a:pPr/>
              <a:t>6</a:t>
            </a:fld>
            <a:endParaRPr lang="en-US" dirty="0"/>
          </a:p>
        </p:txBody>
      </p:sp>
      <p:sp>
        <p:nvSpPr>
          <p:cNvPr id="5" name="Title 4">
            <a:extLst>
              <a:ext uri="{FF2B5EF4-FFF2-40B4-BE49-F238E27FC236}">
                <a16:creationId xmlns:a16="http://schemas.microsoft.com/office/drawing/2014/main" xmlns="" id="{7ACC2701-BF95-44E4-8A5B-5DCCC50793B2}"/>
              </a:ext>
            </a:extLst>
          </p:cNvPr>
          <p:cNvSpPr>
            <a:spLocks noGrp="1"/>
          </p:cNvSpPr>
          <p:nvPr>
            <p:ph type="title"/>
          </p:nvPr>
        </p:nvSpPr>
        <p:spPr/>
        <p:txBody>
          <a:bodyPr/>
          <a:lstStyle/>
          <a:p>
            <a:r>
              <a:rPr lang="en-US" dirty="0"/>
              <a:t>What are their responsibilities?</a:t>
            </a:r>
          </a:p>
        </p:txBody>
      </p:sp>
      <p:sp>
        <p:nvSpPr>
          <p:cNvPr id="6" name="TextBox 5">
            <a:extLst>
              <a:ext uri="{FF2B5EF4-FFF2-40B4-BE49-F238E27FC236}">
                <a16:creationId xmlns:a16="http://schemas.microsoft.com/office/drawing/2014/main" xmlns="" id="{BFF2EF44-B28A-45B7-963E-4EC902A37042}"/>
              </a:ext>
            </a:extLst>
          </p:cNvPr>
          <p:cNvSpPr txBox="1"/>
          <p:nvPr/>
        </p:nvSpPr>
        <p:spPr>
          <a:xfrm>
            <a:off x="381663" y="914400"/>
            <a:ext cx="11195437" cy="5786199"/>
          </a:xfrm>
          <a:prstGeom prst="rect">
            <a:avLst/>
          </a:prstGeom>
          <a:noFill/>
        </p:spPr>
        <p:txBody>
          <a:bodyPr wrap="square" rtlCol="0">
            <a:spAutoFit/>
          </a:bodyPr>
          <a:lstStyle/>
          <a:p>
            <a:pPr lvl="1"/>
            <a:r>
              <a:rPr lang="en-US" sz="2800" b="1" u="sng" dirty="0"/>
              <a:t>ERCOT</a:t>
            </a:r>
          </a:p>
          <a:p>
            <a:pPr marL="1257300" lvl="2" indent="-342900">
              <a:buFont typeface="+mj-lt"/>
              <a:buAutoNum type="arabicPeriod"/>
            </a:pPr>
            <a:r>
              <a:rPr lang="en-US" dirty="0"/>
              <a:t>Coordinates with PUCT staff before, during, and after a </a:t>
            </a:r>
            <a:r>
              <a:rPr lang="en-US" dirty="0" smtClean="0"/>
              <a:t>Mass </a:t>
            </a:r>
            <a:r>
              <a:rPr lang="en-US" dirty="0"/>
              <a:t>T</a:t>
            </a:r>
            <a:r>
              <a:rPr lang="en-US" dirty="0" smtClean="0"/>
              <a:t>ransition </a:t>
            </a:r>
            <a:r>
              <a:rPr lang="en-US" dirty="0"/>
              <a:t>E</a:t>
            </a:r>
            <a:r>
              <a:rPr lang="en-US" dirty="0" smtClean="0"/>
              <a:t>vent </a:t>
            </a:r>
            <a:endParaRPr lang="en-US" dirty="0"/>
          </a:p>
          <a:p>
            <a:pPr marL="1257300" lvl="2" indent="-342900">
              <a:buFont typeface="+mj-lt"/>
              <a:buAutoNum type="arabicPeriod"/>
            </a:pPr>
            <a:r>
              <a:rPr lang="en-US" dirty="0"/>
              <a:t>Provides Market Notifications</a:t>
            </a:r>
          </a:p>
          <a:p>
            <a:pPr marL="1714500" lvl="3" indent="-342900">
              <a:buFont typeface="+mj-lt"/>
              <a:buAutoNum type="alphaLcParenR"/>
            </a:pPr>
            <a:r>
              <a:rPr lang="en-US" dirty="0"/>
              <a:t>General Market Notice informing of a Market Participant Default </a:t>
            </a:r>
          </a:p>
          <a:p>
            <a:pPr marL="1714500" lvl="3" indent="-342900">
              <a:buFont typeface="+mj-lt"/>
              <a:buAutoNum type="alphaLcParenR"/>
            </a:pPr>
            <a:r>
              <a:rPr lang="en-US" dirty="0"/>
              <a:t>Specified Notice to Impacted Market Participants (TDSP’s, POLR’s (VREPs/LSPs, Defaulting CR, PUCT Staff)</a:t>
            </a:r>
          </a:p>
          <a:p>
            <a:pPr marL="1714500" lvl="3" indent="-342900">
              <a:buFont typeface="+mj-lt"/>
              <a:buAutoNum type="alphaLcParenR"/>
            </a:pPr>
            <a:r>
              <a:rPr lang="en-US" dirty="0"/>
              <a:t>Customers are informed via official commission seal postcard, automated phone call, email. (to the extent the information is available</a:t>
            </a:r>
            <a:r>
              <a:rPr lang="en-US" dirty="0" smtClean="0"/>
              <a:t>)   </a:t>
            </a:r>
            <a:endParaRPr lang="en-US" dirty="0"/>
          </a:p>
          <a:p>
            <a:pPr marL="1257300" lvl="2" indent="-342900">
              <a:buFont typeface="+mj-lt"/>
              <a:buAutoNum type="arabicPeriod"/>
            </a:pPr>
            <a:r>
              <a:rPr lang="en-US" dirty="0"/>
              <a:t>Performs ESI allocation between VREPs and LSPs per PUCT 25.43 (for each customer class in each POLR area)</a:t>
            </a:r>
          </a:p>
          <a:p>
            <a:pPr marL="1257300" lvl="2" indent="-342900">
              <a:buFont typeface="+mj-lt"/>
              <a:buAutoNum type="arabicPeriod"/>
            </a:pPr>
            <a:r>
              <a:rPr lang="en-US" dirty="0"/>
              <a:t>Manages Mass Transition Event</a:t>
            </a:r>
          </a:p>
          <a:p>
            <a:pPr marL="1714500" lvl="3" indent="-342900">
              <a:buFont typeface="+mj-lt"/>
              <a:buAutoNum type="alphaLcParenR"/>
            </a:pPr>
            <a:r>
              <a:rPr lang="en-US" dirty="0"/>
              <a:t>Initiate Drop to POLR transaction (</a:t>
            </a:r>
            <a:r>
              <a:rPr lang="en-US" dirty="0" smtClean="0"/>
              <a:t>814_03 TS</a:t>
            </a:r>
            <a:r>
              <a:rPr lang="en-US" dirty="0"/>
              <a:t>)</a:t>
            </a:r>
          </a:p>
          <a:p>
            <a:pPr marL="1714500" lvl="3" indent="-342900">
              <a:buFont typeface="+mj-lt"/>
              <a:buAutoNum type="alphaLcParenR"/>
            </a:pPr>
            <a:r>
              <a:rPr lang="en-US" dirty="0"/>
              <a:t>Distribution of the defaulting CR’s </a:t>
            </a:r>
            <a:r>
              <a:rPr lang="en-US" dirty="0" smtClean="0"/>
              <a:t>most current CBCI </a:t>
            </a:r>
            <a:r>
              <a:rPr lang="en-US" dirty="0"/>
              <a:t>file </a:t>
            </a:r>
            <a:r>
              <a:rPr lang="en-US" dirty="0" smtClean="0"/>
              <a:t>(Customer </a:t>
            </a:r>
            <a:r>
              <a:rPr lang="en-US" dirty="0"/>
              <a:t>B</a:t>
            </a:r>
            <a:r>
              <a:rPr lang="en-US" dirty="0" smtClean="0"/>
              <a:t>illing </a:t>
            </a:r>
            <a:r>
              <a:rPr lang="en-US" dirty="0"/>
              <a:t>C</a:t>
            </a:r>
            <a:r>
              <a:rPr lang="en-US" dirty="0" smtClean="0"/>
              <a:t>ontact </a:t>
            </a:r>
            <a:r>
              <a:rPr lang="en-US" dirty="0"/>
              <a:t>I</a:t>
            </a:r>
            <a:r>
              <a:rPr lang="en-US" dirty="0" smtClean="0"/>
              <a:t>nformation </a:t>
            </a:r>
            <a:r>
              <a:rPr lang="en-US" dirty="0"/>
              <a:t>) applicable to the appropriate </a:t>
            </a:r>
            <a:r>
              <a:rPr lang="en-US" dirty="0"/>
              <a:t>VREP/LSP </a:t>
            </a:r>
            <a:r>
              <a:rPr lang="en-US" dirty="0">
                <a:hlinkClick r:id="rId2"/>
              </a:rPr>
              <a:t>http://www.ercot.com/content/wcm/current_guides/53527/09F6_072416.doc</a:t>
            </a:r>
            <a:endParaRPr lang="en-US" dirty="0"/>
          </a:p>
          <a:p>
            <a:pPr marL="1714500" lvl="3" indent="-342900">
              <a:buFont typeface="+mj-lt"/>
              <a:buAutoNum type="alphaLcParenR"/>
            </a:pPr>
            <a:r>
              <a:rPr lang="en-US" dirty="0"/>
              <a:t>Monitor and send </a:t>
            </a:r>
            <a:r>
              <a:rPr lang="en-US" dirty="0" smtClean="0"/>
              <a:t>814_08 </a:t>
            </a:r>
            <a:r>
              <a:rPr lang="en-US" dirty="0"/>
              <a:t>cancel transactions to impacted market participants when necessary </a:t>
            </a:r>
          </a:p>
          <a:p>
            <a:pPr marL="1257300" lvl="2" indent="-342900">
              <a:buFont typeface="+mj-lt"/>
              <a:buAutoNum type="arabicPeriod"/>
            </a:pPr>
            <a:r>
              <a:rPr lang="en-US" dirty="0"/>
              <a:t>Facilitates Daily Project Coordination Calls</a:t>
            </a:r>
          </a:p>
          <a:p>
            <a:pPr marL="1257300" lvl="2" indent="-342900">
              <a:buFont typeface="+mj-lt"/>
              <a:buAutoNum type="arabicPeriod"/>
            </a:pPr>
            <a:r>
              <a:rPr lang="en-US" dirty="0"/>
              <a:t>Determine the Completion of the Mass Transition Event</a:t>
            </a:r>
          </a:p>
          <a:p>
            <a:endParaRPr lang="en-US" dirty="0"/>
          </a:p>
        </p:txBody>
      </p:sp>
    </p:spTree>
    <p:extLst>
      <p:ext uri="{BB962C8B-B14F-4D97-AF65-F5344CB8AC3E}">
        <p14:creationId xmlns:p14="http://schemas.microsoft.com/office/powerpoint/2010/main" val="4101148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E54D01B-FFA6-436A-87CD-B84F008B49A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B49DEA68-AAAD-4730-9140-C0C4BA84E26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FCAB33D-5C49-4EA7-BC44-8DE9ED98F5DE}"/>
              </a:ext>
            </a:extLst>
          </p:cNvPr>
          <p:cNvSpPr>
            <a:spLocks noGrp="1"/>
          </p:cNvSpPr>
          <p:nvPr>
            <p:ph type="sldNum" sz="quarter" idx="12"/>
          </p:nvPr>
        </p:nvSpPr>
        <p:spPr/>
        <p:txBody>
          <a:bodyPr/>
          <a:lstStyle/>
          <a:p>
            <a:fld id="{D57F1E4F-1CFF-5643-939E-02111984F565}" type="slidenum">
              <a:rPr lang="en-US" smtClean="0"/>
              <a:pPr/>
              <a:t>7</a:t>
            </a:fld>
            <a:endParaRPr lang="en-US" dirty="0"/>
          </a:p>
        </p:txBody>
      </p:sp>
      <p:sp>
        <p:nvSpPr>
          <p:cNvPr id="5" name="Title 4">
            <a:extLst>
              <a:ext uri="{FF2B5EF4-FFF2-40B4-BE49-F238E27FC236}">
                <a16:creationId xmlns:a16="http://schemas.microsoft.com/office/drawing/2014/main" xmlns="" id="{7ACC2701-BF95-44E4-8A5B-5DCCC50793B2}"/>
              </a:ext>
            </a:extLst>
          </p:cNvPr>
          <p:cNvSpPr>
            <a:spLocks noGrp="1"/>
          </p:cNvSpPr>
          <p:nvPr>
            <p:ph type="title"/>
          </p:nvPr>
        </p:nvSpPr>
        <p:spPr/>
        <p:txBody>
          <a:bodyPr/>
          <a:lstStyle/>
          <a:p>
            <a:r>
              <a:rPr lang="en-US" dirty="0"/>
              <a:t>What are their responsibilities?</a:t>
            </a:r>
          </a:p>
        </p:txBody>
      </p:sp>
      <p:sp>
        <p:nvSpPr>
          <p:cNvPr id="6" name="TextBox 5">
            <a:extLst>
              <a:ext uri="{FF2B5EF4-FFF2-40B4-BE49-F238E27FC236}">
                <a16:creationId xmlns:a16="http://schemas.microsoft.com/office/drawing/2014/main" xmlns="" id="{BFF2EF44-B28A-45B7-963E-4EC902A37042}"/>
              </a:ext>
            </a:extLst>
          </p:cNvPr>
          <p:cNvSpPr txBox="1"/>
          <p:nvPr/>
        </p:nvSpPr>
        <p:spPr>
          <a:xfrm>
            <a:off x="477078" y="1224501"/>
            <a:ext cx="11195437" cy="4247317"/>
          </a:xfrm>
          <a:prstGeom prst="rect">
            <a:avLst/>
          </a:prstGeom>
          <a:noFill/>
        </p:spPr>
        <p:txBody>
          <a:bodyPr wrap="square" rtlCol="0">
            <a:spAutoFit/>
          </a:bodyPr>
          <a:lstStyle/>
          <a:p>
            <a:pPr lvl="1"/>
            <a:r>
              <a:rPr lang="en-US" sz="2800" b="1" u="sng" dirty="0"/>
              <a:t>TDSPs</a:t>
            </a:r>
          </a:p>
          <a:p>
            <a:pPr marL="1257300" lvl="2" indent="-342900">
              <a:buFont typeface="+mj-lt"/>
              <a:buAutoNum type="arabicPeriod"/>
            </a:pPr>
            <a:r>
              <a:rPr lang="en-US" sz="2800" dirty="0"/>
              <a:t>Execution of the transactions for the </a:t>
            </a:r>
            <a:r>
              <a:rPr lang="en-US" sz="2800" dirty="0" smtClean="0"/>
              <a:t>Mass Transition </a:t>
            </a:r>
            <a:r>
              <a:rPr lang="en-US" sz="2800" dirty="0"/>
              <a:t>E</a:t>
            </a:r>
            <a:r>
              <a:rPr lang="en-US" sz="2800" dirty="0" smtClean="0"/>
              <a:t>vent</a:t>
            </a:r>
            <a:endParaRPr lang="en-US" sz="2800" dirty="0"/>
          </a:p>
          <a:p>
            <a:pPr marL="1714500" lvl="3" indent="-342900">
              <a:buFont typeface="+mj-lt"/>
              <a:buAutoNum type="alphaLcParenR"/>
            </a:pPr>
            <a:r>
              <a:rPr lang="en-US" sz="2800" dirty="0"/>
              <a:t>Prepare systems to receive </a:t>
            </a:r>
            <a:r>
              <a:rPr lang="en-US" sz="2800" dirty="0" smtClean="0"/>
              <a:t>814_03 TS (Drop </a:t>
            </a:r>
            <a:r>
              <a:rPr lang="en-US" sz="2800" dirty="0"/>
              <a:t>to POLR) </a:t>
            </a:r>
            <a:r>
              <a:rPr lang="en-US" sz="2800" dirty="0" smtClean="0"/>
              <a:t>transactions from ERCOT</a:t>
            </a:r>
            <a:endParaRPr lang="en-US" sz="2800" dirty="0"/>
          </a:p>
          <a:p>
            <a:pPr marL="1714500" lvl="3" indent="-342900">
              <a:buFont typeface="+mj-lt"/>
              <a:buAutoNum type="alphaLcParenR"/>
            </a:pPr>
            <a:r>
              <a:rPr lang="en-US" sz="2800" dirty="0"/>
              <a:t>Schedule </a:t>
            </a:r>
            <a:r>
              <a:rPr lang="en-US" sz="2800" dirty="0" smtClean="0"/>
              <a:t>the Drop </a:t>
            </a:r>
            <a:r>
              <a:rPr lang="en-US" sz="2800" dirty="0"/>
              <a:t>to POLR transaction for the </a:t>
            </a:r>
            <a:r>
              <a:rPr lang="en-US" sz="2800" dirty="0" smtClean="0"/>
              <a:t>Mass </a:t>
            </a:r>
            <a:r>
              <a:rPr lang="en-US" sz="2800" dirty="0"/>
              <a:t>T</a:t>
            </a:r>
            <a:r>
              <a:rPr lang="en-US" sz="2800" dirty="0" smtClean="0"/>
              <a:t>ransition </a:t>
            </a:r>
            <a:r>
              <a:rPr lang="en-US" sz="2800" dirty="0"/>
              <a:t>date </a:t>
            </a:r>
          </a:p>
          <a:p>
            <a:pPr marL="1714500" lvl="3" indent="-342900">
              <a:buFont typeface="+mj-lt"/>
              <a:buAutoNum type="alphaLcParenR"/>
            </a:pPr>
            <a:r>
              <a:rPr lang="en-US" sz="2800" dirty="0"/>
              <a:t>Perform Meter reads on </a:t>
            </a:r>
            <a:r>
              <a:rPr lang="en-US" sz="2800" dirty="0" smtClean="0"/>
              <a:t>Mass </a:t>
            </a:r>
            <a:r>
              <a:rPr lang="en-US" sz="2800" dirty="0"/>
              <a:t>T</a:t>
            </a:r>
            <a:r>
              <a:rPr lang="en-US" sz="2800" dirty="0" smtClean="0"/>
              <a:t>ransition </a:t>
            </a:r>
            <a:r>
              <a:rPr lang="en-US" sz="2800" dirty="0"/>
              <a:t>date</a:t>
            </a:r>
          </a:p>
          <a:p>
            <a:pPr marL="1714500" lvl="3" indent="-342900">
              <a:buFont typeface="+mj-lt"/>
              <a:buAutoNum type="alphaLcParenR"/>
            </a:pPr>
            <a:r>
              <a:rPr lang="en-US" sz="2800" dirty="0"/>
              <a:t>Sends to ERCOT </a:t>
            </a:r>
            <a:r>
              <a:rPr lang="en-US" sz="2800" dirty="0" smtClean="0"/>
              <a:t>867_03F </a:t>
            </a:r>
            <a:r>
              <a:rPr lang="en-US" sz="2800" dirty="0"/>
              <a:t>or </a:t>
            </a:r>
            <a:r>
              <a:rPr lang="en-US" sz="2800" dirty="0" smtClean="0"/>
              <a:t>867_04</a:t>
            </a:r>
            <a:endParaRPr lang="en-US" sz="2800" dirty="0"/>
          </a:p>
          <a:p>
            <a:pPr marL="1257300" lvl="2" indent="-342900">
              <a:buFont typeface="+mj-lt"/>
              <a:buAutoNum type="arabicPeriod"/>
            </a:pPr>
            <a:r>
              <a:rPr lang="en-US" sz="2800" dirty="0"/>
              <a:t>Participate in Daily Project Coordination Calls</a:t>
            </a:r>
          </a:p>
          <a:p>
            <a:endParaRPr lang="en-US" dirty="0"/>
          </a:p>
        </p:txBody>
      </p:sp>
    </p:spTree>
    <p:extLst>
      <p:ext uri="{BB962C8B-B14F-4D97-AF65-F5344CB8AC3E}">
        <p14:creationId xmlns:p14="http://schemas.microsoft.com/office/powerpoint/2010/main" val="179465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E54D01B-FFA6-436A-87CD-B84F008B49A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B49DEA68-AAAD-4730-9140-C0C4BA84E26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FCAB33D-5C49-4EA7-BC44-8DE9ED98F5DE}"/>
              </a:ext>
            </a:extLst>
          </p:cNvPr>
          <p:cNvSpPr>
            <a:spLocks noGrp="1"/>
          </p:cNvSpPr>
          <p:nvPr>
            <p:ph type="sldNum" sz="quarter" idx="12"/>
          </p:nvPr>
        </p:nvSpPr>
        <p:spPr/>
        <p:txBody>
          <a:bodyPr/>
          <a:lstStyle/>
          <a:p>
            <a:fld id="{D57F1E4F-1CFF-5643-939E-02111984F565}" type="slidenum">
              <a:rPr lang="en-US" smtClean="0"/>
              <a:pPr/>
              <a:t>8</a:t>
            </a:fld>
            <a:endParaRPr lang="en-US" dirty="0"/>
          </a:p>
        </p:txBody>
      </p:sp>
      <p:sp>
        <p:nvSpPr>
          <p:cNvPr id="5" name="Title 4">
            <a:extLst>
              <a:ext uri="{FF2B5EF4-FFF2-40B4-BE49-F238E27FC236}">
                <a16:creationId xmlns:a16="http://schemas.microsoft.com/office/drawing/2014/main" xmlns="" id="{7ACC2701-BF95-44E4-8A5B-5DCCC50793B2}"/>
              </a:ext>
            </a:extLst>
          </p:cNvPr>
          <p:cNvSpPr>
            <a:spLocks noGrp="1"/>
          </p:cNvSpPr>
          <p:nvPr>
            <p:ph type="title"/>
          </p:nvPr>
        </p:nvSpPr>
        <p:spPr/>
        <p:txBody>
          <a:bodyPr/>
          <a:lstStyle/>
          <a:p>
            <a:r>
              <a:rPr lang="en-US" dirty="0"/>
              <a:t>What are their responsibilities?</a:t>
            </a:r>
          </a:p>
        </p:txBody>
      </p:sp>
      <p:sp>
        <p:nvSpPr>
          <p:cNvPr id="6" name="TextBox 5">
            <a:extLst>
              <a:ext uri="{FF2B5EF4-FFF2-40B4-BE49-F238E27FC236}">
                <a16:creationId xmlns:a16="http://schemas.microsoft.com/office/drawing/2014/main" xmlns="" id="{BFF2EF44-B28A-45B7-963E-4EC902A37042}"/>
              </a:ext>
            </a:extLst>
          </p:cNvPr>
          <p:cNvSpPr txBox="1"/>
          <p:nvPr/>
        </p:nvSpPr>
        <p:spPr>
          <a:xfrm>
            <a:off x="477078" y="1224501"/>
            <a:ext cx="11195437" cy="2769989"/>
          </a:xfrm>
          <a:prstGeom prst="rect">
            <a:avLst/>
          </a:prstGeom>
          <a:noFill/>
        </p:spPr>
        <p:txBody>
          <a:bodyPr wrap="square" rtlCol="0">
            <a:spAutoFit/>
          </a:bodyPr>
          <a:lstStyle/>
          <a:p>
            <a:pPr lvl="1"/>
            <a:r>
              <a:rPr lang="en-US" sz="2800" b="1" u="sng" dirty="0"/>
              <a:t>Defaulting CR</a:t>
            </a:r>
          </a:p>
          <a:p>
            <a:pPr lvl="1"/>
            <a:endParaRPr lang="en-US" sz="2800" b="1" u="sng" dirty="0"/>
          </a:p>
          <a:p>
            <a:pPr marL="1428750" lvl="2" indent="-514350">
              <a:buFont typeface="+mj-lt"/>
              <a:buAutoNum type="arabicPeriod"/>
            </a:pPr>
            <a:r>
              <a:rPr lang="en-US" sz="2800" dirty="0"/>
              <a:t>Provide ERCOT updated CBCI file</a:t>
            </a:r>
          </a:p>
          <a:p>
            <a:pPr marL="1428750" lvl="2" indent="-514350">
              <a:buFont typeface="+mj-lt"/>
              <a:buAutoNum type="arabicPeriod"/>
            </a:pPr>
            <a:endParaRPr lang="en-US" sz="800" dirty="0"/>
          </a:p>
          <a:p>
            <a:pPr marL="1428750" lvl="2" indent="-514350">
              <a:buFont typeface="+mj-lt"/>
              <a:buAutoNum type="arabicPeriod"/>
            </a:pPr>
            <a:r>
              <a:rPr lang="en-US" sz="2800" dirty="0" smtClean="0"/>
              <a:t>Send Customer </a:t>
            </a:r>
            <a:r>
              <a:rPr lang="en-US" sz="2800" dirty="0"/>
              <a:t>Notification of </a:t>
            </a:r>
            <a:r>
              <a:rPr lang="en-US" sz="2800" dirty="0" smtClean="0"/>
              <a:t>Default</a:t>
            </a:r>
            <a:endParaRPr lang="en-US" sz="2800" dirty="0"/>
          </a:p>
          <a:p>
            <a:pPr marL="1428750" lvl="2" indent="-514350">
              <a:buFont typeface="+mj-lt"/>
              <a:buAutoNum type="arabicPeriod"/>
            </a:pPr>
            <a:endParaRPr lang="en-US" sz="800" dirty="0"/>
          </a:p>
          <a:p>
            <a:pPr marL="1428750" lvl="2" indent="-514350">
              <a:buFont typeface="+mj-lt"/>
              <a:buAutoNum type="arabicPeriod"/>
            </a:pPr>
            <a:r>
              <a:rPr lang="en-US" sz="2800" dirty="0"/>
              <a:t>Participate in Daily Project Coordination Calls</a:t>
            </a:r>
          </a:p>
          <a:p>
            <a:endParaRPr lang="en-US" dirty="0"/>
          </a:p>
        </p:txBody>
      </p:sp>
    </p:spTree>
    <p:extLst>
      <p:ext uri="{BB962C8B-B14F-4D97-AF65-F5344CB8AC3E}">
        <p14:creationId xmlns:p14="http://schemas.microsoft.com/office/powerpoint/2010/main" val="3231111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E54D01B-FFA6-436A-87CD-B84F008B49AF}"/>
              </a:ext>
            </a:extLst>
          </p:cNvPr>
          <p:cNvSpPr>
            <a:spLocks noGrp="1"/>
          </p:cNvSpPr>
          <p:nvPr>
            <p:ph type="dt" sz="half" idx="10"/>
          </p:nvPr>
        </p:nvSpPr>
        <p:spPr/>
        <p:txBody>
          <a:bodyPr/>
          <a:lstStyle/>
          <a:p>
            <a:fld id="{17EAC447-3327-4999-A9BE-AA2D53A9E4E7}" type="datetime1">
              <a:rPr lang="en-US" smtClean="0"/>
              <a:t>2/6/2020</a:t>
            </a:fld>
            <a:endParaRPr lang="en-US" dirty="0"/>
          </a:p>
        </p:txBody>
      </p:sp>
      <p:sp>
        <p:nvSpPr>
          <p:cNvPr id="3" name="Footer Placeholder 2">
            <a:extLst>
              <a:ext uri="{FF2B5EF4-FFF2-40B4-BE49-F238E27FC236}">
                <a16:creationId xmlns:a16="http://schemas.microsoft.com/office/drawing/2014/main" xmlns="" id="{B49DEA68-AAAD-4730-9140-C0C4BA84E26A}"/>
              </a:ext>
            </a:extLst>
          </p:cNvPr>
          <p:cNvSpPr>
            <a:spLocks noGrp="1"/>
          </p:cNvSpPr>
          <p:nvPr>
            <p:ph type="ftr" sz="quarter" idx="11"/>
          </p:nvPr>
        </p:nvSpPr>
        <p:spPr/>
        <p:txBody>
          <a:bodyPr/>
          <a:lstStyle/>
          <a:p>
            <a:r>
              <a:rPr lang="en-US"/>
              <a:t>TxSET</a:t>
            </a:r>
            <a:endParaRPr lang="en-US" dirty="0"/>
          </a:p>
        </p:txBody>
      </p:sp>
      <p:sp>
        <p:nvSpPr>
          <p:cNvPr id="4" name="Slide Number Placeholder 3">
            <a:extLst>
              <a:ext uri="{FF2B5EF4-FFF2-40B4-BE49-F238E27FC236}">
                <a16:creationId xmlns:a16="http://schemas.microsoft.com/office/drawing/2014/main" xmlns="" id="{7FCAB33D-5C49-4EA7-BC44-8DE9ED98F5DE}"/>
              </a:ext>
            </a:extLst>
          </p:cNvPr>
          <p:cNvSpPr>
            <a:spLocks noGrp="1"/>
          </p:cNvSpPr>
          <p:nvPr>
            <p:ph type="sldNum" sz="quarter" idx="12"/>
          </p:nvPr>
        </p:nvSpPr>
        <p:spPr/>
        <p:txBody>
          <a:bodyPr/>
          <a:lstStyle/>
          <a:p>
            <a:fld id="{D57F1E4F-1CFF-5643-939E-02111984F565}" type="slidenum">
              <a:rPr lang="en-US" smtClean="0"/>
              <a:pPr/>
              <a:t>9</a:t>
            </a:fld>
            <a:endParaRPr lang="en-US" dirty="0"/>
          </a:p>
        </p:txBody>
      </p:sp>
      <p:sp>
        <p:nvSpPr>
          <p:cNvPr id="5" name="Title 4">
            <a:extLst>
              <a:ext uri="{FF2B5EF4-FFF2-40B4-BE49-F238E27FC236}">
                <a16:creationId xmlns:a16="http://schemas.microsoft.com/office/drawing/2014/main" xmlns="" id="{7ACC2701-BF95-44E4-8A5B-5DCCC50793B2}"/>
              </a:ext>
            </a:extLst>
          </p:cNvPr>
          <p:cNvSpPr>
            <a:spLocks noGrp="1"/>
          </p:cNvSpPr>
          <p:nvPr>
            <p:ph type="title"/>
          </p:nvPr>
        </p:nvSpPr>
        <p:spPr/>
        <p:txBody>
          <a:bodyPr/>
          <a:lstStyle/>
          <a:p>
            <a:r>
              <a:rPr lang="en-US" dirty="0"/>
              <a:t>What are their responsibilities?</a:t>
            </a:r>
          </a:p>
        </p:txBody>
      </p:sp>
      <p:sp>
        <p:nvSpPr>
          <p:cNvPr id="6" name="TextBox 5">
            <a:extLst>
              <a:ext uri="{FF2B5EF4-FFF2-40B4-BE49-F238E27FC236}">
                <a16:creationId xmlns:a16="http://schemas.microsoft.com/office/drawing/2014/main" xmlns="" id="{BFF2EF44-B28A-45B7-963E-4EC902A37042}"/>
              </a:ext>
            </a:extLst>
          </p:cNvPr>
          <p:cNvSpPr txBox="1"/>
          <p:nvPr/>
        </p:nvSpPr>
        <p:spPr>
          <a:xfrm>
            <a:off x="477078" y="1224501"/>
            <a:ext cx="11441927" cy="4247317"/>
          </a:xfrm>
          <a:prstGeom prst="rect">
            <a:avLst/>
          </a:prstGeom>
          <a:noFill/>
        </p:spPr>
        <p:txBody>
          <a:bodyPr wrap="square" rtlCol="0">
            <a:spAutoFit/>
          </a:bodyPr>
          <a:lstStyle/>
          <a:p>
            <a:pPr lvl="1"/>
            <a:r>
              <a:rPr lang="en-US" sz="2800" b="1" u="sng" dirty="0"/>
              <a:t>POLR CRs (VREPs/LSPs)</a:t>
            </a:r>
          </a:p>
          <a:p>
            <a:pPr lvl="1"/>
            <a:endParaRPr lang="en-US" sz="2800" b="1" u="sng" dirty="0"/>
          </a:p>
          <a:p>
            <a:pPr marL="1428750" lvl="2" indent="-514350">
              <a:buFont typeface="+mj-lt"/>
              <a:buAutoNum type="arabicPeriod"/>
            </a:pPr>
            <a:r>
              <a:rPr lang="en-US" sz="2800" dirty="0"/>
              <a:t>Prepare systems to receive </a:t>
            </a:r>
            <a:r>
              <a:rPr lang="en-US" sz="2800" dirty="0" smtClean="0"/>
              <a:t>814_14 </a:t>
            </a:r>
            <a:r>
              <a:rPr lang="en-US" sz="2800" dirty="0"/>
              <a:t>drop to POLR transactions</a:t>
            </a:r>
          </a:p>
          <a:p>
            <a:pPr marL="1428750" lvl="2" indent="-514350">
              <a:buFont typeface="+mj-lt"/>
              <a:buAutoNum type="arabicPeriod"/>
            </a:pPr>
            <a:r>
              <a:rPr lang="en-US" sz="2800" dirty="0"/>
              <a:t>Process CBCI file if applicable</a:t>
            </a:r>
          </a:p>
          <a:p>
            <a:pPr marL="1428750" lvl="2" indent="-514350">
              <a:buFont typeface="+mj-lt"/>
              <a:buAutoNum type="arabicPeriod"/>
            </a:pPr>
            <a:r>
              <a:rPr lang="en-US" sz="2800" dirty="0"/>
              <a:t>Provide Customer communication as required in PUCT 25.43</a:t>
            </a:r>
          </a:p>
          <a:p>
            <a:pPr marL="1428750" lvl="2" indent="-514350">
              <a:buFont typeface="+mj-lt"/>
              <a:buAutoNum type="arabicPeriod"/>
            </a:pPr>
            <a:r>
              <a:rPr lang="en-US" sz="2800" dirty="0"/>
              <a:t>Participate in Daily Project Coordination Calls</a:t>
            </a:r>
          </a:p>
          <a:p>
            <a:pPr marL="1428750" lvl="2" indent="-514350">
              <a:buFont typeface="+mj-lt"/>
              <a:buAutoNum type="arabicPeriod"/>
            </a:pPr>
            <a:r>
              <a:rPr lang="en-US" sz="2800" dirty="0"/>
              <a:t>Establish Customer relationship for ESID’s acquired through mass transition event</a:t>
            </a:r>
          </a:p>
          <a:p>
            <a:endParaRPr lang="en-US" dirty="0"/>
          </a:p>
        </p:txBody>
      </p:sp>
    </p:spTree>
    <p:extLst>
      <p:ext uri="{BB962C8B-B14F-4D97-AF65-F5344CB8AC3E}">
        <p14:creationId xmlns:p14="http://schemas.microsoft.com/office/powerpoint/2010/main" val="40737359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tro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1068</Words>
  <Application>Microsoft Office PowerPoint</Application>
  <PresentationFormat>Widescreen</PresentationFormat>
  <Paragraphs>175</Paragraphs>
  <Slides>15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0" baseType="lpstr">
      <vt:lpstr>Arial</vt:lpstr>
      <vt:lpstr>Calibri</vt:lpstr>
      <vt:lpstr>Wingdings</vt:lpstr>
      <vt:lpstr>Retrospect</vt:lpstr>
      <vt:lpstr>Microsoft PowerPoint Presentation</vt:lpstr>
      <vt:lpstr>Course Objectives</vt:lpstr>
      <vt:lpstr>Mass Transition Process</vt:lpstr>
      <vt:lpstr>References/Definitions</vt:lpstr>
      <vt:lpstr>Who are the Market Participants involved?</vt:lpstr>
      <vt:lpstr>What are their responsibilities?</vt:lpstr>
      <vt:lpstr>What are their responsibilities?</vt:lpstr>
      <vt:lpstr>What are their responsibilities?</vt:lpstr>
      <vt:lpstr>What are their responsibilities?</vt:lpstr>
      <vt:lpstr>What are their responsibilities?</vt:lpstr>
      <vt:lpstr>What are their responsibilities?</vt:lpstr>
      <vt:lpstr>Timeline</vt:lpstr>
      <vt:lpstr>Timeline for Initiation of a Mass Transition </vt:lpstr>
      <vt:lpstr>Customer Communications</vt:lpstr>
      <vt:lpstr>Mass Transition – Transactions</vt:lpstr>
      <vt:lpstr>Timeline for Customer Choice During a Mass Transition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 Transition Process</dc:title>
  <dc:creator>Wiegand, Sheri</dc:creator>
  <cp:lastModifiedBy>Discussion MSWG 022619</cp:lastModifiedBy>
  <cp:revision>19</cp:revision>
  <dcterms:created xsi:type="dcterms:W3CDTF">2019-04-08T19:54:41Z</dcterms:created>
  <dcterms:modified xsi:type="dcterms:W3CDTF">2020-02-06T18:31:15Z</dcterms:modified>
</cp:coreProperties>
</file>