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omments/comment1.xml" ContentType="application/vnd.openxmlformats-officedocument.presentationml.comment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6.xml" ContentType="application/vnd.openxmlformats-officedocument.presentationml.notesSlide+xml"/>
  <Override PartName="/ppt/tags/tag93.xml" ContentType="application/vnd.openxmlformats-officedocument.presentationml.tags+xml"/>
  <Override PartName="/ppt/notesSlides/notesSlide2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ppt/tags/tag101.xml" ContentType="application/vnd.openxmlformats-officedocument.presentationml.tags+xml"/>
  <Override PartName="/ppt/notesSlides/notesSlide31.xml" ContentType="application/vnd.openxmlformats-officedocument.presentationml.notesSlide+xml"/>
  <Override PartName="/ppt/tags/tag102.xml" ContentType="application/vnd.openxmlformats-officedocument.presentationml.tags+xml"/>
  <Override PartName="/ppt/notesSlides/notesSlide32.xml" ContentType="application/vnd.openxmlformats-officedocument.presentationml.notesSlide+xml"/>
  <Override PartName="/ppt/tags/tag103.xml" ContentType="application/vnd.openxmlformats-officedocument.presentationml.tags+xml"/>
  <Override PartName="/ppt/notesSlides/notesSlide3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omments/comment2.xml" ContentType="application/vnd.openxmlformats-officedocument.presentationml.comments+xml"/>
  <Override PartName="/ppt/tags/tag113.xml" ContentType="application/vnd.openxmlformats-officedocument.presentationml.tags+xml"/>
  <Override PartName="/ppt/tags/tag114.xml" ContentType="application/vnd.openxmlformats-officedocument.presentationml.tags+xml"/>
  <Override PartName="/ppt/notesSlides/notesSlide3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3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36"/>
  </p:notesMasterIdLst>
  <p:handoutMasterIdLst>
    <p:handoutMasterId r:id="rId137"/>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524" r:id="rId31"/>
    <p:sldId id="335" r:id="rId32"/>
    <p:sldId id="336" r:id="rId33"/>
    <p:sldId id="339" r:id="rId34"/>
    <p:sldId id="433" r:id="rId35"/>
    <p:sldId id="441" r:id="rId36"/>
    <p:sldId id="434" r:id="rId37"/>
    <p:sldId id="359" r:id="rId38"/>
    <p:sldId id="425" r:id="rId39"/>
    <p:sldId id="417" r:id="rId40"/>
    <p:sldId id="424" r:id="rId41"/>
    <p:sldId id="435" r:id="rId42"/>
    <p:sldId id="317" r:id="rId43"/>
    <p:sldId id="366" r:id="rId44"/>
    <p:sldId id="364" r:id="rId45"/>
    <p:sldId id="365" r:id="rId46"/>
    <p:sldId id="432" r:id="rId47"/>
    <p:sldId id="497" r:id="rId48"/>
    <p:sldId id="502" r:id="rId49"/>
    <p:sldId id="503" r:id="rId50"/>
    <p:sldId id="499" r:id="rId51"/>
    <p:sldId id="500" r:id="rId52"/>
    <p:sldId id="504" r:id="rId53"/>
    <p:sldId id="510" r:id="rId54"/>
    <p:sldId id="505" r:id="rId55"/>
    <p:sldId id="490" r:id="rId56"/>
    <p:sldId id="492" r:id="rId57"/>
    <p:sldId id="412" r:id="rId58"/>
    <p:sldId id="357" r:id="rId59"/>
    <p:sldId id="381" r:id="rId60"/>
    <p:sldId id="427" r:id="rId61"/>
    <p:sldId id="383" r:id="rId62"/>
    <p:sldId id="428" r:id="rId63"/>
    <p:sldId id="477" r:id="rId64"/>
    <p:sldId id="476" r:id="rId65"/>
    <p:sldId id="487" r:id="rId66"/>
    <p:sldId id="372" r:id="rId67"/>
    <p:sldId id="426" r:id="rId68"/>
    <p:sldId id="374" r:id="rId69"/>
    <p:sldId id="377" r:id="rId70"/>
    <p:sldId id="436" r:id="rId71"/>
    <p:sldId id="379" r:id="rId72"/>
    <p:sldId id="488" r:id="rId73"/>
    <p:sldId id="380" r:id="rId74"/>
    <p:sldId id="390" r:id="rId75"/>
    <p:sldId id="429" r:id="rId76"/>
    <p:sldId id="396" r:id="rId77"/>
    <p:sldId id="486" r:id="rId78"/>
    <p:sldId id="512" r:id="rId79"/>
    <p:sldId id="511" r:id="rId80"/>
    <p:sldId id="508" r:id="rId81"/>
    <p:sldId id="392" r:id="rId82"/>
    <p:sldId id="509" r:id="rId83"/>
    <p:sldId id="393" r:id="rId84"/>
    <p:sldId id="389" r:id="rId85"/>
    <p:sldId id="397" r:id="rId86"/>
    <p:sldId id="398" r:id="rId87"/>
    <p:sldId id="399" r:id="rId88"/>
    <p:sldId id="402" r:id="rId89"/>
    <p:sldId id="404" r:id="rId90"/>
    <p:sldId id="483" r:id="rId91"/>
    <p:sldId id="406" r:id="rId92"/>
    <p:sldId id="437" r:id="rId93"/>
    <p:sldId id="408" r:id="rId94"/>
    <p:sldId id="515" r:id="rId95"/>
    <p:sldId id="525" r:id="rId96"/>
    <p:sldId id="358" r:id="rId97"/>
    <p:sldId id="446" r:id="rId98"/>
    <p:sldId id="479" r:id="rId99"/>
    <p:sldId id="468" r:id="rId100"/>
    <p:sldId id="469" r:id="rId101"/>
    <p:sldId id="480" r:id="rId102"/>
    <p:sldId id="470" r:id="rId103"/>
    <p:sldId id="471" r:id="rId104"/>
    <p:sldId id="472" r:id="rId105"/>
    <p:sldId id="473" r:id="rId106"/>
    <p:sldId id="478" r:id="rId107"/>
    <p:sldId id="481" r:id="rId108"/>
    <p:sldId id="482" r:id="rId109"/>
    <p:sldId id="513" r:id="rId110"/>
    <p:sldId id="410" r:id="rId111"/>
    <p:sldId id="411" r:id="rId112"/>
    <p:sldId id="409" r:id="rId113"/>
    <p:sldId id="514" r:id="rId114"/>
    <p:sldId id="516" r:id="rId115"/>
    <p:sldId id="517" r:id="rId116"/>
    <p:sldId id="519" r:id="rId117"/>
    <p:sldId id="518" r:id="rId118"/>
    <p:sldId id="520" r:id="rId119"/>
    <p:sldId id="523" r:id="rId120"/>
    <p:sldId id="431" r:id="rId121"/>
    <p:sldId id="494" r:id="rId122"/>
    <p:sldId id="496" r:id="rId123"/>
    <p:sldId id="438" r:id="rId124"/>
    <p:sldId id="329" r:id="rId125"/>
    <p:sldId id="341" r:id="rId126"/>
    <p:sldId id="342" r:id="rId127"/>
    <p:sldId id="343" r:id="rId128"/>
    <p:sldId id="344" r:id="rId129"/>
    <p:sldId id="345" r:id="rId130"/>
    <p:sldId id="346" r:id="rId131"/>
    <p:sldId id="350" r:id="rId132"/>
    <p:sldId id="352" r:id="rId133"/>
    <p:sldId id="353" r:id="rId134"/>
    <p:sldId id="354" r:id="rId135"/>
  </p:sldIdLst>
  <p:sldSz cx="9144000" cy="6858000" type="screen4x3"/>
  <p:notesSz cx="7010400" cy="9296400"/>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94434" autoAdjust="0"/>
  </p:normalViewPr>
  <p:slideViewPr>
    <p:cSldViewPr snapToGrid="0" showGuides="1">
      <p:cViewPr varScale="1">
        <p:scale>
          <a:sx n="63" d="100"/>
          <a:sy n="63" d="100"/>
        </p:scale>
        <p:origin x="1532" y="48"/>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94"/>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2:56:05.598" idx="15">
    <p:pos x="10" y="10"/>
    <p:text>Box 7.7 and add a slide after with timing matrix</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8T12:51:21.309" idx="14">
    <p:pos x="10" y="10"/>
    <p:text>Duplicate slides with first set being blank and second set having answers.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p>
        <a:p>
          <a:r>
            <a:rPr lang="en-US" dirty="0"/>
            <a:t>Load 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p>
        <a:p>
          <a:r>
            <a:rPr lang="en-US" b="0" dirty="0"/>
            <a:t>Retail 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p>
        <a:p>
          <a:r>
            <a:rPr lang="en-US" b="1" dirty="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a:t>MOU/EC</a:t>
          </a:r>
        </a:p>
        <a:p>
          <a:r>
            <a:rPr lang="en-US" b="0" dirty="0"/>
            <a:t>Municipal/Coop</a:t>
          </a:r>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pt>
    <dgm:pt modelId="{BA3AF7D2-86BC-4C72-A30B-05A2D3A78BF4}" type="pres">
      <dgm:prSet presAssocID="{933B04CA-4205-4516-8537-152EEBF6F7CD}" presName="connTx" presStyleLbl="parChTrans1D2" presStyleIdx="0" presStyleCnt="2"/>
      <dgm:spPr/>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pt>
    <dgm:pt modelId="{1883B602-4369-47ED-AE96-D033B7F461FC}" type="pres">
      <dgm:prSet presAssocID="{96456EF6-4420-40FE-B03E-161A6CABC360}" presName="connTx" presStyleLbl="parChTrans1D3" presStyleIdx="0" presStyleCnt="1"/>
      <dgm:spPr/>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pt>
    <dgm:pt modelId="{99B9F2BB-FCFC-4912-823D-4E32905FE89C}" type="pres">
      <dgm:prSet presAssocID="{F62D25E1-514B-436C-BB24-6879882B611D}" presName="connTx" presStyleLbl="parChTrans1D2" presStyleIdx="1" presStyleCnt="2"/>
      <dgm:spPr/>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pt>
    <dgm:pt modelId="{A2230991-CFA3-4A4E-9E4C-028CE877E989}" type="pres">
      <dgm:prSet presAssocID="{60376FD2-0867-42E7-A226-07A1215FB3E7}" presName="level2hierChild" presStyleCnt="0"/>
      <dgm:spPr/>
    </dgm:pt>
  </dgm:ptLst>
  <dgm:cxnLst>
    <dgm:cxn modelId="{ED785D15-BB6E-4528-AF3F-3F7B5D517DEA}" type="presOf" srcId="{933B04CA-4205-4516-8537-152EEBF6F7CD}" destId="{BA3AF7D2-86BC-4C72-A30B-05A2D3A78BF4}" srcOrd="1"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41E7E26-0EB8-4480-8FD0-3B8C073E75F7}" type="presOf" srcId="{F62D25E1-514B-436C-BB24-6879882B611D}" destId="{99B9F2BB-FCFC-4912-823D-4E32905FE89C}" srcOrd="1"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1959D5F-00B4-452A-8B33-11183EFE6323}" srcId="{423D75CC-5DA4-44B2-86D1-F5DC120897D4}" destId="{0DD0A3A2-ABB7-4D43-8405-46A8C6D87CC0}" srcOrd="0" destOrd="0" parTransId="{933B04CA-4205-4516-8537-152EEBF6F7CD}" sibTransId="{A64C1316-74D6-44E9-AE3A-B8C8E2C825F4}"/>
    <dgm:cxn modelId="{5D2BDC5F-B3A7-425C-88ED-B1079AABFB36}" type="presOf" srcId="{874C63FD-7798-4044-8E21-919719855E06}" destId="{0C7CBEC1-99C3-4B68-A37B-7C7DDBAB7AF0}"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69F545DB-4920-43EC-B883-9021B2ED8772}" type="presOf" srcId="{DE4CAF39-123A-41F5-B6E2-4F6F487B983A}" destId="{BE8A6ABD-16E4-468F-9D97-41C8B1F4A7A3}"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pt>
    <dgm:pt modelId="{2A982306-6739-49A2-9D5F-34ECD27744C0}" type="pres">
      <dgm:prSet presAssocID="{722F9C4B-A67D-4A1E-A780-E8E00DA37A80}" presName="connTx" presStyleLbl="parChTrans1D2" presStyleIdx="0" presStyleCnt="1"/>
      <dgm:spPr/>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pt>
    <dgm:pt modelId="{1DD4D473-C571-48D9-9B18-18636B0D19C1}" type="pres">
      <dgm:prSet presAssocID="{0F7877A2-23E0-4BAF-862C-6E04277583A8}" presName="level3hierChild" presStyleCnt="0"/>
      <dgm:spPr/>
    </dgm:pt>
  </dgm:ptLst>
  <dgm:cxnLst>
    <dgm:cxn modelId="{1BA92D04-9B89-4097-875C-E525B2F2D707}" srcId="{C9B5BC7F-15A8-4710-B653-BDD0E560225A}" destId="{B0E946D7-8F9F-449D-88B1-D06AC71F067B}" srcOrd="0" destOrd="0" parTransId="{2C18B240-29A2-4362-97F0-541B4A40BD2F}" sibTransId="{ABF7E73D-F1D1-4EF4-A73A-41286AE297E6}"/>
    <dgm:cxn modelId="{1AF21467-FA98-4FE8-81FA-AD349ED89B4A}" type="presOf" srcId="{B0E946D7-8F9F-449D-88B1-D06AC71F067B}" destId="{B4ACE5B6-5442-4EE9-A750-F546BE7D63DC}"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28BF6686-B202-4215-A845-F775EBEEBA24}" type="presOf" srcId="{722F9C4B-A67D-4A1E-A780-E8E00DA37A80}" destId="{D8DFC7C7-FC4C-44DD-AA18-A26D0D19984E}" srcOrd="0" destOrd="0" presId="urn:microsoft.com/office/officeart/2005/8/layout/hierarchy2"/>
    <dgm:cxn modelId="{73395F87-6781-4AFF-B7E1-908CE702BB76}" type="presOf" srcId="{0F7877A2-23E0-4BAF-862C-6E04277583A8}" destId="{B3C552C6-9583-4737-B2D6-23FC51DFF657}" srcOrd="0" destOrd="0" presId="urn:microsoft.com/office/officeart/2005/8/layout/hierarchy2"/>
    <dgm:cxn modelId="{8A545EBD-F111-4C5F-993C-1432031A2FEA}" type="presOf" srcId="{C9B5BC7F-15A8-4710-B653-BDD0E560225A}" destId="{F4ABEB01-E567-457C-A2BC-B885F7ADE6DB}" srcOrd="0" destOrd="0" presId="urn:microsoft.com/office/officeart/2005/8/layout/hierarchy2"/>
    <dgm:cxn modelId="{A57640FF-DB56-4386-B4BA-250C502A77FC}" type="presOf" srcId="{722F9C4B-A67D-4A1E-A780-E8E00DA37A80}" destId="{2A982306-6739-49A2-9D5F-34ECD27744C0}" srcOrd="1"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br>
            <a:rPr lang="en-US" sz="1600" dirty="0"/>
          </a:br>
          <a:r>
            <a:rPr lang="en-US" sz="1600" b="1" dirty="0"/>
            <a:t>OILERS ENERGY</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a:t>COWBOYS ENERGY</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616B3861-8661-4B36-A0AC-9C250DE2B75B}" type="presOf" srcId="{E07BF86F-D32A-4B87-A21F-CE6DA8FE951A}" destId="{08F8DF20-D885-4F64-82B7-0E30D970B8F0}"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A3FD3E55-394F-44CE-8748-87EBA9F28422}" type="presOf" srcId="{67345CDA-10D7-456A-AF08-4129D9CBF11C}" destId="{B1595C89-6C70-4D10-B5A0-39363024F3FF}" srcOrd="0" destOrd="0" presId="urn:microsoft.com/office/officeart/2008/layout/CircleAccentTimeline"/>
    <dgm:cxn modelId="{98389D7D-33B9-4C48-B717-6B326A4723B2}" srcId="{67345CDA-10D7-456A-AF08-4129D9CBF11C}" destId="{EB873932-AF16-4AB2-979E-36A4AF448F80}" srcOrd="1" destOrd="0" parTransId="{DA8BEDA1-3B54-415A-B73E-D4C62FDF74B9}" sibTransId="{6F973F12-4F9C-4B07-9685-88975A06DCF8}"/>
    <dgm:cxn modelId="{7A0C8385-1494-4535-83E8-23685083A18B}" srcId="{A872576F-1B2F-4F21-A416-6CC537C51540}" destId="{67345CDA-10D7-456A-AF08-4129D9CBF11C}" srcOrd="0" destOrd="0" parTransId="{0CA525D0-05E6-45F3-A517-773EED9FACAC}" sibTransId="{5CDE7D02-8035-4269-95C9-FF5866842EE3}"/>
    <dgm:cxn modelId="{810D118B-AE79-4CBB-9B47-A5702FCCB339}" type="presOf" srcId="{EB873932-AF16-4AB2-979E-36A4AF448F80}" destId="{51651734-70F0-4000-BFA6-C030166B1B43}"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a:t> 10/5  </a:t>
          </a:r>
          <a:r>
            <a:rPr lang="en-US" sz="1100" dirty="0">
              <a:highlight>
                <a:srgbClr val="FFFF00"/>
              </a:highlight>
            </a:rPr>
            <a:t>MVI </a:t>
          </a:r>
          <a:r>
            <a:rPr lang="en-US" sz="1100" dirty="0"/>
            <a:t> </a:t>
          </a:r>
          <a:br>
            <a:rPr lang="en-US" sz="1100" dirty="0"/>
          </a:br>
          <a:r>
            <a:rPr lang="en-US" sz="1100" dirty="0"/>
            <a:t>New Customer</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a:t> 10/9 </a:t>
          </a:r>
          <a:r>
            <a:rPr lang="en-US" sz="1100" dirty="0">
              <a:highlight>
                <a:srgbClr val="FFFF00"/>
              </a:highlight>
            </a:rPr>
            <a:t>MVO Existing </a:t>
          </a:r>
          <a:r>
            <a:rPr lang="en-US" sz="1100" dirty="0"/>
            <a:t>  Customer</a:t>
          </a:r>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6163012F-4868-4A5F-9535-9D1D613BD28D}" srcId="{A8657D44-3329-465A-840A-E88D05B1EF3B}" destId="{6BDF153C-9CD1-4394-9295-9AB774AC5802}" srcOrd="1" destOrd="0" parTransId="{DA331538-42F7-44BC-8AB3-BAF0D2388BDD}" sibTransId="{8BC1D0D6-EF8D-497F-8DDF-8F04F29A060B}"/>
    <dgm:cxn modelId="{B671F961-DF13-4CA0-8368-7214602EE280}" type="presOf" srcId="{A8657D44-3329-465A-840A-E88D05B1EF3B}" destId="{8C2A82F9-E296-41A8-9DF4-CF28E63E771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2C7D5ABF-65A5-4FE9-9C32-05D3127D34EF}" type="presOf" srcId="{42CB925A-7A97-49CF-B009-033728EB8D8C}" destId="{9C0FCFD8-D58D-46D9-88D1-CD89E717C5AB}" srcOrd="0" destOrd="0" presId="urn:microsoft.com/office/officeart/2008/layout/CircleAccentTimeline"/>
    <dgm:cxn modelId="{A8356DDA-960D-4991-B1B9-79C396A23095}" type="presOf" srcId="{30C3846B-F87D-45E1-BCE0-FC3AD796FDE6}" destId="{DBB414CB-FA8B-4C5E-A210-DA83C709A32D}" srcOrd="0" destOrd="0" presId="urn:microsoft.com/office/officeart/2008/layout/CircleAccentTimeline"/>
    <dgm:cxn modelId="{8B0D97FE-7CB8-4B73-AACE-B2259B80100B}" type="presOf" srcId="{6BDF153C-9CD1-4394-9295-9AB774AC5802}" destId="{5B48F84E-A31E-4155-8BD6-00D317C40A45}"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LSE</a:t>
          </a:r>
          <a:r>
            <a:rPr lang="en-US" sz="1600" kern="1200" dirty="0"/>
            <a:t>         </a:t>
          </a:r>
        </a:p>
        <a:p>
          <a:pPr marL="0" lvl="0" indent="0" algn="ctr" defTabSz="711200">
            <a:lnSpc>
              <a:spcPct val="90000"/>
            </a:lnSpc>
            <a:spcBef>
              <a:spcPct val="0"/>
            </a:spcBef>
            <a:spcAft>
              <a:spcPct val="35000"/>
            </a:spcAft>
            <a:buNone/>
          </a:pPr>
          <a:r>
            <a:rPr lang="en-US" sz="1600" kern="1200" dirty="0"/>
            <a:t>Load 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REP        </a:t>
          </a:r>
        </a:p>
        <a:p>
          <a:pPr marL="0" lvl="0" indent="0" algn="ctr" defTabSz="711200">
            <a:lnSpc>
              <a:spcPct val="90000"/>
            </a:lnSpc>
            <a:spcBef>
              <a:spcPct val="0"/>
            </a:spcBef>
            <a:spcAft>
              <a:spcPct val="35000"/>
            </a:spcAft>
            <a:buNone/>
          </a:pPr>
          <a:r>
            <a:rPr lang="en-US" sz="1600" b="0" kern="1200" dirty="0"/>
            <a:t>Retail 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ROR         </a:t>
          </a:r>
        </a:p>
        <a:p>
          <a:pPr marL="0" lvl="0" indent="0" algn="ctr" defTabSz="711200">
            <a:lnSpc>
              <a:spcPct val="90000"/>
            </a:lnSpc>
            <a:spcBef>
              <a:spcPct val="0"/>
            </a:spcBef>
            <a:spcAft>
              <a:spcPct val="35000"/>
            </a:spcAft>
            <a:buNone/>
          </a:pPr>
          <a:r>
            <a:rPr lang="en-US" sz="1600" b="1" kern="1200" dirty="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MOU/EC</a:t>
          </a:r>
        </a:p>
        <a:p>
          <a:pPr marL="0" lvl="0" indent="0" algn="ctr" defTabSz="711200">
            <a:lnSpc>
              <a:spcPct val="90000"/>
            </a:lnSpc>
            <a:spcBef>
              <a:spcPct val="0"/>
            </a:spcBef>
            <a:spcAft>
              <a:spcPct val="35000"/>
            </a:spcAft>
            <a:buNone/>
          </a:pPr>
          <a:r>
            <a:rPr lang="en-US" sz="1600" b="0" kern="1200" dirty="0"/>
            <a:t>Municipal/Coop</a:t>
          </a:r>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12/1 MVO </a:t>
          </a:r>
          <a:br>
            <a:rPr lang="en-US" sz="1600" kern="1200" dirty="0"/>
          </a:br>
          <a:r>
            <a:rPr lang="en-US" sz="1600" b="1" kern="1200" dirty="0"/>
            <a:t>OILERS ENERGY</a:t>
          </a:r>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12/4 SWI </a:t>
          </a:r>
          <a:r>
            <a:rPr lang="en-US" sz="1600" b="1" kern="1200" dirty="0"/>
            <a:t>COWBOYS ENERGY</a:t>
          </a:r>
        </a:p>
      </dsp:txBody>
      <dsp:txXfrm>
        <a:off x="3503231" y="947639"/>
        <a:ext cx="1670301" cy="804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344190"/>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876633"/>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10/5  </a:t>
          </a:r>
          <a:r>
            <a:rPr lang="en-US" sz="1100" kern="1200" dirty="0">
              <a:highlight>
                <a:srgbClr val="FFFF00"/>
              </a:highlight>
            </a:rPr>
            <a:t>MVI </a:t>
          </a:r>
          <a:r>
            <a:rPr lang="en-US" sz="1100" kern="1200" dirty="0"/>
            <a:t> </a:t>
          </a:r>
          <a:br>
            <a:rPr lang="en-US" sz="1100" kern="1200" dirty="0"/>
          </a:br>
          <a:r>
            <a:rPr lang="en-US" sz="1100" kern="1200" dirty="0"/>
            <a:t>New Customer</a:t>
          </a:r>
        </a:p>
      </dsp:txBody>
      <dsp:txXfrm>
        <a:off x="321570" y="1876633"/>
        <a:ext cx="1088131" cy="507403"/>
      </dsp:txXfrm>
    </dsp:sp>
    <dsp:sp modelId="{9E1956AF-376C-4763-90EB-21C48367BDD1}">
      <dsp:nvSpPr>
        <dsp:cNvPr id="0" name=""/>
        <dsp:cNvSpPr/>
      </dsp:nvSpPr>
      <dsp:spPr>
        <a:xfrm>
          <a:off x="1743804" y="1816079"/>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marL="0" lvl="0" indent="0" algn="r" defTabSz="1511300">
            <a:lnSpc>
              <a:spcPct val="90000"/>
            </a:lnSpc>
            <a:spcBef>
              <a:spcPct val="0"/>
            </a:spcBef>
            <a:spcAft>
              <a:spcPct val="35000"/>
            </a:spcAft>
            <a:buNone/>
          </a:pPr>
          <a:r>
            <a:rPr lang="en-US" sz="3400" kern="1200" dirty="0"/>
            <a:t>    </a:t>
          </a:r>
          <a:r>
            <a:rPr lang="en-US" sz="1400" kern="1200" dirty="0"/>
            <a:t>10/6</a:t>
          </a:r>
          <a:endParaRPr lang="en-US" sz="3400" kern="1200" dirty="0"/>
        </a:p>
      </dsp:txBody>
      <dsp:txXfrm>
        <a:off x="1133038" y="2250383"/>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846201"/>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326587"/>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10/7</a:t>
          </a:r>
          <a:endParaRPr lang="en-US" sz="3600" kern="1200" dirty="0"/>
        </a:p>
      </dsp:txBody>
      <dsp:txXfrm>
        <a:off x="1971234" y="2326587"/>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838438"/>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lang="en-US" sz="3600" kern="1200" dirty="0"/>
            <a:t> </a:t>
          </a:r>
          <a:r>
            <a:rPr lang="en-US" sz="1400" kern="1200" dirty="0"/>
            <a:t>10/8</a:t>
          </a:r>
          <a:endParaRPr lang="en-US" sz="3600" kern="1200" dirty="0"/>
        </a:p>
      </dsp:txBody>
      <dsp:txXfrm>
        <a:off x="2657033" y="2250383"/>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419521"/>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1909711"/>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10/9 </a:t>
          </a:r>
          <a:r>
            <a:rPr lang="en-US" sz="1100" kern="1200" dirty="0">
              <a:highlight>
                <a:srgbClr val="FFFF00"/>
              </a:highlight>
            </a:rPr>
            <a:t>MVO Existing </a:t>
          </a:r>
          <a:r>
            <a:rPr lang="en-US" sz="1100" kern="1200" dirty="0"/>
            <a:t>  Customer</a:t>
          </a:r>
        </a:p>
      </dsp:txBody>
      <dsp:txXfrm>
        <a:off x="4281058" y="1909711"/>
        <a:ext cx="1167236" cy="544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2/6/2020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a:solidFill>
                  <a:schemeClr val="tx1">
                    <a:lumMod val="85000"/>
                    <a:lumOff val="15000"/>
                  </a:schemeClr>
                </a:solidFill>
              </a:rPr>
              <a:t>ERCOT </a:t>
            </a:r>
            <a:r>
              <a:rPr lang="en-US" sz="2000" b="0" u="none" dirty="0">
                <a:solidFill>
                  <a:schemeClr val="tx1">
                    <a:lumMod val="85000"/>
                    <a:lumOff val="15000"/>
                  </a:schemeClr>
                </a:solidFill>
              </a:rPr>
              <a:t>shall</a:t>
            </a:r>
            <a:r>
              <a:rPr lang="en-US" sz="2000" dirty="0">
                <a:solidFill>
                  <a:schemeClr val="tx1">
                    <a:lumMod val="85000"/>
                    <a:lumOff val="15000"/>
                  </a:schemeClr>
                </a:solidFill>
              </a:rPr>
              <a:t> maintain a registration database of all metered and unmetered Electric Service Identifiers (ESI IDs) in Texas for Customer Choice.</a:t>
            </a:r>
          </a:p>
          <a:p>
            <a:pPr lvl="1"/>
            <a:r>
              <a:rPr lang="en-US" sz="2000" dirty="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solidFill>
                  <a:schemeClr val="tx1">
                    <a:lumMod val="85000"/>
                    <a:lumOff val="15000"/>
                  </a:schemeClr>
                </a:solidFill>
              </a:rPr>
              <a:t>All CRs with Customers in Texas, whether operating inside the ERCOT Region or not, </a:t>
            </a:r>
            <a:r>
              <a:rPr lang="en-US" sz="2000" b="0" u="none" dirty="0">
                <a:solidFill>
                  <a:schemeClr val="tx1">
                    <a:lumMod val="85000"/>
                    <a:lumOff val="15000"/>
                  </a:schemeClr>
                </a:solidFill>
              </a:rPr>
              <a:t>shall</a:t>
            </a:r>
            <a:r>
              <a:rPr lang="en-US" sz="2000" dirty="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the mechanism that enables and facilitates the retail business processes in the deregulated Texas electric market.  The Texas SET Implementation Guides </a:t>
            </a:r>
            <a:r>
              <a:rPr lang="en-US" b="0"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to point communications include transactions flowing directly between Competitive Retailers (CRs), and Transmission and/or Distribution Service Providers (TDSPs) and </a:t>
            </a:r>
            <a:r>
              <a:rPr lang="en-US" b="1" i="1" dirty="0">
                <a:solidFill>
                  <a:schemeClr val="accent1"/>
                </a:solidFill>
              </a:rPr>
              <a:t>do not flow through ERCOT</a:t>
            </a:r>
            <a:r>
              <a:rPr lang="en-US" dirty="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protocals</a:t>
            </a:r>
            <a:r>
              <a:rPr lang="en-US" baseline="0" dirty="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Section 11.1 - </a:t>
            </a:r>
            <a:r>
              <a:rPr lang="en-US" sz="2000" i="1" dirty="0">
                <a:solidFill>
                  <a:schemeClr val="dk1"/>
                </a:solidFill>
              </a:rPr>
              <a:t>Overview of Solution to Stacking </a:t>
            </a:r>
          </a:p>
          <a:p>
            <a:pPr lvl="2"/>
            <a:r>
              <a:rPr lang="en-US" dirty="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a:p>
          <a:p>
            <a:pPr lvl="1"/>
            <a:r>
              <a:rPr lang="en-US" sz="2000" dirty="0"/>
              <a:t>Section 11.2 - </a:t>
            </a:r>
            <a:r>
              <a:rPr lang="en-US" sz="2000" i="1" dirty="0">
                <a:solidFill>
                  <a:schemeClr val="dk1"/>
                </a:solidFill>
              </a:rPr>
              <a:t>ERCOT Operating Rules</a:t>
            </a:r>
            <a:r>
              <a:rPr lang="en-US" sz="2000" dirty="0">
                <a:solidFill>
                  <a:schemeClr val="dk1"/>
                </a:solidFill>
              </a:rPr>
              <a:t> </a:t>
            </a:r>
          </a:p>
          <a:p>
            <a:pPr lvl="2"/>
            <a:r>
              <a:rPr lang="en-US" dirty="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a:p>
          <a:p>
            <a:pPr lvl="1"/>
            <a:r>
              <a:rPr lang="en-US" sz="2000" dirty="0"/>
              <a:t>Section 11.2.2 - </a:t>
            </a:r>
            <a:r>
              <a:rPr lang="en-US" sz="2000" i="1" dirty="0">
                <a:solidFill>
                  <a:schemeClr val="dk1"/>
                </a:solidFill>
              </a:rPr>
              <a:t>Cancellation Rules</a:t>
            </a:r>
          </a:p>
          <a:p>
            <a:pPr lvl="2"/>
            <a:r>
              <a:rPr lang="en-US" dirty="0">
                <a:solidFill>
                  <a:schemeClr val="dk1"/>
                </a:solidFill>
              </a:rPr>
              <a:t>These rules detail the circumstances under which ERCOT will cancel existing orders.</a:t>
            </a:r>
          </a:p>
          <a:p>
            <a:pPr lvl="1"/>
            <a:endParaRPr lang="en-US" dirty="0">
              <a:solidFill>
                <a:schemeClr val="dk1"/>
              </a:solidFill>
            </a:endParaRPr>
          </a:p>
          <a:p>
            <a:pPr lvl="1"/>
            <a:r>
              <a:rPr lang="en-US" sz="2000" dirty="0"/>
              <a:t>Section 11.2.3 - </a:t>
            </a:r>
            <a:r>
              <a:rPr lang="en-US" sz="2000" i="1" dirty="0">
                <a:solidFill>
                  <a:schemeClr val="dk1"/>
                </a:solidFill>
              </a:rPr>
              <a:t>Concurrent Processing Rules</a:t>
            </a:r>
            <a:r>
              <a:rPr lang="en-US" sz="2400" i="1" dirty="0">
                <a:solidFill>
                  <a:schemeClr val="dk1"/>
                </a:solidFill>
              </a:rPr>
              <a:t> </a:t>
            </a:r>
          </a:p>
          <a:p>
            <a:pPr lvl="2"/>
            <a:r>
              <a:rPr lang="en-US" dirty="0">
                <a:solidFill>
                  <a:schemeClr val="dk1"/>
                </a:solidFill>
              </a:rPr>
              <a:t>The concurrent processing rules detail the circumstances in which transactions are allowed to complete after being processed concurrently.</a:t>
            </a:r>
          </a:p>
          <a:p>
            <a:pPr lvl="2"/>
            <a:endParaRPr lang="en-US" dirty="0">
              <a:solidFill>
                <a:schemeClr val="dk1"/>
              </a:solidFill>
            </a:endParaRPr>
          </a:p>
          <a:p>
            <a:r>
              <a:rPr lang="en-US" sz="2000" dirty="0"/>
              <a:t>Section 11.2.4 - </a:t>
            </a:r>
            <a:r>
              <a:rPr lang="en-US" sz="2000" i="1" dirty="0">
                <a:solidFill>
                  <a:schemeClr val="dk1"/>
                </a:solidFill>
              </a:rPr>
              <a:t>Pending Transaction Rules</a:t>
            </a:r>
            <a:r>
              <a:rPr lang="en-US" i="1" dirty="0">
                <a:solidFill>
                  <a:schemeClr val="dk1"/>
                </a:solidFill>
              </a:rPr>
              <a:t> </a:t>
            </a:r>
          </a:p>
          <a:p>
            <a:pPr lvl="1"/>
            <a:r>
              <a:rPr lang="en-US" dirty="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a:p>
          <a:p>
            <a:r>
              <a:rPr lang="en-US" sz="2000" dirty="0"/>
              <a:t>Section 11.3 - </a:t>
            </a:r>
            <a:r>
              <a:rPr lang="en-US" sz="2000" i="1" dirty="0">
                <a:solidFill>
                  <a:schemeClr val="dk1"/>
                </a:solidFill>
              </a:rPr>
              <a:t>Transmission and/or Distribution Service Provider </a:t>
            </a:r>
          </a:p>
          <a:p>
            <a:r>
              <a:rPr lang="en-US" sz="2000" i="1" dirty="0">
                <a:solidFill>
                  <a:schemeClr val="dk1"/>
                </a:solidFill>
              </a:rPr>
              <a:t>Operating Rules</a:t>
            </a:r>
          </a:p>
          <a:p>
            <a:pPr lvl="1">
              <a:defRPr/>
            </a:pPr>
            <a:r>
              <a:rPr lang="en-US" dirty="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a:p>
          <a:p>
            <a:r>
              <a:rPr lang="en-US" sz="2000" dirty="0"/>
              <a:t>Section 11.4 - </a:t>
            </a:r>
            <a:r>
              <a:rPr lang="en-US" sz="2000" i="1" dirty="0">
                <a:solidFill>
                  <a:schemeClr val="dk1"/>
                </a:solidFill>
              </a:rPr>
              <a:t>Retail Electric Provider Operating Rules</a:t>
            </a:r>
          </a:p>
          <a:p>
            <a:pPr lvl="1"/>
            <a:r>
              <a:rPr lang="en-US" dirty="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a:p>
          <a:p>
            <a:pPr lvl="2"/>
            <a:endParaRPr lang="en-US"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29</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a:t>Issues brought forth through this process may be used by the Texas SET Working Group representatives to develop a Change Control(s) that may be implemented with a future TX SET version.  </a:t>
            </a:r>
          </a:p>
          <a:p>
            <a:pPr marL="0" indent="0">
              <a:buNone/>
            </a:pPr>
            <a:r>
              <a:rPr lang="en-US" dirty="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36</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37</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up two slides</a:t>
            </a:r>
          </a:p>
        </p:txBody>
      </p:sp>
      <p:sp>
        <p:nvSpPr>
          <p:cNvPr id="4" name="Slide Number Placeholder 3"/>
          <p:cNvSpPr>
            <a:spLocks noGrp="1"/>
          </p:cNvSpPr>
          <p:nvPr>
            <p:ph type="sldNum" sz="quarter" idx="10"/>
          </p:nvPr>
        </p:nvSpPr>
        <p:spPr/>
        <p:txBody>
          <a:bodyPr/>
          <a:lstStyle/>
          <a:p>
            <a:fld id="{F62AC51D-6DAA-4455-8EA7-D54B64909A85}" type="slidenum">
              <a:rPr lang="en-US" smtClean="0"/>
              <a:pPr/>
              <a:t>40</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46</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62</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65</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67</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80</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89</a:t>
            </a:fld>
            <a:endParaRPr lang="en-US"/>
          </a:p>
        </p:txBody>
      </p:sp>
    </p:spTree>
    <p:extLst>
      <p:ext uri="{BB962C8B-B14F-4D97-AF65-F5344CB8AC3E}">
        <p14:creationId xmlns:p14="http://schemas.microsoft.com/office/powerpoint/2010/main" val="3327996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latin typeface="Arial" panose="020B0604020202020204"/>
              </a:rPr>
              <a:t>The following </a:t>
            </a:r>
            <a:r>
              <a:rPr lang="en-US" sz="1200" b="1" dirty="0">
                <a:solidFill>
                  <a:prstClr val="black">
                    <a:lumMod val="75000"/>
                    <a:lumOff val="25000"/>
                  </a:prstClr>
                </a:solidFill>
                <a:latin typeface="Arial" panose="020B0604020202020204"/>
              </a:rPr>
              <a:t>example</a:t>
            </a:r>
            <a:r>
              <a:rPr lang="en-US" sz="1200" dirty="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a:solidFill>
                <a:prstClr val="black">
                  <a:lumMod val="75000"/>
                  <a:lumOff val="25000"/>
                </a:prstClr>
              </a:solidFill>
              <a:latin typeface="Arial" panose="020B0604020202020204"/>
            </a:endParaRP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91</a:t>
            </a:fld>
            <a:endParaRPr lang="en-US"/>
          </a:p>
        </p:txBody>
      </p:sp>
    </p:spTree>
    <p:extLst>
      <p:ext uri="{BB962C8B-B14F-4D97-AF65-F5344CB8AC3E}">
        <p14:creationId xmlns:p14="http://schemas.microsoft.com/office/powerpoint/2010/main" val="3348792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62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96</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97</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Why do we have it?</a:t>
            </a:r>
          </a:p>
          <a:p>
            <a:pPr lvl="1"/>
            <a:r>
              <a:rPr lang="en-US" dirty="0"/>
              <a:t>Can you imagine the volumes of transactions per day? (Average daily volume for ERCOT, inbound and outbound, is in excess of 150,000)</a:t>
            </a:r>
            <a:endParaRPr lang="en-US" i="1" dirty="0"/>
          </a:p>
          <a:p>
            <a:r>
              <a:rPr lang="en-US" dirty="0"/>
              <a:t> 	Standardization is key!</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100</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101</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102</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113</a:t>
            </a:fld>
            <a:endParaRPr lang="en-US"/>
          </a:p>
        </p:txBody>
      </p:sp>
    </p:spTree>
    <p:extLst>
      <p:ext uri="{BB962C8B-B14F-4D97-AF65-F5344CB8AC3E}">
        <p14:creationId xmlns:p14="http://schemas.microsoft.com/office/powerpoint/2010/main" val="270935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115</a:t>
            </a:fld>
            <a:endParaRPr lang="en-US"/>
          </a:p>
        </p:txBody>
      </p:sp>
    </p:spTree>
    <p:extLst>
      <p:ext uri="{BB962C8B-B14F-4D97-AF65-F5344CB8AC3E}">
        <p14:creationId xmlns:p14="http://schemas.microsoft.com/office/powerpoint/2010/main" val="169979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should be used when needing to execute a Retail Market </a:t>
            </a:r>
          </a:p>
          <a:p>
            <a:r>
              <a:rPr lang="en-US" dirty="0"/>
              <a:t>Process supported by TX SET EDI. </a:t>
            </a:r>
          </a:p>
          <a:p>
            <a:endParaRPr lang="en-US" dirty="0"/>
          </a:p>
          <a:p>
            <a:r>
              <a:rPr lang="en-US" dirty="0"/>
              <a:t>In the event a process cannot be supported by TX SET EDI transactions, the </a:t>
            </a:r>
          </a:p>
          <a:p>
            <a:r>
              <a:rPr lang="en-US" dirty="0"/>
              <a:t>Market standard method should be used. Please consult the ERCOT Retail Market Guide. </a:t>
            </a:r>
          </a:p>
          <a:p>
            <a:endParaRPr lang="en-US" dirty="0"/>
          </a:p>
          <a:p>
            <a:r>
              <a:rPr lang="en-US" dirty="0"/>
              <a:t>Some of these processes include:</a:t>
            </a:r>
          </a:p>
          <a:p>
            <a:pPr marL="285750" indent="-285750">
              <a:buFont typeface="Arial" pitchFamily="34" charset="0"/>
              <a:buChar char="•"/>
            </a:pPr>
            <a:r>
              <a:rPr lang="en-US" dirty="0"/>
              <a:t>The Safety Net Spreadsheet</a:t>
            </a:r>
          </a:p>
          <a:p>
            <a:pPr marL="285750" indent="-285750">
              <a:buFont typeface="Arial" pitchFamily="34" charset="0"/>
              <a:buChar char="•"/>
            </a:pPr>
            <a:r>
              <a:rPr lang="en-US" dirty="0" err="1"/>
              <a:t>MarkeTrak</a:t>
            </a:r>
            <a:r>
              <a:rPr lang="en-US" dirty="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EDI Transactions are securely transmitted through </a:t>
            </a:r>
          </a:p>
          <a:p>
            <a:r>
              <a:rPr lang="en-US" dirty="0"/>
              <a:t>servers from sender to receiver with the NAESB EDM (Electronic Delivery Mechanism) v1.6 Protocol installed on each server. </a:t>
            </a:r>
          </a:p>
          <a:p>
            <a:endParaRPr lang="en-US" dirty="0"/>
          </a:p>
          <a:p>
            <a:r>
              <a:rPr lang="en-US" dirty="0"/>
              <a:t>This is a protocol with specialized technical enhancements modified to fit the ERCOT retail market. </a:t>
            </a:r>
          </a:p>
          <a:p>
            <a:endParaRPr lang="en-US" dirty="0"/>
          </a:p>
          <a:p>
            <a:r>
              <a:rPr lang="en-US" dirty="0"/>
              <a:t>The NAESB EDM v1.6 is a National Standard maintained by the North American Energy Standards Board. </a:t>
            </a:r>
          </a:p>
          <a:p>
            <a:endParaRPr lang="en-US" dirty="0"/>
          </a:p>
          <a:p>
            <a:r>
              <a:rPr lang="en-US" dirty="0"/>
              <a:t>The ERCOT NAESB EDM v1.6 guideline is managed by the ERCOT Working Group TDTMS (Texas Data Transport and </a:t>
            </a:r>
            <a:r>
              <a:rPr lang="en-US" dirty="0" err="1"/>
              <a:t>MarkeTrak</a:t>
            </a:r>
            <a:r>
              <a:rPr lang="en-US" dirty="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could potentially follow two paths. </a:t>
            </a:r>
          </a:p>
          <a:p>
            <a:pPr marL="285750" indent="-285750">
              <a:buFont typeface="Arial" pitchFamily="34" charset="0"/>
              <a:buChar char="•"/>
            </a:pPr>
            <a:r>
              <a:rPr lang="en-US" dirty="0"/>
              <a:t>Point to point (REP – TDSP)</a:t>
            </a:r>
          </a:p>
          <a:p>
            <a:pPr marL="285750" indent="-285750">
              <a:buFont typeface="Arial" pitchFamily="34" charset="0"/>
              <a:buChar char="•"/>
            </a:pPr>
            <a:r>
              <a:rPr lang="en-US" dirty="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a:solidFill>
                  <a:schemeClr val="tx1">
                    <a:lumMod val="85000"/>
                    <a:lumOff val="15000"/>
                  </a:schemeClr>
                </a:solidFill>
              </a:rPr>
              <a:t>Market Participants, the Independent Market Monitor (IMM), and ERCOT </a:t>
            </a:r>
            <a:r>
              <a:rPr lang="x-none" b="0" u="none" dirty="0">
                <a:solidFill>
                  <a:schemeClr val="tx1">
                    <a:lumMod val="85000"/>
                    <a:lumOff val="15000"/>
                  </a:schemeClr>
                </a:solidFill>
              </a:rPr>
              <a:t>shall</a:t>
            </a:r>
            <a:r>
              <a:rPr lang="x-none" b="0" dirty="0">
                <a:solidFill>
                  <a:schemeClr val="tx1">
                    <a:lumMod val="85000"/>
                    <a:lumOff val="15000"/>
                  </a:schemeClr>
                </a:solidFill>
              </a:rPr>
              <a:t> abide by these Protocols. </a:t>
            </a:r>
            <a:endParaRPr lang="en-US"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2/6/2020</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2/6/2020</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2/6/2020</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2/6/2020</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2/6/2020</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2/6/2020</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2/6/2020</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2/6/2020</a:t>
            </a:fld>
            <a:endParaRPr lang="en-US" dirty="0"/>
          </a:p>
        </p:txBody>
      </p:sp>
      <p:sp>
        <p:nvSpPr>
          <p:cNvPr id="3" name="Footer Placeholder 2"/>
          <p:cNvSpPr>
            <a:spLocks noGrp="1"/>
          </p:cNvSpPr>
          <p:nvPr>
            <p:ph type="ftr" sz="quarter" idx="14"/>
          </p:nvPr>
        </p:nvSpPr>
        <p:spPr/>
        <p:txBody>
          <a:bodyPr/>
          <a:lstStyle/>
          <a:p>
            <a:r>
              <a:rPr lang="en-US"/>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2/6/2020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3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image" Target="../media/image35.png"/><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37.png"/></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40.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44.png"/></Relationships>
</file>

<file path=ppt/slides/_rels/slide1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hyperlink" Target="http://lists.ercot.com/scripts/wa-ERCOT.exe?INDEX" TargetMode="External"/><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45.png"/></Relationships>
</file>

<file path=ppt/slides/_rels/slide118.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7" Type="http://schemas.openxmlformats.org/officeDocument/2006/relationships/hyperlink" Target="mailto:Training@ercot.com"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hyperlink" Target="http://www.ercot.com/services/training/" TargetMode="External"/><Relationship Id="rId5" Type="http://schemas.openxmlformats.org/officeDocument/2006/relationships/hyperlink" Target="http://www.ercot.com/mktrules/nprotocols/" TargetMode="External"/><Relationship Id="rId4" Type="http://schemas.openxmlformats.org/officeDocument/2006/relationships/hyperlink" Target="http://lists.ercot.com/"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3" Type="http://schemas.openxmlformats.org/officeDocument/2006/relationships/hyperlink" Target="http://ercot.com/content/wcm/key_documents_lists/90837/BillingScenarios.zip" TargetMode="External"/><Relationship Id="rId7" Type="http://schemas.openxmlformats.org/officeDocument/2006/relationships/hyperlink" Target="http://ercot.com/content/wcm/key_documents_lists/90837/Switch.pdf" TargetMode="External"/><Relationship Id="rId2"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hyperlink" Target="http://ercot.com/content/wcm/key_documents_lists/90837/CustomerMVOScenarios.zip" TargetMode="External"/><Relationship Id="rId5" Type="http://schemas.openxmlformats.org/officeDocument/2006/relationships/hyperlink" Target="http://ercot.com/content/wcm/key_documents_lists/90837/CustomerMVIScenarios.zip" TargetMode="External"/><Relationship Id="rId4" Type="http://schemas.openxmlformats.org/officeDocument/2006/relationships/hyperlink" Target="http://ercot.com/content/wcm/key_documents_lists/90837/CSAScenarios.zip"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rcot.com/content/wcm/key_documents_lists/90837/DisconnectReconnectNonPayScenarios.zip"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ercot.com/content/mktrules/guides/txset/sw/OutageScenarios.zip" TargetMode="External"/><Relationship Id="rId5" Type="http://schemas.openxmlformats.org/officeDocument/2006/relationships/hyperlink" Target="http://ercot.com/content/mktrules/guides/txset/sw/SwitchHoldScenarios.zip" TargetMode="External"/><Relationship Id="rId4" Type="http://schemas.openxmlformats.org/officeDocument/2006/relationships/hyperlink" Target="http://ercot.com/content/wcm/key_documents_lists/90837/MassTrans_Acquisition_Scenarios.zip"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8" Type="http://schemas.openxmlformats.org/officeDocument/2006/relationships/hyperlink" Target="http://ercot.com/content/mktrules/guides/txset/4.0/04_820/820s_V4.0_Baseline061112.zip" TargetMode="External"/><Relationship Id="rId3" Type="http://schemas.openxmlformats.org/officeDocument/2006/relationships/hyperlink" Target="http://ercot.com/content/mktrules/guides/txset/4.0/01_650/650s_V4.0_Baseline061112.zip" TargetMode="External"/><Relationship Id="rId7" Type="http://schemas.openxmlformats.org/officeDocument/2006/relationships/hyperlink" Target="http://ercot.com/content/wcm/lists/106870/SAC04_Codes_list_Sept2016.xls" TargetMode="External"/><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hyperlink" Target="http://ercot.com/content/wcm/lists/106870/810_Examples_V4.0_Baseline061112.zip" TargetMode="External"/><Relationship Id="rId5" Type="http://schemas.openxmlformats.org/officeDocument/2006/relationships/hyperlink" Target="http://ercot.com/content/mktrules/guides/txset/4.0/02_810/810s_V4.0_Baseline061112.zip" TargetMode="External"/><Relationship Id="rId4" Type="http://schemas.openxmlformats.org/officeDocument/2006/relationships/hyperlink" Target="http://ercot.com/content/mktrules/guides/txset/4.0/01_650/650_Examples_V4.0_Baseline061112.zip" TargetMode="External"/><Relationship Id="rId9" Type="http://schemas.openxmlformats.org/officeDocument/2006/relationships/hyperlink" Target="http://ercot.com/content/wcm/lists/106872/820_Examples_V4.0_Updated092017.zip"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ercot.com/content/mktrules/guides/txset/4.0/03_814/814s_V4.0_Baseline061112.zip" TargetMode="External"/><Relationship Id="rId7" Type="http://schemas.openxmlformats.org/officeDocument/2006/relationships/hyperlink" Target="http://ercot.com/content/mktrules/guides/txset/4.0/06_867/867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ercot.com/content/mktrules/guides/txset/4.0/05_824/824_Example_V4.0_Baseline061112.zip" TargetMode="External"/><Relationship Id="rId5" Type="http://schemas.openxmlformats.org/officeDocument/2006/relationships/hyperlink" Target="http://ercot.com/content/mktrules/guides/txset/4.0/05_824/824_V4.0_Baseline061112.zip" TargetMode="External"/><Relationship Id="rId4" Type="http://schemas.openxmlformats.org/officeDocument/2006/relationships/hyperlink" Target="http://ercot.com/content/mktrules/guides/txset/4.0/03_814/814_Examples_V4.0_Baseline061112.zip"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ercot.com/content/mktrules/guides/txset/4.0/07_997/997_V4.0_Baseline061112.zip" TargetMode="Externa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hyperlink" Target="http://ercot.com/content/mktrules/guides/txset/4.0/08_tseries/T_Series_V4.0_Baseline061112.zip"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ercot.com/services/rq/lse/trt/index.html" TargetMode="External"/><Relationship Id="rId2" Type="http://schemas.openxmlformats.org/officeDocument/2006/relationships/slideLayout" Target="../slideLayouts/slideLayout2.xml"/><Relationship Id="rId1" Type="http://schemas.openxmlformats.org/officeDocument/2006/relationships/tags" Target="../tags/tag129.xml"/><Relationship Id="rId5" Type="http://schemas.openxmlformats.org/officeDocument/2006/relationships/hyperlink" Target="http://ercot.com/committee/txset" TargetMode="External"/><Relationship Id="rId4" Type="http://schemas.openxmlformats.org/officeDocument/2006/relationships/hyperlink" Target="http://www.puc.state.tx.us/industry/electric/business/rep/Rep.aspx"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etod.ercot.com/" TargetMode="Externa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30.xml"/><Relationship Id="rId6" Type="http://schemas.openxmlformats.org/officeDocument/2006/relationships/hyperlink" Target="https://etod.ercot.com/FileCabinet.asp" TargetMode="External"/><Relationship Id="rId5" Type="http://schemas.openxmlformats.org/officeDocument/2006/relationships/hyperlink" Target="http://www.ercot.com/services/rq/lse/trt/" TargetMode="External"/><Relationship Id="rId4" Type="http://schemas.openxmlformats.org/officeDocument/2006/relationships/hyperlink" Target="https://etod.ercot.co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hyperlink" Target="https://etod.ercot.com/DailyAgenda.asp?Method=E2E" TargetMode="Externa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31.xml"/><Relationship Id="rId6" Type="http://schemas.openxmlformats.org/officeDocument/2006/relationships/image" Target="../media/image46.png"/><Relationship Id="rId5" Type="http://schemas.openxmlformats.org/officeDocument/2006/relationships/hyperlink" Target="https://etod.ercot.com/checklist.asp" TargetMode="External"/><Relationship Id="rId4" Type="http://schemas.openxmlformats.org/officeDocument/2006/relationships/hyperlink" Target="https://etod.ercot.com/tw/TestingWorksheetOverview.asp"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etod.ercot.com/flightscenarios.asp?Method=TOC" TargetMode="External"/><Relationship Id="rId2" Type="http://schemas.openxmlformats.org/officeDocument/2006/relationships/slideLayout" Target="../slideLayouts/slideLayout2.xml"/><Relationship Id="rId1" Type="http://schemas.openxmlformats.org/officeDocument/2006/relationships/tags" Target="../tags/tag132.xml"/><Relationship Id="rId5" Type="http://schemas.openxmlformats.org/officeDocument/2006/relationships/hyperlink" Target="https://etod.ercot.com/Contacts.asp" TargetMode="External"/><Relationship Id="rId4" Type="http://schemas.openxmlformats.org/officeDocument/2006/relationships/hyperlink" Target="https://etod.ercot.com/FileCabinet.asp"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ercot.com/mktrules/nprotocol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9.jpg"/><Relationship Id="rId4" Type="http://schemas.openxmlformats.org/officeDocument/2006/relationships/hyperlink" Target="http://ercot.com/committee/txse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23.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29.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TX SET</a:t>
            </a:r>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a:solidFill>
                  <a:schemeClr val="bg1">
                    <a:lumMod val="50000"/>
                  </a:schemeClr>
                </a:solidFill>
              </a:rPr>
              <a:t>2020_02 TXSET</a:t>
            </a:r>
          </a:p>
        </p:txBody>
      </p:sp>
    </p:spTree>
    <p:custDataLst>
      <p:tags r:id="rId1"/>
    </p:custDataLst>
    <p:extLst>
      <p:ext uri="{BB962C8B-B14F-4D97-AF65-F5344CB8AC3E}">
        <p14:creationId xmlns:p14="http://schemas.microsoft.com/office/powerpoint/2010/main" val="186802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are TX SET 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customer information</a:t>
            </a:r>
          </a:p>
        </p:txBody>
      </p:sp>
      <p:sp>
        <p:nvSpPr>
          <p:cNvPr id="4" name="Date Placeholder 3"/>
          <p:cNvSpPr>
            <a:spLocks noGrp="1"/>
          </p:cNvSpPr>
          <p:nvPr>
            <p:ph type="dt" sz="half" idx="10"/>
          </p:nvPr>
        </p:nvSpPr>
        <p:spPr/>
        <p:txBody>
          <a:bodyPr/>
          <a:lstStyle/>
          <a:p>
            <a:fld id="{7666495C-AD29-468E-B1E0-4CD2EE49EF3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B60C21B-57F3-4E68-9DCD-D06B2B10DCAA}"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100</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10E64346-F9E3-48D4-9D5F-B092CB91C8B5}"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MVO scheduled for 6/29 on 6/27.   Both ERCOT &amp; TDSP accept the cancellation.</a:t>
            </a:r>
          </a:p>
        </p:txBody>
      </p:sp>
      <p:sp>
        <p:nvSpPr>
          <p:cNvPr id="15" name="TextBox 14">
            <a:extLst>
              <a:ext uri="{FF2B5EF4-FFF2-40B4-BE49-F238E27FC236}">
                <a16:creationId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101</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3473988-CDF4-4513-94AD-70D1E29254C4}"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102</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a16="http://schemas.microsoft.com/office/drawing/2014/main"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a16="http://schemas.microsoft.com/office/drawing/2014/main"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a16="http://schemas.microsoft.com/office/drawing/2014/main"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a16="http://schemas.microsoft.com/office/drawing/2014/main"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a16="http://schemas.microsoft.com/office/drawing/2014/main" id="{0444DBAC-2BDD-4EDC-844C-F8A4B49BFD70}"/>
              </a:ext>
            </a:extLst>
          </p:cNvPr>
          <p:cNvPicPr>
            <a:picLocks noChangeAspect="1"/>
          </p:cNvPicPr>
          <p:nvPr/>
        </p:nvPicPr>
        <p:blipFill>
          <a:blip r:embed="rId4"/>
          <a:stretch>
            <a:fillRect/>
          </a:stretch>
        </p:blipFill>
        <p:spPr>
          <a:xfrm>
            <a:off x="261730" y="4118339"/>
            <a:ext cx="6597052" cy="1556278"/>
          </a:xfrm>
          <a:prstGeom prst="rect">
            <a:avLst/>
          </a:prstGeom>
        </p:spPr>
      </p:pic>
      <p:cxnSp>
        <p:nvCxnSpPr>
          <p:cNvPr id="13" name="Straight Connector 12">
            <a:extLst>
              <a:ext uri="{FF2B5EF4-FFF2-40B4-BE49-F238E27FC236}">
                <a16:creationId xmlns:a16="http://schemas.microsoft.com/office/drawing/2014/main"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a16="http://schemas.microsoft.com/office/drawing/2014/main"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a16="http://schemas.microsoft.com/office/drawing/2014/main"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a16="http://schemas.microsoft.com/office/drawing/2014/main" id="{5E6E87E6-5AC6-4F67-914B-23442D8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a16="http://schemas.microsoft.com/office/drawing/2014/main"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a16="http://schemas.microsoft.com/office/drawing/2014/main"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a16="http://schemas.microsoft.com/office/drawing/2014/main"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a16="http://schemas.microsoft.com/office/drawing/2014/main" id="{2090FA73-DD7F-4F3C-B1C2-0067995B6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a16="http://schemas.microsoft.com/office/drawing/2014/main"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a16="http://schemas.microsoft.com/office/drawing/2014/main" id="{DA764BD6-5B4B-412E-ACEC-5B058E6E4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a16="http://schemas.microsoft.com/office/drawing/2014/main"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a16="http://schemas.microsoft.com/office/drawing/2014/main"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a16="http://schemas.microsoft.com/office/drawing/2014/main"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Implementation Guides</a:t>
            </a:r>
          </a:p>
        </p:txBody>
      </p:sp>
      <p:sp>
        <p:nvSpPr>
          <p:cNvPr id="3" name="Date Placeholder 2"/>
          <p:cNvSpPr>
            <a:spLocks noGrp="1"/>
          </p:cNvSpPr>
          <p:nvPr>
            <p:ph type="dt" sz="half" idx="10"/>
          </p:nvPr>
        </p:nvSpPr>
        <p:spPr/>
        <p:txBody>
          <a:bodyPr/>
          <a:lstStyle/>
          <a:p>
            <a:fld id="{AA0F616F-6449-4F1E-8527-7B430831C79D}"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106</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id="{98DB92E6-A734-4FE8-A845-A1E860E9B5B3}"/>
              </a:ext>
            </a:extLst>
          </p:cNvPr>
          <p:cNvPicPr>
            <a:picLocks noChangeAspect="1"/>
          </p:cNvPicPr>
          <p:nvPr/>
        </p:nvPicPr>
        <p:blipFill>
          <a:blip r:embed="rId3"/>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id="{01405B10-294D-447F-AD5B-D43DD03C0F22}"/>
              </a:ext>
            </a:extLst>
          </p:cNvPr>
          <p:cNvPicPr>
            <a:picLocks noChangeAspect="1"/>
          </p:cNvPicPr>
          <p:nvPr/>
        </p:nvPicPr>
        <p:blipFill>
          <a:blip r:embed="rId3"/>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pic>
        <p:nvPicPr>
          <p:cNvPr id="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a16="http://schemas.microsoft.com/office/drawing/2014/main"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TX SET Delivered?</a:t>
            </a:r>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EDM v1.6</a:t>
            </a:r>
          </a:p>
          <a:p>
            <a:endParaRPr lang="en-US" sz="2800" b="1" dirty="0">
              <a:solidFill>
                <a:schemeClr val="tx1">
                  <a:lumMod val="75000"/>
                  <a:lumOff val="25000"/>
                </a:schemeClr>
              </a:solidFill>
            </a:endParaRPr>
          </a:p>
          <a:p>
            <a:r>
              <a:rPr lang="en-US" sz="2800" b="1" dirty="0">
                <a:solidFill>
                  <a:schemeClr val="accent2">
                    <a:lumMod val="75000"/>
                  </a:schemeClr>
                </a:solidFill>
              </a:rPr>
              <a:t>N</a:t>
            </a:r>
            <a:r>
              <a:rPr lang="en-US" sz="2800" dirty="0">
                <a:solidFill>
                  <a:schemeClr val="tx1">
                    <a:lumMod val="75000"/>
                    <a:lumOff val="25000"/>
                  </a:schemeClr>
                </a:solidFill>
              </a:rPr>
              <a:t>orth </a:t>
            </a:r>
            <a:r>
              <a:rPr lang="en-US" sz="2800" b="1" dirty="0">
                <a:solidFill>
                  <a:schemeClr val="accent2">
                    <a:lumMod val="75000"/>
                  </a:schemeClr>
                </a:solidFill>
              </a:rPr>
              <a:t>A</a:t>
            </a:r>
            <a:r>
              <a:rPr lang="en-US" sz="2800" dirty="0">
                <a:solidFill>
                  <a:schemeClr val="tx1">
                    <a:lumMod val="75000"/>
                    <a:lumOff val="25000"/>
                  </a:schemeClr>
                </a:solidFill>
              </a:rPr>
              <a:t>merican </a:t>
            </a:r>
            <a:r>
              <a:rPr lang="en-US" sz="2800" b="1" dirty="0">
                <a:solidFill>
                  <a:schemeClr val="accent2">
                    <a:lumMod val="75000"/>
                  </a:schemeClr>
                </a:solidFill>
              </a:rPr>
              <a:t>E</a:t>
            </a:r>
            <a:r>
              <a:rPr lang="en-US" sz="2800" dirty="0">
                <a:solidFill>
                  <a:schemeClr val="tx1">
                    <a:lumMod val="75000"/>
                    <a:lumOff val="25000"/>
                  </a:schemeClr>
                </a:solidFill>
              </a:rPr>
              <a:t>nergy </a:t>
            </a:r>
            <a:r>
              <a:rPr lang="en-US" sz="2800" b="1" dirty="0">
                <a:solidFill>
                  <a:schemeClr val="accent2">
                    <a:lumMod val="75000"/>
                  </a:schemeClr>
                </a:solidFill>
              </a:rPr>
              <a:t>S</a:t>
            </a:r>
            <a:r>
              <a:rPr lang="en-US" sz="2800" dirty="0">
                <a:solidFill>
                  <a:schemeClr val="tx1">
                    <a:lumMod val="75000"/>
                    <a:lumOff val="25000"/>
                  </a:schemeClr>
                </a:solidFill>
              </a:rPr>
              <a:t>tandards </a:t>
            </a:r>
            <a:r>
              <a:rPr lang="en-US" sz="2800" b="1" dirty="0">
                <a:solidFill>
                  <a:schemeClr val="accent2">
                    <a:lumMod val="75000"/>
                  </a:schemeClr>
                </a:solidFill>
              </a:rPr>
              <a:t>B</a:t>
            </a:r>
            <a:r>
              <a:rPr lang="en-US" sz="2800" dirty="0">
                <a:solidFill>
                  <a:schemeClr val="tx1">
                    <a:lumMod val="75000"/>
                    <a:lumOff val="25000"/>
                  </a:schemeClr>
                </a:solidFill>
              </a:rPr>
              <a:t>oard </a:t>
            </a:r>
          </a:p>
          <a:p>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D</a:t>
            </a:r>
            <a:r>
              <a:rPr lang="en-US" sz="2800" dirty="0">
                <a:solidFill>
                  <a:schemeClr val="tx1">
                    <a:lumMod val="75000"/>
                    <a:lumOff val="25000"/>
                  </a:schemeClr>
                </a:solidFill>
              </a:rPr>
              <a:t>elivery </a:t>
            </a:r>
            <a:r>
              <a:rPr lang="en-US" sz="2800" b="1" dirty="0">
                <a:solidFill>
                  <a:schemeClr val="accent2">
                    <a:lumMod val="75000"/>
                  </a:schemeClr>
                </a:solidFill>
              </a:rPr>
              <a:t>M</a:t>
            </a:r>
            <a:r>
              <a:rPr lang="en-US" sz="2800" dirty="0">
                <a:solidFill>
                  <a:schemeClr val="tx1">
                    <a:lumMod val="75000"/>
                    <a:lumOff val="25000"/>
                  </a:schemeClr>
                </a:solidFill>
              </a:rPr>
              <a:t>echanism</a:t>
            </a:r>
          </a:p>
          <a:p>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Version 1.6 is a National Standard</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110</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7032638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Training </a:t>
            </a:r>
            <a:br>
              <a:rPr lang="en-US" dirty="0">
                <a:solidFill>
                  <a:srgbClr val="B45F07"/>
                </a:solidFill>
              </a:rPr>
            </a:br>
            <a:r>
              <a:rPr lang="en-US" dirty="0">
                <a:solidFill>
                  <a:srgbClr val="B45F07"/>
                </a:solidFill>
              </a:rPr>
              <a:t>Group Exercise  </a:t>
            </a:r>
          </a:p>
        </p:txBody>
      </p:sp>
      <p:sp>
        <p:nvSpPr>
          <p:cNvPr id="3" name="Date Placeholder 2"/>
          <p:cNvSpPr>
            <a:spLocks noGrp="1"/>
          </p:cNvSpPr>
          <p:nvPr>
            <p:ph type="dt" sz="half" idx="10"/>
          </p:nvPr>
        </p:nvSpPr>
        <p:spPr/>
        <p:txBody>
          <a:bodyPr/>
          <a:lstStyle/>
          <a:p>
            <a:fld id="{54060718-8BF0-42CA-AA83-2C752D8E260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111</a:t>
            </a:fld>
            <a:endParaRPr lang="en-US" dirty="0"/>
          </a:p>
        </p:txBody>
      </p:sp>
    </p:spTree>
    <p:custDataLst>
      <p:tags r:id="rId1"/>
    </p:custDataLst>
    <p:extLst>
      <p:ext uri="{BB962C8B-B14F-4D97-AF65-F5344CB8AC3E}">
        <p14:creationId xmlns:p14="http://schemas.microsoft.com/office/powerpoint/2010/main" val="3615797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112</a:t>
            </a:fld>
            <a:endParaRPr lang="en-US" dirty="0"/>
          </a:p>
        </p:txBody>
      </p:sp>
      <p:sp>
        <p:nvSpPr>
          <p:cNvPr id="7" name="Title 6"/>
          <p:cNvSpPr>
            <a:spLocks noGrp="1"/>
          </p:cNvSpPr>
          <p:nvPr>
            <p:ph type="title"/>
          </p:nvPr>
        </p:nvSpPr>
        <p:spPr/>
        <p:txBody>
          <a:bodyPr>
            <a:normAutofit/>
          </a:bodyPr>
          <a:lstStyle/>
          <a:p>
            <a:r>
              <a:rPr lang="en-US" b="1" i="1" dirty="0"/>
              <a:t>Group Exercise – Part 1</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57202" y="137159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400" b="1" i="1" dirty="0">
                <a:solidFill>
                  <a:schemeClr val="accent1">
                    <a:lumMod val="75000"/>
                  </a:schemeClr>
                </a:solidFill>
              </a:rPr>
              <a:t>Customer is moving and calls COWBOYS ENERGY to start service at a new address and OILERS ENERGY is the current REP of Record at that premise …</a:t>
            </a: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nSpc>
                <a:spcPct val="100000"/>
              </a:lnSpc>
              <a:spcBef>
                <a:spcPts val="0"/>
              </a:spcBef>
              <a:spcAft>
                <a:spcPts val="0"/>
              </a:spcAft>
              <a:buNone/>
            </a:pPr>
            <a:r>
              <a:rPr lang="en-US" sz="1800" b="1" i="1" dirty="0">
                <a:solidFill>
                  <a:schemeClr val="tx1"/>
                </a:solidFill>
              </a:rPr>
              <a:t>*Hint – some lines can have up to 4 dots</a:t>
            </a:r>
          </a:p>
        </p:txBody>
      </p:sp>
    </p:spTree>
    <p:custDataLst>
      <p:tags r:id="rId1"/>
    </p:custDataLst>
    <p:extLst>
      <p:ext uri="{BB962C8B-B14F-4D97-AF65-F5344CB8AC3E}">
        <p14:creationId xmlns:p14="http://schemas.microsoft.com/office/powerpoint/2010/main" val="2896864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sp>
        <p:nvSpPr>
          <p:cNvPr id="30" name="Title 29"/>
          <p:cNvSpPr>
            <a:spLocks noGrp="1"/>
          </p:cNvSpPr>
          <p:nvPr>
            <p:ph type="title"/>
          </p:nvPr>
        </p:nvSpPr>
        <p:spPr/>
        <p:txBody>
          <a:bodyPr>
            <a:normAutofit fontScale="90000"/>
          </a:bodyPr>
          <a:lstStyle/>
          <a:p>
            <a:r>
              <a:rPr lang="en-US" b="1" i="1" dirty="0"/>
              <a:t>Group Exercise – Part 1:  TX SET Process Flows</a:t>
            </a:r>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814_16</a:t>
            </a: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814_03</a:t>
            </a: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814_04</a:t>
            </a: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814_05</a:t>
            </a: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867_02</a:t>
            </a: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814_06</a:t>
            </a: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Move In</a:t>
            </a: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Request</a:t>
            </a: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Response</a:t>
            </a: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CR Enrollment</a:t>
            </a:r>
          </a:p>
          <a:p>
            <a:r>
              <a:rPr lang="en-US" sz="1600" dirty="0">
                <a:latin typeface="Arial" panose="020B0604020202020204" pitchFamily="34" charset="0"/>
                <a:cs typeface="Arial" panose="020B0604020202020204" pitchFamily="34" charset="0"/>
              </a:rPr>
              <a:t>Notification Response</a:t>
            </a: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Historical Usage</a:t>
            </a:r>
          </a:p>
          <a:p>
            <a:r>
              <a:rPr lang="en-US" sz="1600" dirty="0">
                <a:latin typeface="Arial" panose="020B0604020202020204" pitchFamily="34" charset="0"/>
                <a:cs typeface="Arial" panose="020B0604020202020204" pitchFamily="34" charset="0"/>
              </a:rPr>
              <a:t>(If requested by REP)</a:t>
            </a: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Loss Notification</a:t>
            </a: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2/6/2020</a:t>
            </a:fld>
            <a:endParaRPr lang="en-US" dirty="0"/>
          </a:p>
        </p:txBody>
      </p:sp>
      <p:sp>
        <p:nvSpPr>
          <p:cNvPr id="23" name="Footer Placeholder 22"/>
          <p:cNvSpPr>
            <a:spLocks noGrp="1"/>
          </p:cNvSpPr>
          <p:nvPr>
            <p:ph type="ftr" sz="quarter" idx="11"/>
          </p:nvPr>
        </p:nvSpPr>
        <p:spPr/>
        <p:txBody>
          <a:bodyPr/>
          <a:lstStyle/>
          <a:p>
            <a:r>
              <a:rPr lang="en-US"/>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113</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0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114</a:t>
            </a:fld>
            <a:endParaRPr lang="en-US" dirty="0"/>
          </a:p>
        </p:txBody>
      </p:sp>
      <p:sp>
        <p:nvSpPr>
          <p:cNvPr id="7" name="Title 6"/>
          <p:cNvSpPr>
            <a:spLocks noGrp="1"/>
          </p:cNvSpPr>
          <p:nvPr>
            <p:ph type="title"/>
          </p:nvPr>
        </p:nvSpPr>
        <p:spPr/>
        <p:txBody>
          <a:bodyPr>
            <a:normAutofit/>
          </a:bodyPr>
          <a:lstStyle/>
          <a:p>
            <a:r>
              <a:rPr lang="en-US" b="1" i="1" dirty="0"/>
              <a:t>Group Exercise – Part 2</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15528" y="135635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algn="ctr"/>
            <a:r>
              <a:rPr lang="en-US" sz="2400" b="1" i="1" dirty="0">
                <a:solidFill>
                  <a:schemeClr val="accent1">
                    <a:lumMod val="75000"/>
                  </a:schemeClr>
                </a:solidFill>
              </a:rPr>
              <a:t>Customer calls COWBOYS ENERGY to cancel the Move in the day before the scheduled date…</a:t>
            </a:r>
          </a:p>
          <a:p>
            <a:pPr algn="ctr"/>
            <a:endParaRPr lang="en-US" sz="2400" b="1" i="1" dirty="0">
              <a:solidFill>
                <a:schemeClr val="accent1">
                  <a:lumMod val="75000"/>
                </a:schemeClr>
              </a:solidFill>
            </a:endParaRPr>
          </a:p>
          <a:p>
            <a:r>
              <a:rPr lang="en-US" sz="1800" b="1" i="1" dirty="0">
                <a:solidFill>
                  <a:schemeClr val="tx1"/>
                </a:solidFill>
              </a:rPr>
              <a:t>*Hint – some lines can have up to 4 dots</a:t>
            </a:r>
          </a:p>
          <a:p>
            <a:endParaRPr lang="en-US" sz="2400" b="1" i="1" dirty="0">
              <a:solidFill>
                <a:schemeClr val="accent1">
                  <a:lumMod val="75000"/>
                </a:schemeClr>
              </a:solidFill>
            </a:endParaRPr>
          </a:p>
        </p:txBody>
      </p:sp>
    </p:spTree>
    <p:custDataLst>
      <p:tags r:id="rId1"/>
    </p:custDataLst>
    <p:extLst>
      <p:ext uri="{BB962C8B-B14F-4D97-AF65-F5344CB8AC3E}">
        <p14:creationId xmlns:p14="http://schemas.microsoft.com/office/powerpoint/2010/main" val="38540502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Title 29"/>
          <p:cNvSpPr>
            <a:spLocks noGrp="1"/>
          </p:cNvSpPr>
          <p:nvPr>
            <p:ph type="title"/>
          </p:nvPr>
        </p:nvSpPr>
        <p:spPr>
          <a:xfrm>
            <a:off x="228599" y="228600"/>
            <a:ext cx="8180763" cy="627796"/>
          </a:xfrm>
        </p:spPr>
        <p:txBody>
          <a:bodyPr>
            <a:noAutofit/>
          </a:bodyPr>
          <a:lstStyle/>
          <a:p>
            <a:r>
              <a:rPr lang="en-US" b="1" i="1" dirty="0"/>
              <a:t>Group Exercise – Part 2:  TX SET Process Flow</a:t>
            </a:r>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814_09</a:t>
            </a: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on day before MVI schedule</a:t>
            </a: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Cancel Response - Accept</a:t>
            </a: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CC817C7D-EAEA-4858-9B1E-2197DC7D03B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115</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Response to Cancel Accept</a:t>
            </a: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356E1E-D0F5-489B-81FA-1DA7BC461DE4}"/>
              </a:ext>
            </a:extLst>
          </p:cNvPr>
          <p:cNvSpPr/>
          <p:nvPr/>
        </p:nvSpPr>
        <p:spPr>
          <a:xfrm>
            <a:off x="822961" y="1366533"/>
            <a:ext cx="7469460" cy="646331"/>
          </a:xfrm>
          <a:prstGeom prst="rect">
            <a:avLst/>
          </a:prstGeom>
        </p:spPr>
        <p:txBody>
          <a:bodyPr wrap="square">
            <a:spAutoFit/>
          </a:bodyPr>
          <a:lstStyle/>
          <a:p>
            <a:pPr algn="ctr"/>
            <a:r>
              <a:rPr lang="en-US" b="1" i="1" dirty="0">
                <a:solidFill>
                  <a:schemeClr val="accent1">
                    <a:lumMod val="75000"/>
                  </a:schemeClr>
                </a:solidFill>
              </a:rPr>
              <a:t>Customer calls COWBOYS ENERGY to cancel the move in the day before the scheduled date…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27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9" presetClass="emph" presetSubtype="0" grpId="1" nodeType="withEffect">
                                  <p:stCondLst>
                                    <p:cond delay="0"/>
                                  </p:stCondLst>
                                  <p:childTnLst>
                                    <p:set>
                                      <p:cBhvr rctx="PPT">
                                        <p:cTn id="28" dur="indefinite"/>
                                        <p:tgtEl>
                                          <p:spTgt spid="40"/>
                                        </p:tgtEl>
                                        <p:attrNameLst>
                                          <p:attrName>style.opacity</p:attrName>
                                        </p:attrNameLst>
                                      </p:cBhvr>
                                      <p:to>
                                        <p:strVal val="0.25"/>
                                      </p:to>
                                    </p:set>
                                    <p:animEffect filter="image" prLst="opacity: 0.25">
                                      <p:cBhvr rctx="IE">
                                        <p:cTn id="29" dur="indefinite"/>
                                        <p:tgtEl>
                                          <p:spTgt spid="40"/>
                                        </p:tgtEl>
                                      </p:cBhvr>
                                    </p:animEffect>
                                  </p:childTnLst>
                                </p:cTn>
                              </p:par>
                              <p:par>
                                <p:cTn id="30" presetID="9" presetClass="emph" presetSubtype="0" grpId="1" nodeType="withEffect">
                                  <p:stCondLst>
                                    <p:cond delay="0"/>
                                  </p:stCondLst>
                                  <p:childTnLst>
                                    <p:set>
                                      <p:cBhvr rctx="PPT">
                                        <p:cTn id="31" dur="indefinite"/>
                                        <p:tgtEl>
                                          <p:spTgt spid="41"/>
                                        </p:tgtEl>
                                        <p:attrNameLst>
                                          <p:attrName>style.opacity</p:attrName>
                                        </p:attrNameLst>
                                      </p:cBhvr>
                                      <p:to>
                                        <p:strVal val="0.25"/>
                                      </p:to>
                                    </p:set>
                                    <p:animEffect filter="image" prLst="opacity: 0.25">
                                      <p:cBhvr rctx="IE">
                                        <p:cTn id="32" dur="indefinite"/>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9" presetClass="emph" presetSubtype="0" grpId="1" nodeType="withEffect">
                                  <p:stCondLst>
                                    <p:cond delay="0"/>
                                  </p:stCondLst>
                                  <p:childTnLst>
                                    <p:set>
                                      <p:cBhvr rctx="PPT">
                                        <p:cTn id="44" dur="indefinite"/>
                                        <p:tgtEl>
                                          <p:spTgt spid="42"/>
                                        </p:tgtEl>
                                        <p:attrNameLst>
                                          <p:attrName>style.opacity</p:attrName>
                                        </p:attrNameLst>
                                      </p:cBhvr>
                                      <p:to>
                                        <p:strVal val="0.25"/>
                                      </p:to>
                                    </p:set>
                                    <p:animEffect filter="image" prLst="opacity: 0.25">
                                      <p:cBhvr rctx="IE">
                                        <p:cTn id="45" dur="indefinite"/>
                                        <p:tgtEl>
                                          <p:spTgt spid="42"/>
                                        </p:tgtEl>
                                      </p:cBhvr>
                                    </p:animEffect>
                                  </p:childTnLst>
                                </p:cTn>
                              </p:par>
                              <p:par>
                                <p:cTn id="46" presetID="9" presetClass="emph" presetSubtype="0" grpId="1" nodeType="withEffect">
                                  <p:stCondLst>
                                    <p:cond delay="0"/>
                                  </p:stCondLst>
                                  <p:childTnLst>
                                    <p:set>
                                      <p:cBhvr rctx="PPT">
                                        <p:cTn id="47" dur="indefinite"/>
                                        <p:tgtEl>
                                          <p:spTgt spid="45"/>
                                        </p:tgtEl>
                                        <p:attrNameLst>
                                          <p:attrName>style.opacity</p:attrName>
                                        </p:attrNameLst>
                                      </p:cBhvr>
                                      <p:to>
                                        <p:strVal val="0.25"/>
                                      </p:to>
                                    </p:set>
                                    <p:animEffect filter="image" prLst="opacity: 0.25">
                                      <p:cBhvr rctx="IE">
                                        <p:cTn id="48" dur="indefinite"/>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50"/>
                                        <p:tgtEl>
                                          <p:spTgt spid="63"/>
                                        </p:tgtEl>
                                      </p:cBhvr>
                                    </p:animEffect>
                                  </p:childTnLst>
                                </p:cTn>
                              </p:par>
                              <p:par>
                                <p:cTn id="64" presetID="9" presetClass="emph" presetSubtype="0" grpId="1" nodeType="withEffect">
                                  <p:stCondLst>
                                    <p:cond delay="0"/>
                                  </p:stCondLst>
                                  <p:childTnLst>
                                    <p:set>
                                      <p:cBhvr rctx="PPT">
                                        <p:cTn id="65" dur="indefinite"/>
                                        <p:tgtEl>
                                          <p:spTgt spid="46"/>
                                        </p:tgtEl>
                                        <p:attrNameLst>
                                          <p:attrName>style.opacity</p:attrName>
                                        </p:attrNameLst>
                                      </p:cBhvr>
                                      <p:to>
                                        <p:strVal val="0.25"/>
                                      </p:to>
                                    </p:set>
                                    <p:animEffect filter="image" prLst="opacity: 0.25">
                                      <p:cBhvr rctx="IE">
                                        <p:cTn id="66" dur="indefinite"/>
                                        <p:tgtEl>
                                          <p:spTgt spid="46"/>
                                        </p:tgtEl>
                                      </p:cBhvr>
                                    </p:animEffect>
                                  </p:childTnLst>
                                </p:cTn>
                              </p:par>
                              <p:par>
                                <p:cTn id="67" presetID="9" presetClass="emph" presetSubtype="0" grpId="1" nodeType="withEffect">
                                  <p:stCondLst>
                                    <p:cond delay="0"/>
                                  </p:stCondLst>
                                  <p:childTnLst>
                                    <p:set>
                                      <p:cBhvr rctx="PPT">
                                        <p:cTn id="68" dur="indefinite"/>
                                        <p:tgtEl>
                                          <p:spTgt spid="47"/>
                                        </p:tgtEl>
                                        <p:attrNameLst>
                                          <p:attrName>style.opacity</p:attrName>
                                        </p:attrNameLst>
                                      </p:cBhvr>
                                      <p:to>
                                        <p:strVal val="0.25"/>
                                      </p:to>
                                    </p:set>
                                    <p:animEffect filter="image" prLst="opacity: 0.2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50"/>
                                        <p:tgtEl>
                                          <p:spTgt spid="65"/>
                                        </p:tgtEl>
                                      </p:cBhvr>
                                    </p:animEffect>
                                  </p:childTnLst>
                                </p:cTn>
                              </p:par>
                              <p:par>
                                <p:cTn id="80" presetID="9" presetClass="emph" presetSubtype="0" grpId="1" nodeType="withEffect">
                                  <p:stCondLst>
                                    <p:cond delay="0"/>
                                  </p:stCondLst>
                                  <p:childTnLst>
                                    <p:set>
                                      <p:cBhvr rctx="PPT">
                                        <p:cTn id="81" dur="indefinite"/>
                                        <p:tgtEl>
                                          <p:spTgt spid="63"/>
                                        </p:tgtEl>
                                        <p:attrNameLst>
                                          <p:attrName>style.opacity</p:attrName>
                                        </p:attrNameLst>
                                      </p:cBhvr>
                                      <p:to>
                                        <p:strVal val="0.5"/>
                                      </p:to>
                                    </p:set>
                                    <p:animEffect filter="image" prLst="opacity: 0.5">
                                      <p:cBhvr rctx="IE">
                                        <p:cTn id="82" dur="indefinite"/>
                                        <p:tgtEl>
                                          <p:spTgt spid="63"/>
                                        </p:tgtEl>
                                      </p:cBhvr>
                                    </p:animEffect>
                                  </p:childTnLst>
                                </p:cTn>
                              </p:par>
                              <p:par>
                                <p:cTn id="83" presetID="9" presetClass="emph" presetSubtype="0" grpId="1" nodeType="withEffect">
                                  <p:stCondLst>
                                    <p:cond delay="0"/>
                                  </p:stCondLst>
                                  <p:childTnLst>
                                    <p:set>
                                      <p:cBhvr rctx="PPT">
                                        <p:cTn id="84" dur="indefinite"/>
                                        <p:tgtEl>
                                          <p:spTgt spid="54"/>
                                        </p:tgtEl>
                                        <p:attrNameLst>
                                          <p:attrName>style.opacity</p:attrName>
                                        </p:attrNameLst>
                                      </p:cBhvr>
                                      <p:to>
                                        <p:strVal val="0.5"/>
                                      </p:to>
                                    </p:set>
                                    <p:animEffect filter="image" prLst="opacity: 0.5">
                                      <p:cBhvr rctx="IE">
                                        <p:cTn id="85" dur="indefinite"/>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25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
        <p:nvSpPr>
          <p:cNvPr id="4" name="Title 3"/>
          <p:cNvSpPr>
            <a:spLocks noGrp="1"/>
          </p:cNvSpPr>
          <p:nvPr>
            <p:ph type="title"/>
          </p:nvPr>
        </p:nvSpPr>
        <p:spPr>
          <a:xfrm>
            <a:off x="228600" y="228600"/>
            <a:ext cx="8427720" cy="627796"/>
          </a:xfrm>
        </p:spPr>
        <p:txBody>
          <a:bodyPr>
            <a:noAutofit/>
          </a:bodyPr>
          <a:lstStyle/>
          <a:p>
            <a:r>
              <a:rPr lang="en-US" b="1" i="1" dirty="0"/>
              <a:t>Group Exercise – Part 3: TX SET Bonus Questions </a:t>
            </a:r>
            <a:endParaRPr lang="en-US" dirty="0"/>
          </a:p>
        </p:txBody>
      </p:sp>
      <p:sp>
        <p:nvSpPr>
          <p:cNvPr id="2" name="Content Placeholder 1">
            <a:extLst>
              <a:ext uri="{FF2B5EF4-FFF2-40B4-BE49-F238E27FC236}">
                <a16:creationId xmlns:a16="http://schemas.microsoft.com/office/drawing/2014/main" id="{1EFB95EA-9ECE-4124-B2E2-EA630B9863E8}"/>
              </a:ext>
            </a:extLst>
          </p:cNvPr>
          <p:cNvSpPr>
            <a:spLocks noGrp="1"/>
          </p:cNvSpPr>
          <p:nvPr>
            <p:ph sz="quarter" idx="4294967295"/>
          </p:nvPr>
        </p:nvSpPr>
        <p:spPr>
          <a:xfrm>
            <a:off x="457200"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 Part 2, who is the REP of Record?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COWBOYS 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 Part 2, what process should be initiated?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Inadvertent 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3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err="1"/>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3"/>
              </a:rPr>
              <a:t>http://lists.ercot.com</a:t>
            </a:r>
            <a:endParaRPr lang="en-US" dirty="0"/>
          </a:p>
        </p:txBody>
      </p:sp>
      <p:pic>
        <p:nvPicPr>
          <p:cNvPr id="7" name="Picture 6"/>
          <p:cNvPicPr>
            <a:picLocks noChangeAspect="1"/>
          </p:cNvPicPr>
          <p:nvPr/>
        </p:nvPicPr>
        <p:blipFill rotWithShape="1">
          <a:blip r:embed="rId4"/>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117</a:t>
            </a:fld>
            <a:endParaRPr lang="en-US" dirty="0"/>
          </a:p>
        </p:txBody>
      </p:sp>
    </p:spTree>
    <p:custDataLst>
      <p:tags r:id="rId1"/>
    </p:custDataLst>
    <p:extLst>
      <p:ext uri="{BB962C8B-B14F-4D97-AF65-F5344CB8AC3E}">
        <p14:creationId xmlns:p14="http://schemas.microsoft.com/office/powerpoint/2010/main" val="31375956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118</a:t>
            </a:fld>
            <a:endParaRPr lang="en-US" dirty="0"/>
          </a:p>
        </p:txBody>
      </p:sp>
      <p:sp>
        <p:nvSpPr>
          <p:cNvPr id="5" name="Title 4"/>
          <p:cNvSpPr>
            <a:spLocks noGrp="1"/>
          </p:cNvSpPr>
          <p:nvPr>
            <p:ph type="title"/>
          </p:nvPr>
        </p:nvSpPr>
        <p:spPr/>
        <p:txBody>
          <a:bodyPr/>
          <a:lstStyle/>
          <a:p>
            <a:r>
              <a:rPr lang="en-US" dirty="0"/>
              <a:t>Additional resources</a:t>
            </a:r>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br>
              <a:rPr lang="en-US" sz="2400" dirty="0"/>
            </a:br>
            <a:r>
              <a:rPr lang="en-US" sz="2400" dirty="0">
                <a:solidFill>
                  <a:schemeClr val="accent1">
                    <a:lumMod val="75000"/>
                  </a:schemeClr>
                </a:solidFill>
                <a:hlinkClick r:id="rId3"/>
              </a:rPr>
              <a:t>Clientservices@ercot.com</a:t>
            </a:r>
            <a:endParaRPr lang="en-US" sz="2400" dirty="0">
              <a:solidFill>
                <a:schemeClr val="accent1">
                  <a:lumMod val="75000"/>
                </a:schemeClr>
              </a:solidFill>
            </a:endParaRPr>
          </a:p>
          <a:p>
            <a:r>
              <a:rPr lang="en-US" sz="2400" dirty="0"/>
              <a:t> </a:t>
            </a:r>
          </a:p>
          <a:p>
            <a:r>
              <a:rPr lang="en-US" sz="2400" dirty="0">
                <a:solidFill>
                  <a:schemeClr val="tx1">
                    <a:lumMod val="75000"/>
                    <a:lumOff val="25000"/>
                  </a:schemeClr>
                </a:solidFill>
              </a:rPr>
              <a:t>ERCOT Mailing Lists</a:t>
            </a:r>
            <a:br>
              <a:rPr lang="en-US" sz="2400" dirty="0"/>
            </a:br>
            <a:r>
              <a:rPr lang="en-US" sz="2400" dirty="0">
                <a:hlinkClick r:id="rId4"/>
              </a:rPr>
              <a:t>http://lists.ercot.com/</a:t>
            </a:r>
            <a:endParaRPr lang="en-US" sz="2400" dirty="0"/>
          </a:p>
          <a:p>
            <a:endParaRPr lang="en-US" sz="2400" dirty="0"/>
          </a:p>
          <a:p>
            <a:r>
              <a:rPr lang="en-US" sz="2400" dirty="0">
                <a:solidFill>
                  <a:schemeClr val="tx1">
                    <a:lumMod val="75000"/>
                    <a:lumOff val="25000"/>
                  </a:schemeClr>
                </a:solidFill>
              </a:rPr>
              <a:t>ERCOT Nodal Market Protocols</a:t>
            </a:r>
            <a:br>
              <a:rPr lang="en-US" sz="2400" dirty="0"/>
            </a:br>
            <a:r>
              <a:rPr lang="en-US" sz="2400" dirty="0">
                <a:hlinkClick r:id="rId5"/>
              </a:rPr>
              <a:t>http://www.ercot.com/mktrules/nprotocols/</a:t>
            </a:r>
          </a:p>
          <a:p>
            <a:r>
              <a:rPr lang="en-US" sz="2400" dirty="0">
                <a:hlinkClick r:id="rId5"/>
              </a:rPr>
              <a:t> </a:t>
            </a:r>
            <a:endParaRPr lang="en-US" sz="2400" dirty="0"/>
          </a:p>
          <a:p>
            <a:r>
              <a:rPr lang="en-US" sz="2400" dirty="0">
                <a:solidFill>
                  <a:schemeClr val="tx1">
                    <a:lumMod val="75000"/>
                    <a:lumOff val="25000"/>
                  </a:schemeClr>
                </a:solidFill>
              </a:rPr>
              <a:t>ERCOT Training</a:t>
            </a:r>
            <a:br>
              <a:rPr lang="en-US" sz="2400" dirty="0"/>
            </a:br>
            <a:r>
              <a:rPr lang="en-US" sz="2400" dirty="0">
                <a:hlinkClick r:id="rId6"/>
              </a:rPr>
              <a:t>http://www.ercot.com/services/training/</a:t>
            </a:r>
          </a:p>
          <a:p>
            <a:r>
              <a:rPr lang="en-US" sz="2400" dirty="0">
                <a:hlinkClick r:id="rId6"/>
              </a:rPr>
              <a:t> </a:t>
            </a:r>
            <a:endParaRPr lang="en-US" sz="2400" dirty="0"/>
          </a:p>
          <a:p>
            <a:r>
              <a:rPr lang="en-US" sz="2400" dirty="0">
                <a:solidFill>
                  <a:schemeClr val="tx1">
                    <a:lumMod val="75000"/>
                    <a:lumOff val="25000"/>
                  </a:schemeClr>
                </a:solidFill>
              </a:rPr>
              <a:t>Market Education Contact</a:t>
            </a:r>
            <a:br>
              <a:rPr lang="en-US" sz="2400" dirty="0"/>
            </a:br>
            <a:r>
              <a:rPr lang="en-US" sz="2400" dirty="0">
                <a:hlinkClick r:id="rId7"/>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119</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a:t>
            </a:r>
          </a:p>
        </p:txBody>
      </p:sp>
      <p:sp>
        <p:nvSpPr>
          <p:cNvPr id="23" name="Date Placeholder 22"/>
          <p:cNvSpPr>
            <a:spLocks noGrp="1"/>
          </p:cNvSpPr>
          <p:nvPr>
            <p:ph type="dt" sz="half" idx="10"/>
          </p:nvPr>
        </p:nvSpPr>
        <p:spPr/>
        <p:txBody>
          <a:bodyPr/>
          <a:lstStyle/>
          <a:p>
            <a:fld id="{17E327DA-21A7-4BB3-BFDE-A543ACEC5962}" type="datetime1">
              <a:rPr lang="en-US" smtClean="0"/>
              <a:t>2/6/2020</a:t>
            </a:fld>
            <a:endParaRPr lang="en-US" dirty="0"/>
          </a:p>
        </p:txBody>
      </p:sp>
      <p:sp>
        <p:nvSpPr>
          <p:cNvPr id="24" name="Footer Placeholder 23"/>
          <p:cNvSpPr>
            <a:spLocks noGrp="1"/>
          </p:cNvSpPr>
          <p:nvPr>
            <p:ph type="ftr" sz="quarter" idx="11"/>
          </p:nvPr>
        </p:nvSpPr>
        <p:spPr/>
        <p:txBody>
          <a:bodyPr/>
          <a:lstStyle/>
          <a:p>
            <a:r>
              <a:rPr lang="en-US"/>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120</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graphicFrame>
        <p:nvGraphicFramePr>
          <p:cNvPr id="3" name="Content Placeholder 8"/>
          <p:cNvGraphicFramePr>
            <a:graphicFrameLocks/>
          </p:cNvGraphicFramePr>
          <p:nvPr>
            <p:extLst>
              <p:ext uri="{D42A27DB-BD31-4B8C-83A1-F6EECF244321}">
                <p14:modId xmlns:p14="http://schemas.microsoft.com/office/powerpoint/2010/main" val="3802682890"/>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val="20000"/>
                    </a:ext>
                  </a:extLst>
                </a:gridCol>
                <a:gridCol w="4540069">
                  <a:extLst>
                    <a:ext uri="{9D8B030D-6E8A-4147-A177-3AD203B41FA5}">
                      <a16:colId xmlns:a16="http://schemas.microsoft.com/office/drawing/2014/main"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Web Link To Documentation </a:t>
                      </a:r>
                    </a:p>
                  </a:txBody>
                  <a:tcPr marT="91440" marB="91440" anchor="ctr"/>
                </a:tc>
                <a:tc>
                  <a:txBody>
                    <a:bodyPr/>
                    <a:lstStyle/>
                    <a:p>
                      <a:r>
                        <a:rPr lang="en-US" sz="1400" b="1" dirty="0">
                          <a:solidFill>
                            <a:schemeClr val="tx1">
                              <a:lumMod val="75000"/>
                              <a:lumOff val="25000"/>
                            </a:schemeClr>
                          </a:solidFill>
                        </a:rPr>
                        <a:t>Description</a:t>
                      </a:r>
                    </a:p>
                  </a:txBody>
                  <a:tcPr marT="91440" marB="91440" anchor="ctr"/>
                </a:tc>
                <a:extLst>
                  <a:ext uri="{0D108BD9-81ED-4DB2-BD59-A6C34878D82A}">
                    <a16:rowId xmlns:a16="http://schemas.microsoft.com/office/drawing/2014/main"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2"/>
                  </a:ext>
                </a:extLst>
              </a:tr>
              <a:tr h="650191">
                <a:tc>
                  <a:txBody>
                    <a:bodyPr/>
                    <a:lstStyle/>
                    <a:p>
                      <a:pPr algn="ctr"/>
                      <a:endParaRPr lang="en-US" sz="1050" b="1" i="0" u="none" strike="noStrike" kern="1200" dirty="0">
                        <a:solidFill>
                          <a:schemeClr val="dk1"/>
                        </a:solidFill>
                        <a:effectLst/>
                        <a:latin typeface="+mn-lt"/>
                        <a:ea typeface="+mn-ea"/>
                        <a:cs typeface="+mn-cs"/>
                        <a:hlinkClick r:id="" action="ppaction://noaction"/>
                      </a:endParaRPr>
                    </a:p>
                    <a:p>
                      <a:pPr algn="ctr"/>
                      <a:r>
                        <a:rPr lang="en-US" sz="1050" b="1" i="0" u="none" strike="noStrike" kern="1200" dirty="0">
                          <a:solidFill>
                            <a:schemeClr val="dk1"/>
                          </a:solidFill>
                          <a:effectLst/>
                          <a:latin typeface="+mn-lt"/>
                          <a:ea typeface="+mn-ea"/>
                          <a:cs typeface="+mn-cs"/>
                          <a:hlinkClick r:id="" action="ppaction://noaction"/>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3"/>
                  </a:ext>
                </a:extLst>
              </a:tr>
              <a:tr h="493248">
                <a:tc>
                  <a:txBody>
                    <a:bodyPr/>
                    <a:lstStyle/>
                    <a:p>
                      <a:pPr algn="ctr"/>
                      <a:endParaRPr lang="en-US" sz="1050" b="1" i="0" u="none" strike="noStrike" kern="1200" dirty="0">
                        <a:solidFill>
                          <a:schemeClr val="dk1"/>
                        </a:solidFill>
                        <a:effectLst/>
                        <a:latin typeface="+mn-lt"/>
                        <a:ea typeface="+mn-ea"/>
                        <a:cs typeface="+mn-cs"/>
                        <a:hlinkClick r:id="" action="ppaction://noaction"/>
                      </a:endParaRPr>
                    </a:p>
                    <a:p>
                      <a:pPr algn="ctr"/>
                      <a:r>
                        <a:rPr lang="en-US" sz="1050" b="1" i="0" u="none" strike="noStrike" kern="1200" dirty="0">
                          <a:solidFill>
                            <a:schemeClr val="dk1"/>
                          </a:solidFill>
                          <a:effectLst/>
                          <a:latin typeface="+mn-lt"/>
                          <a:ea typeface="+mn-ea"/>
                          <a:cs typeface="+mn-cs"/>
                          <a:hlinkClick r:id="" action="ppaction://noaction"/>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for rules affecting the competitive retail electric market in Texas.</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lumMod val="75000"/>
                              <a:lumOff val="25000"/>
                            </a:schemeClr>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121</a:t>
            </a:fld>
            <a:endParaRPr lang="en-US" dirty="0"/>
          </a:p>
        </p:txBody>
      </p:sp>
    </p:spTree>
    <p:custDataLst>
      <p:tags r:id="rId1"/>
    </p:custDataLst>
    <p:extLst>
      <p:ext uri="{BB962C8B-B14F-4D97-AF65-F5344CB8AC3E}">
        <p14:creationId xmlns:p14="http://schemas.microsoft.com/office/powerpoint/2010/main" val="34385415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49363591"/>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val="20000"/>
                    </a:ext>
                  </a:extLst>
                </a:gridCol>
                <a:gridCol w="4282060">
                  <a:extLst>
                    <a:ext uri="{9D8B030D-6E8A-4147-A177-3AD203B41FA5}">
                      <a16:colId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132697699"/>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val="20000"/>
                    </a:ext>
                  </a:extLst>
                </a:gridCol>
                <a:gridCol w="4508811">
                  <a:extLst>
                    <a:ext uri="{9D8B030D-6E8A-4147-A177-3AD203B41FA5}">
                      <a16:colId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3"/>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4"/>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6"/>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(IG)</a:t>
            </a:r>
          </a:p>
        </p:txBody>
      </p:sp>
      <p:sp>
        <p:nvSpPr>
          <p:cNvPr id="3" name="Content Placeholder 2"/>
          <p:cNvSpPr>
            <a:spLocks noGrp="1"/>
          </p:cNvSpPr>
          <p:nvPr>
            <p:ph sz="quarter" idx="4294967295"/>
          </p:nvPr>
        </p:nvSpPr>
        <p:spPr>
          <a:xfrm>
            <a:off x="228600" y="1196234"/>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endParaRPr lang="en-US" dirty="0"/>
          </a:p>
          <a:p>
            <a:r>
              <a:rPr lang="en-US" dirty="0"/>
              <a:t>The current Version 4.0 of the Texas SET Implementation Guides contains updates to retail transactions to support the following:</a:t>
            </a:r>
          </a:p>
          <a:p>
            <a:pPr lvl="1">
              <a:buFont typeface="Arial" panose="020B0604020202020204" pitchFamily="34" charset="0"/>
              <a:buChar char="•"/>
            </a:pPr>
            <a:endParaRPr lang="en-US" sz="1400" b="1" dirty="0"/>
          </a:p>
          <a:p>
            <a:pPr lvl="1">
              <a:buFont typeface="Arial" panose="020B0604020202020204" pitchFamily="34" charset="0"/>
              <a:buChar char="•"/>
            </a:pPr>
            <a:r>
              <a:rPr lang="en-US" sz="1400" b="1" dirty="0"/>
              <a:t>PUCT Substantive Rule §25.493 Acquisition and Transfer of Customers from one Retail Electric Provider to Another</a:t>
            </a:r>
          </a:p>
          <a:p>
            <a:pPr lvl="1">
              <a:buFont typeface="Arial" panose="020B0604020202020204" pitchFamily="34" charset="0"/>
              <a:buChar char="•"/>
            </a:pPr>
            <a:r>
              <a:rPr lang="en-US" sz="1400" b="1" dirty="0"/>
              <a:t>PUCT Substantive Rule §25.480 Bill Payment and Adjustments</a:t>
            </a:r>
          </a:p>
          <a:p>
            <a:pPr lvl="1">
              <a:buFont typeface="Arial" panose="020B0604020202020204" pitchFamily="34" charset="0"/>
              <a:buChar char="•"/>
            </a:pPr>
            <a:r>
              <a:rPr lang="en-US" sz="1400" b="1" dirty="0"/>
              <a:t>PUCT Substantive Rule §25.483 Disconnection of Service</a:t>
            </a:r>
          </a:p>
          <a:p>
            <a:pPr lvl="1">
              <a:buFont typeface="Arial" panose="020B0604020202020204" pitchFamily="34" charset="0"/>
              <a:buChar char="•"/>
            </a:pPr>
            <a:r>
              <a:rPr lang="en-US" sz="1400" b="1" dirty="0"/>
              <a:t>PUCT Substantive Rule §25.497 Critical Care Customers</a:t>
            </a:r>
          </a:p>
          <a:p>
            <a:pPr lvl="1">
              <a:buFont typeface="Arial" panose="020B0604020202020204" pitchFamily="34" charset="0"/>
              <a:buChar char="•"/>
            </a:pPr>
            <a:r>
              <a:rPr lang="en-US" sz="14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400" b="1" dirty="0"/>
              <a:t>PUCT PROJECT 34610 Implementation Project Relating to Advanced Metering</a:t>
            </a:r>
          </a:p>
          <a:p>
            <a:pPr lvl="1">
              <a:buFont typeface="Arial" panose="020B0604020202020204" pitchFamily="34" charset="0"/>
              <a:buChar char="•"/>
            </a:pPr>
            <a:r>
              <a:rPr lang="en-US" sz="1400" b="1" dirty="0"/>
              <a:t>Outstanding Change Controls identified and recommended by the Texas SET Working Group</a:t>
            </a:r>
          </a:p>
          <a:p>
            <a:pPr lvl="1">
              <a:buFont typeface="Arial" panose="020B0604020202020204" pitchFamily="34" charset="0"/>
              <a:buChar char="•"/>
            </a:pPr>
            <a:r>
              <a:rPr lang="en-US" sz="1100" b="1" dirty="0">
                <a:hlinkClick r:id="rId3"/>
              </a:rPr>
              <a:t>http://ercot.com/mktrules/guides/txset/current</a:t>
            </a:r>
            <a:r>
              <a:rPr lang="en-US" sz="1100" b="1" dirty="0"/>
              <a:t> </a:t>
            </a:r>
            <a:endParaRPr lang="en-US" sz="1600" dirty="0"/>
          </a:p>
        </p:txBody>
      </p:sp>
      <p:sp>
        <p:nvSpPr>
          <p:cNvPr id="4" name="Date Placeholder 3"/>
          <p:cNvSpPr>
            <a:spLocks noGrp="1"/>
          </p:cNvSpPr>
          <p:nvPr>
            <p:ph type="dt" sz="half" idx="10"/>
          </p:nvPr>
        </p:nvSpPr>
        <p:spPr/>
        <p:txBody>
          <a:bodyPr/>
          <a:lstStyle/>
          <a:p>
            <a:fld id="{E5CC8E7E-2024-4DE4-8443-02B716A0F13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27904583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val="20000"/>
                    </a:ext>
                  </a:extLst>
                </a:gridCol>
                <a:gridCol w="4298466">
                  <a:extLst>
                    <a:ext uri="{9D8B030D-6E8A-4147-A177-3AD203B41FA5}">
                      <a16:colId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091829">
                <a:tc>
                  <a:txBody>
                    <a:bodyPr/>
                    <a:lstStyle/>
                    <a:p>
                      <a:pPr algn="ctr"/>
                      <a:r>
                        <a:rPr lang="en-US" sz="1600" b="1" i="0" kern="1200" dirty="0">
                          <a:solidFill>
                            <a:schemeClr val="tx1">
                              <a:lumMod val="75000"/>
                              <a:lumOff val="25000"/>
                            </a:schemeClr>
                          </a:solidFill>
                          <a:effectLst/>
                          <a:latin typeface="+mn-lt"/>
                          <a:ea typeface="+mn-ea"/>
                          <a:cs typeface="+mn-cs"/>
                        </a:rPr>
                        <a:t>Texas SET V4.0 650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Point</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4"/>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42.8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19, 2016 – xls – 176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22, 2017 – zip – 31.2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418986564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val="20000"/>
                    </a:ext>
                  </a:extLst>
                </a:gridCol>
                <a:gridCol w="4300153">
                  <a:extLst>
                    <a:ext uri="{9D8B030D-6E8A-4147-A177-3AD203B41FA5}">
                      <a16:colId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346.7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 action="ppaction://noaction"/>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71.6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339208111"/>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val="20000"/>
                    </a:ext>
                  </a:extLst>
                </a:gridCol>
                <a:gridCol w="4300151">
                  <a:extLst>
                    <a:ext uri="{9D8B030D-6E8A-4147-A177-3AD203B41FA5}">
                      <a16:colId xmlns:a16="http://schemas.microsoft.com/office/drawing/2014/main" val="20001"/>
                    </a:ext>
                  </a:extLst>
                </a:gridCol>
              </a:tblGrid>
              <a:tr h="914400">
                <a:tc gridSpan="2">
                  <a:txBody>
                    <a:bodyPr/>
                    <a:lstStyle/>
                    <a:p>
                      <a:pPr algn="ctr"/>
                      <a:r>
                        <a:rPr lang="en-US" sz="2000" dirty="0"/>
                        <a:t>Functional Acknowledgement and</a:t>
                      </a:r>
                    </a:p>
                    <a:p>
                      <a:pPr algn="ctr"/>
                      <a:r>
                        <a:rPr lang="en-US" sz="2000" dirty="0"/>
                        <a:t>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14400">
                <a:tc>
                  <a:txBody>
                    <a:bodyPr/>
                    <a:lstStyle/>
                    <a:p>
                      <a:pPr algn="ctr"/>
                      <a:r>
                        <a:rPr lang="en-US" sz="1600" b="1" i="0" kern="1200" dirty="0">
                          <a:solidFill>
                            <a:schemeClr val="tx1">
                              <a:lumMod val="75000"/>
                              <a:lumOff val="25000"/>
                            </a:schemeClr>
                          </a:solidFill>
                          <a:effectLst/>
                          <a:latin typeface="+mn-lt"/>
                          <a:ea typeface="+mn-ea"/>
                          <a:cs typeface="+mn-cs"/>
                        </a:rPr>
                        <a:t>Texas SET V4.0 997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a:solidFill>
                            <a:schemeClr val="dk1"/>
                          </a:solidFill>
                          <a:effectLst/>
                          <a:latin typeface="+mn-lt"/>
                          <a:ea typeface="+mn-ea"/>
                          <a:cs typeface="+mn-cs"/>
                          <a:hlinkClick r:id="rId3"/>
                        </a:rPr>
                        <a:t>Guides</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30.8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a:solidFill>
                            <a:schemeClr val="dk1"/>
                          </a:solidFill>
                          <a:effectLst/>
                          <a:latin typeface="+mn-lt"/>
                          <a:ea typeface="+mn-ea"/>
                          <a:cs typeface="+mn-cs"/>
                          <a:hlinkClick r:id="rId4"/>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102.8 KB)</a:t>
                      </a:r>
                    </a:p>
                  </a:txBody>
                  <a:tcPr marT="91440" marB="91440" anchor="ct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92500" lnSpcReduction="1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200" dirty="0"/>
              <a:t>Register with ERCOT as a CR (a REP or an opt-in entity) or a NOIE with the form below.</a:t>
            </a:r>
          </a:p>
          <a:p>
            <a:pPr>
              <a:lnSpc>
                <a:spcPct val="100000"/>
              </a:lnSpc>
              <a:spcBef>
                <a:spcPts val="1800"/>
              </a:spcBef>
              <a:spcAft>
                <a:spcPts val="0"/>
              </a:spcAft>
            </a:pPr>
            <a:r>
              <a:rPr lang="en-US" sz="2600" b="1" dirty="0"/>
              <a:t>Qualification/Certification</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200" dirty="0">
                <a:hlinkClick r:id="rId3"/>
              </a:rPr>
              <a:t>Texas Retail Market Testing and the latest test flight</a:t>
            </a:r>
            <a:r>
              <a:rPr lang="en-US" sz="2200" dirty="0"/>
              <a:t>.</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REPs must also be certified by the Public Utility Commission of Texas (PUCT). More information on that certification process may be found on the PUCT website at </a:t>
            </a:r>
            <a:r>
              <a:rPr lang="en-US" sz="2200" dirty="0">
                <a:hlinkClick r:id="rId4"/>
              </a:rPr>
              <a:t>Retail Electric Providers Certification and Reporting</a:t>
            </a:r>
            <a:r>
              <a:rPr lang="en-US" sz="2200" dirty="0"/>
              <a:t>.</a:t>
            </a:r>
          </a:p>
          <a:p>
            <a:pPr marL="450342" indent="-285750" hangingPunct="0">
              <a:lnSpc>
                <a:spcPct val="120000"/>
              </a:lnSpc>
              <a:spcBef>
                <a:spcPts val="600"/>
              </a:spcBef>
              <a:spcAft>
                <a:spcPts val="0"/>
              </a:spcAft>
              <a:buClr>
                <a:schemeClr val="accent1">
                  <a:lumMod val="75000"/>
                </a:schemeClr>
              </a:buClr>
              <a:buFont typeface="Arial" panose="020B0604020202020204" pitchFamily="34" charset="0"/>
              <a:buChar char="•"/>
            </a:pPr>
            <a:r>
              <a:rPr lang="en-US" sz="2400" dirty="0">
                <a:hlinkClick r:id="rId5"/>
              </a:rPr>
              <a:t>http://ercot.com/services/rq/lse/index.html</a:t>
            </a:r>
            <a:endParaRPr lang="en-US" sz="2400" dirty="0"/>
          </a:p>
        </p:txBody>
      </p:sp>
      <p:sp>
        <p:nvSpPr>
          <p:cNvPr id="4" name="Date Placeholder 3"/>
          <p:cNvSpPr>
            <a:spLocks noGrp="1"/>
          </p:cNvSpPr>
          <p:nvPr>
            <p:ph type="dt" sz="half" idx="10"/>
          </p:nvPr>
        </p:nvSpPr>
        <p:spPr/>
        <p:txBody>
          <a:bodyPr/>
          <a:lstStyle/>
          <a:p>
            <a:fld id="{96997FDA-1D96-4BD6-9E56-4140BBD67BF0}"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2910923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3"/>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4"/>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847173">
                <a:tc>
                  <a:txBody>
                    <a:bodyPr/>
                    <a:lstStyle/>
                    <a:p>
                      <a:pPr algn="l"/>
                      <a:r>
                        <a:rPr lang="en-US" sz="1600" b="0" i="0" kern="1200" dirty="0">
                          <a:solidFill>
                            <a:schemeClr val="tx1">
                              <a:lumMod val="75000"/>
                              <a:lumOff val="25000"/>
                            </a:schemeClr>
                          </a:solidFill>
                          <a:effectLst/>
                          <a:latin typeface="+mn-lt"/>
                          <a:ea typeface="+mn-ea"/>
                          <a:cs typeface="+mn-cs"/>
                        </a:rPr>
                        <a:t>Retail 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129</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a16="http://schemas.microsoft.com/office/drawing/2014/main"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a:solidFill>
                  <a:schemeClr val="tx1">
                    <a:lumMod val="75000"/>
                    <a:lumOff val="25000"/>
                  </a:schemeClr>
                </a:solidFill>
              </a:rPr>
              <a:t>Texas Standard Electronic Transactions</a:t>
            </a:r>
          </a:p>
          <a:p>
            <a:pPr>
              <a:spcBef>
                <a:spcPts val="2400"/>
              </a:spcBef>
            </a:pPr>
            <a:r>
              <a:rPr lang="en-US" sz="2400" b="1" dirty="0">
                <a:solidFill>
                  <a:schemeClr val="tx1">
                    <a:lumMod val="75000"/>
                    <a:lumOff val="25000"/>
                  </a:schemeClr>
                </a:solidFill>
              </a:rPr>
              <a:t>PURA –	 </a:t>
            </a:r>
            <a:r>
              <a:rPr lang="en-US" sz="2400" i="1" dirty="0">
                <a:solidFill>
                  <a:schemeClr val="tx1">
                    <a:lumMod val="75000"/>
                    <a:lumOff val="25000"/>
                  </a:schemeClr>
                </a:solidFill>
              </a:rPr>
              <a:t>Public Utilities Regulatory Act</a:t>
            </a:r>
          </a:p>
          <a:p>
            <a:pPr>
              <a:spcBef>
                <a:spcPts val="2400"/>
              </a:spcBef>
            </a:pPr>
            <a:r>
              <a:rPr lang="en-US" sz="2400" b="1" dirty="0">
                <a:solidFill>
                  <a:schemeClr val="tx1">
                    <a:lumMod val="75000"/>
                    <a:lumOff val="25000"/>
                  </a:schemeClr>
                </a:solidFill>
              </a:rPr>
              <a:t>PUCT – 	</a:t>
            </a:r>
            <a:r>
              <a:rPr lang="en-US" sz="2400" i="1" dirty="0">
                <a:solidFill>
                  <a:schemeClr val="tx1">
                    <a:lumMod val="75000"/>
                    <a:lumOff val="25000"/>
                  </a:schemeClr>
                </a:solidFill>
              </a:rPr>
              <a:t>Public Utility Commission of Texas</a:t>
            </a:r>
          </a:p>
          <a:p>
            <a:pPr>
              <a:spcBef>
                <a:spcPts val="2400"/>
              </a:spcBef>
            </a:pPr>
            <a:r>
              <a:rPr lang="en-US" sz="2400" b="1" dirty="0">
                <a:solidFill>
                  <a:schemeClr val="tx1">
                    <a:lumMod val="75000"/>
                    <a:lumOff val="25000"/>
                  </a:schemeClr>
                </a:solidFill>
              </a:rPr>
              <a:t>ERCOT – 	</a:t>
            </a:r>
            <a:r>
              <a:rPr lang="en-US" sz="2400" i="1" dirty="0">
                <a:solidFill>
                  <a:schemeClr val="tx1">
                    <a:lumMod val="75000"/>
                    <a:lumOff val="25000"/>
                  </a:schemeClr>
                </a:solidFill>
              </a:rPr>
              <a:t>Electric Reliability Council of Texas</a:t>
            </a:r>
          </a:p>
          <a:p>
            <a:pPr>
              <a:spcBef>
                <a:spcPts val="2400"/>
              </a:spcBef>
            </a:pPr>
            <a:r>
              <a:rPr lang="en-US" sz="2400" b="1" dirty="0">
                <a:solidFill>
                  <a:schemeClr val="tx1">
                    <a:lumMod val="75000"/>
                    <a:lumOff val="25000"/>
                  </a:schemeClr>
                </a:solidFill>
              </a:rPr>
              <a:t>NAESB – 	</a:t>
            </a:r>
            <a:r>
              <a:rPr lang="en-US" sz="2400" i="1" dirty="0">
                <a:solidFill>
                  <a:schemeClr val="tx1">
                    <a:lumMod val="75000"/>
                    <a:lumOff val="25000"/>
                  </a:schemeClr>
                </a:solidFill>
              </a:rPr>
              <a:t>North American Energy Standards Board</a:t>
            </a:r>
          </a:p>
          <a:p>
            <a:pPr>
              <a:spcBef>
                <a:spcPts val="2400"/>
              </a:spcBef>
            </a:pPr>
            <a:r>
              <a:rPr lang="en-US" sz="2400" b="1" dirty="0">
                <a:solidFill>
                  <a:schemeClr val="tx1">
                    <a:lumMod val="75000"/>
                    <a:lumOff val="25000"/>
                  </a:schemeClr>
                </a:solidFill>
              </a:rPr>
              <a:t>MP – 		</a:t>
            </a:r>
            <a:r>
              <a:rPr lang="en-US" sz="2400" i="1" dirty="0">
                <a:solidFill>
                  <a:schemeClr val="tx1">
                    <a:lumMod val="75000"/>
                    <a:lumOff val="25000"/>
                  </a:schemeClr>
                </a:solidFill>
              </a:rPr>
              <a:t>Market Participant</a:t>
            </a:r>
          </a:p>
          <a:p>
            <a:pPr>
              <a:spcBef>
                <a:spcPts val="2400"/>
              </a:spcBef>
            </a:pPr>
            <a:r>
              <a:rPr lang="en-US" sz="2400" b="1" dirty="0">
                <a:solidFill>
                  <a:schemeClr val="tx1">
                    <a:lumMod val="75000"/>
                    <a:lumOff val="25000"/>
                  </a:schemeClr>
                </a:solidFill>
              </a:rPr>
              <a:t>ESI ID – 	</a:t>
            </a:r>
            <a:r>
              <a:rPr lang="en-US" sz="2400" i="1" dirty="0">
                <a:solidFill>
                  <a:schemeClr val="tx1">
                    <a:lumMod val="75000"/>
                    <a:lumOff val="25000"/>
                  </a:schemeClr>
                </a:solidFill>
              </a:rPr>
              <a:t>Electric 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37173849"/>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783041">
                <a:tc>
                  <a:txBody>
                    <a:bodyPr/>
                    <a:lstStyle/>
                    <a:p>
                      <a:r>
                        <a:rPr lang="en-US" sz="1600" b="0" dirty="0">
                          <a:solidFill>
                            <a:schemeClr val="tx1">
                              <a:lumMod val="75000"/>
                              <a:lumOff val="25000"/>
                            </a:schemeClr>
                          </a:solidFill>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3"/>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989065">
                <a:tc>
                  <a:txBody>
                    <a:bodyPr/>
                    <a:lstStyle/>
                    <a:p>
                      <a:pPr algn="l"/>
                      <a:r>
                        <a:rPr lang="en-US" sz="1600" b="0" i="0" kern="1200" dirty="0">
                          <a:solidFill>
                            <a:schemeClr val="tx1">
                              <a:lumMod val="75000"/>
                              <a:lumOff val="25000"/>
                            </a:schemeClr>
                          </a:solidFill>
                          <a:effectLst/>
                          <a:latin typeface="+mn-lt"/>
                          <a:ea typeface="+mn-ea"/>
                          <a:cs typeface="+mn-cs"/>
                        </a:rPr>
                        <a:t>Repository of Market Participants technical and business testing information</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1173504">
                <a:tc>
                  <a:txBody>
                    <a:bodyPr/>
                    <a:lstStyle/>
                    <a:p>
                      <a:pPr algn="l"/>
                      <a:r>
                        <a:rPr lang="en-US" sz="1600" b="0" i="0" kern="1200" dirty="0">
                          <a:solidFill>
                            <a:schemeClr val="tx1">
                              <a:lumMod val="75000"/>
                              <a:lumOff val="25000"/>
                            </a:schemeClr>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bl>
          </a:graphicData>
        </a:graphic>
      </p:graphicFrame>
      <p:pic>
        <p:nvPicPr>
          <p:cNvPr id="4" name="Picture 3">
            <a:extLst>
              <a:ext uri="{FF2B5EF4-FFF2-40B4-BE49-F238E27FC236}">
                <a16:creationId xmlns:a16="http://schemas.microsoft.com/office/drawing/2014/main" id="{159D95CF-06F9-488E-AE41-23F31F9C9A6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130</a:t>
            </a:fld>
            <a:endParaRPr lang="en-US" dirty="0"/>
          </a:p>
        </p:txBody>
      </p:sp>
    </p:spTree>
    <p:custDataLst>
      <p:tags r:id="rId1"/>
    </p:custDataLst>
    <p:extLst>
      <p:ext uri="{BB962C8B-B14F-4D97-AF65-F5344CB8AC3E}">
        <p14:creationId xmlns:p14="http://schemas.microsoft.com/office/powerpoint/2010/main" val="29547506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80623137"/>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a:t>
                      </a:r>
                      <a:r>
                        <a:rPr lang="en-US" sz="1400" b="1" baseline="0" dirty="0">
                          <a:solidFill>
                            <a:schemeClr val="accent1">
                              <a:lumMod val="75000"/>
                            </a:schemeClr>
                          </a:solidFill>
                        </a:rPr>
                        <a:t> </a:t>
                      </a: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44836">
                <a:tc>
                  <a:txBody>
                    <a:bodyPr/>
                    <a:lstStyle/>
                    <a:p>
                      <a:pPr algn="l"/>
                      <a:r>
                        <a:rPr lang="en-US" sz="1600" b="0" i="0" kern="1200" dirty="0">
                          <a:solidFill>
                            <a:schemeClr val="tx1">
                              <a:lumMod val="75000"/>
                              <a:lumOff val="25000"/>
                            </a:schemeClr>
                          </a:solidFill>
                          <a:effectLst/>
                          <a:latin typeface="+mn-lt"/>
                          <a:ea typeface="+mn-ea"/>
                          <a:cs typeface="+mn-cs"/>
                        </a:rPr>
                        <a:t>Testing scenarios to be executed during flight tests. Ability to download script workbook</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3"/>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Document repository</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62836714"/>
                  </a:ext>
                </a:extLst>
              </a:tr>
              <a:tr h="1186873">
                <a:tc>
                  <a:txBody>
                    <a:bodyPr/>
                    <a:lstStyle/>
                    <a:p>
                      <a:r>
                        <a:rPr lang="en-US" sz="1600" b="0" dirty="0">
                          <a:solidFill>
                            <a:schemeClr val="tx1">
                              <a:lumMod val="75000"/>
                              <a:lumOff val="25000"/>
                            </a:schemeClr>
                          </a:solidFill>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a:solidFill>
                  <a:schemeClr val="tx1"/>
                </a:solidFill>
              </a:rPr>
              <a:t>Participants</a:t>
            </a:r>
            <a:endParaRPr lang="en-US" dirty="0"/>
          </a:p>
        </p:txBody>
      </p:sp>
      <p:graphicFrame>
        <p:nvGraphicFramePr>
          <p:cNvPr id="6" name="Diagram 5">
            <a:extLst>
              <a:ext uri="{FF2B5EF4-FFF2-40B4-BE49-F238E27FC236}">
                <a16:creationId xmlns:a16="http://schemas.microsoft.com/office/drawing/2014/main"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solidFill>
                  <a:srgbClr val="B45F07"/>
                </a:solidFill>
              </a:rPr>
              <a:t>Governing Documents</a:t>
            </a:r>
          </a:p>
        </p:txBody>
      </p:sp>
      <p:sp>
        <p:nvSpPr>
          <p:cNvPr id="2" name="Date Placeholder 1"/>
          <p:cNvSpPr>
            <a:spLocks noGrp="1"/>
          </p:cNvSpPr>
          <p:nvPr>
            <p:ph type="dt" sz="half" idx="10"/>
          </p:nvPr>
        </p:nvSpPr>
        <p:spPr/>
        <p:txBody>
          <a:bodyPr/>
          <a:lstStyle/>
          <a:p>
            <a:fld id="{9B95C561-7BF1-40A0-BFE7-E8FC546B8723}"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dirty="0" err="1"/>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Rules</a:t>
            </a:r>
          </a:p>
        </p:txBody>
      </p:sp>
      <p:sp>
        <p:nvSpPr>
          <p:cNvPr id="3" name="Date Placeholder 2"/>
          <p:cNvSpPr>
            <a:spLocks noGrp="1"/>
          </p:cNvSpPr>
          <p:nvPr>
            <p:ph type="dt" sz="half" idx="10"/>
          </p:nvPr>
        </p:nvSpPr>
        <p:spPr/>
        <p:txBody>
          <a:bodyPr/>
          <a:lstStyle/>
          <a:p>
            <a:fld id="{3CD1F29C-F566-4BBC-A0F6-DEFC1B12FBB3}"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ERCOT Protocols</a:t>
            </a:r>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a:solidFill>
                  <a:schemeClr val="tx1">
                    <a:lumMod val="75000"/>
                    <a:lumOff val="25000"/>
                  </a:schemeClr>
                </a:solidFill>
              </a:rPr>
              <a:t>Rules/Policies/Standards that govern the ERCOT market</a:t>
            </a:r>
          </a:p>
          <a:p>
            <a:endParaRPr lang="en-US" sz="2800" b="1"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Define procedures used by ERCOT and Market Participants (MPs)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ERCOT Protocols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a16="http://schemas.microsoft.com/office/drawing/2014/main"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a16="http://schemas.microsoft.com/office/drawing/2014/main"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Relevant ERCOT Protocol Sections</a:t>
            </a:r>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a:solidFill>
                  <a:schemeClr val="tx1">
                    <a:lumMod val="75000"/>
                    <a:lumOff val="25000"/>
                  </a:schemeClr>
                </a:solidFill>
              </a:rPr>
              <a:t>Section 2 – Definitions and Acronyms</a:t>
            </a:r>
          </a:p>
          <a:p>
            <a:pPr>
              <a:lnSpc>
                <a:spcPct val="150000"/>
              </a:lnSpc>
            </a:pPr>
            <a:r>
              <a:rPr lang="en-US" sz="2400" dirty="0">
                <a:solidFill>
                  <a:schemeClr val="tx1">
                    <a:lumMod val="75000"/>
                    <a:lumOff val="25000"/>
                  </a:schemeClr>
                </a:solidFill>
              </a:rPr>
              <a:t>Section 9 – Settlements and Billing</a:t>
            </a:r>
          </a:p>
          <a:p>
            <a:pPr>
              <a:lnSpc>
                <a:spcPct val="150000"/>
              </a:lnSpc>
            </a:pPr>
            <a:r>
              <a:rPr lang="en-US" sz="2400" dirty="0">
                <a:solidFill>
                  <a:schemeClr val="tx1">
                    <a:lumMod val="75000"/>
                    <a:lumOff val="25000"/>
                  </a:schemeClr>
                </a:solidFill>
              </a:rPr>
              <a:t>Section 10 – Metering</a:t>
            </a:r>
          </a:p>
          <a:p>
            <a:pPr>
              <a:lnSpc>
                <a:spcPct val="150000"/>
              </a:lnSpc>
            </a:pPr>
            <a:r>
              <a:rPr lang="en-US" sz="2400" dirty="0">
                <a:solidFill>
                  <a:schemeClr val="tx1">
                    <a:lumMod val="75000"/>
                    <a:lumOff val="25000"/>
                  </a:schemeClr>
                </a:solidFill>
              </a:rPr>
              <a:t>Section 12 – Market Information System</a:t>
            </a:r>
          </a:p>
          <a:p>
            <a:pPr>
              <a:lnSpc>
                <a:spcPct val="150000"/>
              </a:lnSpc>
            </a:pPr>
            <a:r>
              <a:rPr lang="en-US" sz="2400" dirty="0">
                <a:solidFill>
                  <a:schemeClr val="tx1">
                    <a:lumMod val="75000"/>
                    <a:lumOff val="25000"/>
                  </a:schemeClr>
                </a:solidFill>
              </a:rPr>
              <a:t>Section 15 – Customer Registration</a:t>
            </a:r>
          </a:p>
          <a:p>
            <a:pPr>
              <a:lnSpc>
                <a:spcPct val="150000"/>
              </a:lnSpc>
            </a:pPr>
            <a:r>
              <a:rPr lang="en-US" sz="2400" dirty="0">
                <a:solidFill>
                  <a:schemeClr val="tx1">
                    <a:lumMod val="75000"/>
                    <a:lumOff val="25000"/>
                  </a:schemeClr>
                </a:solidFill>
              </a:rPr>
              <a:t>Section 18 – Load Profiling</a:t>
            </a:r>
          </a:p>
          <a:p>
            <a:pPr>
              <a:lnSpc>
                <a:spcPct val="150000"/>
              </a:lnSpc>
            </a:pPr>
            <a:r>
              <a:rPr lang="en-US" sz="2400" dirty="0">
                <a:solidFill>
                  <a:schemeClr val="tx1">
                    <a:lumMod val="75000"/>
                    <a:lumOff val="25000"/>
                  </a:schemeClr>
                </a:solidFill>
              </a:rPr>
              <a:t>Section 19 – Texas Standard Electronic Transaction</a:t>
            </a:r>
          </a:p>
          <a:p>
            <a:pPr>
              <a:lnSpc>
                <a:spcPct val="150000"/>
              </a:lnSpc>
            </a:pPr>
            <a:r>
              <a:rPr lang="en-US" sz="2400" dirty="0">
                <a:solidFill>
                  <a:schemeClr val="tx1">
                    <a:lumMod val="75000"/>
                    <a:lumOff val="25000"/>
                  </a:schemeClr>
                </a:solidFill>
              </a:rPr>
              <a:t>Section 21 – Revision Request Process</a:t>
            </a:r>
          </a:p>
          <a:p>
            <a:pPr>
              <a:lnSpc>
                <a:spcPct val="150000"/>
              </a:lnSpc>
            </a:pPr>
            <a:r>
              <a:rPr lang="en-US" sz="2400" dirty="0">
                <a:solidFill>
                  <a:schemeClr val="tx1">
                    <a:lumMod val="75000"/>
                    <a:lumOff val="25000"/>
                  </a:schemeClr>
                </a:solidFill>
              </a:rPr>
              <a:t>Section 24 – Retail Point to Point Communications</a:t>
            </a: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a:t>Protocol Disclaimer</a:t>
            </a:r>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Retail Transaction Processing and 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3"/>
              </a:rPr>
              <a:t>http://www.ercot.com/mktrules/nprotocols/ </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Section 15  - Customer Registration</a:t>
            </a:r>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maintains the Registration Database of all ESI IDs</a:t>
            </a:r>
          </a:p>
          <a:p>
            <a:pPr marL="365760" indent="-365760">
              <a:buClr>
                <a:schemeClr val="accent1">
                  <a:lumMod val="75000"/>
                </a:schemeClr>
              </a:buClr>
            </a:pPr>
            <a:r>
              <a:rPr lang="en-US" sz="2800" dirty="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ERCOT register their customers via TX SET</a:t>
            </a:r>
            <a:endParaRPr lang="en-US" sz="2400"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a:t>Section 19 – Texas Standard Electronic Transaction</a:t>
            </a:r>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between Competitive Retailers (CRs), ERCOT, and Transmission and Distribution Service Providers (TDSPs) </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a:t>Section 24 – Retail Point to Point Communications</a:t>
            </a:r>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do </a:t>
            </a:r>
            <a:r>
              <a:rPr lang="en-US" sz="2800" u="sng" dirty="0">
                <a:solidFill>
                  <a:schemeClr val="tx1">
                    <a:lumMod val="75000"/>
                    <a:lumOff val="25000"/>
                  </a:schemeClr>
                </a:solidFill>
              </a:rPr>
              <a:t>not</a:t>
            </a:r>
            <a:r>
              <a:rPr lang="en-US" sz="2800" dirty="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flow between CRs and TDSPs</a:t>
            </a:r>
            <a:endParaRPr lang="en-US" sz="3200" dirty="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TDSP Invoice</a:t>
            </a:r>
          </a:p>
        </p:txBody>
      </p:sp>
      <p:sp>
        <p:nvSpPr>
          <p:cNvPr id="2" name="Date Placeholder 1"/>
          <p:cNvSpPr>
            <a:spLocks noGrp="1"/>
          </p:cNvSpPr>
          <p:nvPr>
            <p:ph type="dt" sz="half" idx="10"/>
          </p:nvPr>
        </p:nvSpPr>
        <p:spPr/>
        <p:txBody>
          <a:bodyPr/>
          <a:lstStyle/>
          <a:p>
            <a:fld id="{1932553B-9182-4273-99FB-6925C623658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 Market Guides</a:t>
            </a:r>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Guides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2/6/2020</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custDataLst>
      <p:tags r:id="rId1"/>
    </p:custDataLst>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a:solidFill>
                  <a:schemeClr val="tx1">
                    <a:lumMod val="75000"/>
                    <a:lumOff val="25000"/>
                  </a:schemeClr>
                </a:solidFill>
              </a:rPr>
              <a:t>Section 1 – Purpose</a:t>
            </a:r>
          </a:p>
          <a:p>
            <a:pPr>
              <a:lnSpc>
                <a:spcPct val="150000"/>
              </a:lnSpc>
            </a:pPr>
            <a:r>
              <a:rPr lang="en-US" sz="2000" dirty="0">
                <a:solidFill>
                  <a:schemeClr val="tx1">
                    <a:lumMod val="75000"/>
                    <a:lumOff val="25000"/>
                  </a:schemeClr>
                </a:solidFill>
              </a:rPr>
              <a:t>Section 2 – Definitions and Acronyms</a:t>
            </a:r>
          </a:p>
          <a:p>
            <a:pPr>
              <a:lnSpc>
                <a:spcPct val="150000"/>
              </a:lnSpc>
            </a:pPr>
            <a:r>
              <a:rPr lang="en-US" sz="2000" dirty="0">
                <a:solidFill>
                  <a:schemeClr val="tx1">
                    <a:lumMod val="75000"/>
                    <a:lumOff val="25000"/>
                  </a:schemeClr>
                </a:solidFill>
              </a:rPr>
              <a:t>Section 3 – Retail Market Guide Revision Process</a:t>
            </a:r>
          </a:p>
          <a:p>
            <a:pPr>
              <a:lnSpc>
                <a:spcPct val="150000"/>
              </a:lnSpc>
            </a:pPr>
            <a:r>
              <a:rPr lang="en-US" sz="2000" dirty="0">
                <a:solidFill>
                  <a:schemeClr val="tx1">
                    <a:lumMod val="75000"/>
                    <a:lumOff val="25000"/>
                  </a:schemeClr>
                </a:solidFill>
              </a:rPr>
              <a:t>Section 4 – Public Utility Commission of Texas</a:t>
            </a:r>
          </a:p>
          <a:p>
            <a:pPr>
              <a:lnSpc>
                <a:spcPct val="150000"/>
              </a:lnSpc>
            </a:pPr>
            <a:r>
              <a:rPr lang="en-US" sz="2000" dirty="0">
                <a:solidFill>
                  <a:schemeClr val="tx1">
                    <a:lumMod val="75000"/>
                    <a:lumOff val="25000"/>
                  </a:schemeClr>
                </a:solidFill>
              </a:rPr>
              <a:t>Section 5 – Electric Reliability Council of Texas</a:t>
            </a:r>
          </a:p>
          <a:p>
            <a:pPr>
              <a:lnSpc>
                <a:spcPct val="150000"/>
              </a:lnSpc>
            </a:pPr>
            <a:r>
              <a:rPr lang="en-US" sz="2000" dirty="0">
                <a:solidFill>
                  <a:schemeClr val="tx1">
                    <a:lumMod val="75000"/>
                    <a:lumOff val="25000"/>
                  </a:schemeClr>
                </a:solidFill>
              </a:rPr>
              <a:t>Section 6 – Retail Market Subcommittee Working Group</a:t>
            </a:r>
          </a:p>
          <a:p>
            <a:pPr>
              <a:lnSpc>
                <a:spcPct val="150000"/>
              </a:lnSpc>
            </a:pPr>
            <a:r>
              <a:rPr lang="en-US" sz="2000" dirty="0">
                <a:solidFill>
                  <a:schemeClr val="tx1">
                    <a:lumMod val="75000"/>
                    <a:lumOff val="25000"/>
                  </a:schemeClr>
                </a:solidFill>
              </a:rPr>
              <a:t>Section 7 – Market Processes</a:t>
            </a:r>
          </a:p>
          <a:p>
            <a:pPr>
              <a:lnSpc>
                <a:spcPct val="150000"/>
              </a:lnSpc>
            </a:pPr>
            <a:r>
              <a:rPr lang="en-US" sz="2000" dirty="0">
                <a:solidFill>
                  <a:schemeClr val="tx1">
                    <a:lumMod val="75000"/>
                    <a:lumOff val="25000"/>
                  </a:schemeClr>
                </a:solidFill>
              </a:rPr>
              <a:t>Section 8 – Municipally Owned Utilities and Electric Cooperatives</a:t>
            </a:r>
          </a:p>
          <a:p>
            <a:pPr>
              <a:lnSpc>
                <a:spcPct val="150000"/>
              </a:lnSpc>
            </a:pPr>
            <a:r>
              <a:rPr lang="en-US" sz="2000" dirty="0">
                <a:solidFill>
                  <a:schemeClr val="tx1">
                    <a:lumMod val="75000"/>
                    <a:lumOff val="25000"/>
                  </a:schemeClr>
                </a:solidFill>
              </a:rPr>
              <a:t>Section 9 – Appendices</a:t>
            </a:r>
          </a:p>
          <a:p>
            <a:pPr>
              <a:lnSpc>
                <a:spcPct val="150000"/>
              </a:lnSpc>
            </a:pPr>
            <a:r>
              <a:rPr lang="en-US" sz="2000" dirty="0">
                <a:solidFill>
                  <a:schemeClr val="tx1">
                    <a:lumMod val="75000"/>
                    <a:lumOff val="25000"/>
                  </a:schemeClr>
                </a:solidFill>
              </a:rPr>
              <a:t>Section 10 – Competitive Metering</a:t>
            </a:r>
          </a:p>
          <a:p>
            <a:pPr>
              <a:lnSpc>
                <a:spcPct val="150000"/>
              </a:lnSpc>
            </a:pPr>
            <a:r>
              <a:rPr lang="en-US" sz="2000" dirty="0">
                <a:solidFill>
                  <a:schemeClr val="tx1">
                    <a:lumMod val="75000"/>
                    <a:lumOff val="25000"/>
                  </a:schemeClr>
                </a:solidFill>
              </a:rPr>
              <a:t>Section 11 – Solution to Stacking</a:t>
            </a: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2/6/2020</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a:t>Section 7 – Market Processes</a:t>
            </a:r>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rPr>
              <a:t>Section 7.3 – </a:t>
            </a:r>
            <a:r>
              <a:rPr lang="en-US" sz="2000" i="1" dirty="0">
                <a:solidFill>
                  <a:schemeClr val="tx1">
                    <a:lumMod val="75000"/>
                    <a:lumOff val="25000"/>
                  </a:schemeClr>
                </a:solidFill>
              </a:rPr>
              <a:t>Inadvertent Gain Process</a:t>
            </a:r>
          </a:p>
          <a:p>
            <a:pPr>
              <a:lnSpc>
                <a:spcPct val="150000"/>
              </a:lnSpc>
            </a:pPr>
            <a:r>
              <a:rPr lang="en-US" sz="2000" dirty="0">
                <a:solidFill>
                  <a:schemeClr val="tx1">
                    <a:lumMod val="75000"/>
                    <a:lumOff val="25000"/>
                  </a:schemeClr>
                </a:solidFill>
              </a:rPr>
              <a:t>Section 7.4 – </a:t>
            </a:r>
            <a:r>
              <a:rPr lang="en-US" sz="2000" i="1" dirty="0">
                <a:solidFill>
                  <a:schemeClr val="tx1">
                    <a:lumMod val="75000"/>
                    <a:lumOff val="25000"/>
                  </a:schemeClr>
                </a:solidFill>
              </a:rPr>
              <a:t>Safety Nets</a:t>
            </a:r>
          </a:p>
          <a:p>
            <a:pPr>
              <a:lnSpc>
                <a:spcPct val="150000"/>
              </a:lnSpc>
            </a:pPr>
            <a:r>
              <a:rPr lang="en-US" sz="2000" dirty="0">
                <a:solidFill>
                  <a:schemeClr val="tx1">
                    <a:lumMod val="75000"/>
                    <a:lumOff val="25000"/>
                  </a:schemeClr>
                </a:solidFill>
              </a:rPr>
              <a:t>Section 7.5 – </a:t>
            </a:r>
            <a:r>
              <a:rPr lang="en-US" sz="2000" i="1" dirty="0">
                <a:solidFill>
                  <a:schemeClr val="tx1">
                    <a:lumMod val="75000"/>
                    <a:lumOff val="25000"/>
                  </a:schemeClr>
                </a:solidFill>
              </a:rPr>
              <a:t>Standard Historical Usage Requests</a:t>
            </a:r>
          </a:p>
          <a:p>
            <a:pPr>
              <a:lnSpc>
                <a:spcPct val="150000"/>
              </a:lnSpc>
            </a:pPr>
            <a:r>
              <a:rPr lang="en-US" sz="2000" dirty="0">
                <a:solidFill>
                  <a:schemeClr val="tx1">
                    <a:lumMod val="75000"/>
                    <a:lumOff val="25000"/>
                  </a:schemeClr>
                </a:solidFill>
              </a:rPr>
              <a:t>Section 7.6 – </a:t>
            </a:r>
            <a:r>
              <a:rPr lang="en-US" sz="2000" i="1" dirty="0">
                <a:solidFill>
                  <a:schemeClr val="tx1">
                    <a:lumMod val="75000"/>
                    <a:lumOff val="25000"/>
                  </a:schemeClr>
                </a:solidFill>
              </a:rPr>
              <a:t>Disconnect and Reconnect  for Non-Payment Process</a:t>
            </a:r>
          </a:p>
          <a:p>
            <a:pPr>
              <a:lnSpc>
                <a:spcPct val="150000"/>
              </a:lnSpc>
            </a:pPr>
            <a:r>
              <a:rPr lang="en-US" sz="2000" dirty="0">
                <a:solidFill>
                  <a:schemeClr val="tx1">
                    <a:lumMod val="75000"/>
                    <a:lumOff val="25000"/>
                  </a:schemeClr>
                </a:solidFill>
              </a:rPr>
              <a:t>Section 7.7 – </a:t>
            </a:r>
            <a:r>
              <a:rPr lang="en-US" sz="2000" i="1" dirty="0">
                <a:solidFill>
                  <a:schemeClr val="tx1">
                    <a:lumMod val="75000"/>
                    <a:lumOff val="25000"/>
                  </a:schemeClr>
                </a:solidFill>
              </a:rPr>
              <a:t>Transaction Timing Matrix</a:t>
            </a:r>
          </a:p>
          <a:p>
            <a:pPr marL="1691640" indent="-1691640">
              <a:lnSpc>
                <a:spcPct val="150000"/>
              </a:lnSpc>
            </a:pPr>
            <a:r>
              <a:rPr lang="en-US" sz="2000" dirty="0">
                <a:solidFill>
                  <a:schemeClr val="tx1">
                    <a:lumMod val="75000"/>
                    <a:lumOff val="25000"/>
                  </a:schemeClr>
                </a:solidFill>
              </a:rPr>
              <a:t>Section 7.16 – </a:t>
            </a:r>
            <a:r>
              <a:rPr lang="en-US" sz="2000" i="1" dirty="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and Submission</a:t>
            </a:r>
          </a:p>
          <a:p>
            <a:pPr marL="1691640" indent="-1691640">
              <a:lnSpc>
                <a:spcPct val="150000"/>
              </a:lnSpc>
            </a:pPr>
            <a:r>
              <a:rPr lang="en-US" sz="2000" dirty="0">
                <a:solidFill>
                  <a:schemeClr val="tx1">
                    <a:lumMod val="75000"/>
                    <a:lumOff val="25000"/>
                  </a:schemeClr>
                </a:solidFill>
              </a:rPr>
              <a:t>Section 7.17 –</a:t>
            </a:r>
            <a:r>
              <a:rPr lang="en-US" sz="2000" i="1" dirty="0">
                <a:solidFill>
                  <a:schemeClr val="tx1">
                    <a:lumMod val="75000"/>
                    <a:lumOff val="25000"/>
                  </a:schemeClr>
                </a:solidFill>
              </a:rPr>
              <a:t> Business Processes and Communications for Switch Holds Related to Deferred Payment</a:t>
            </a:r>
          </a:p>
        </p:txBody>
      </p:sp>
      <p:sp>
        <p:nvSpPr>
          <p:cNvPr id="7" name="Rectangle 6"/>
          <p:cNvSpPr/>
          <p:nvPr/>
        </p:nvSpPr>
        <p:spPr>
          <a:xfrm>
            <a:off x="408362" y="2982261"/>
            <a:ext cx="4641309" cy="416031"/>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sp>
        <p:nvSpPr>
          <p:cNvPr id="5" name="Title 4"/>
          <p:cNvSpPr>
            <a:spLocks noGrp="1"/>
          </p:cNvSpPr>
          <p:nvPr>
            <p:ph type="title"/>
          </p:nvPr>
        </p:nvSpPr>
        <p:spPr/>
        <p:txBody>
          <a:bodyPr>
            <a:normAutofit fontScale="90000"/>
          </a:bodyPr>
          <a:lstStyle/>
          <a:p>
            <a:r>
              <a:rPr lang="en-US" dirty="0"/>
              <a:t>Section 9 Appendix D1 – Transaction Timing Matrix </a:t>
            </a:r>
          </a:p>
        </p:txBody>
      </p:sp>
      <p:graphicFrame>
        <p:nvGraphicFramePr>
          <p:cNvPr id="10" name="Table 9"/>
          <p:cNvGraphicFramePr>
            <a:graphicFrameLocks noGrp="1"/>
          </p:cNvGraphicFramePr>
          <p:nvPr>
            <p:extLst>
              <p:ext uri="{D42A27DB-BD31-4B8C-83A1-F6EECF244321}">
                <p14:modId xmlns:p14="http://schemas.microsoft.com/office/powerpoint/2010/main" val="671198696"/>
              </p:ext>
            </p:extLst>
          </p:nvPr>
        </p:nvGraphicFramePr>
        <p:xfrm>
          <a:off x="228600" y="1112519"/>
          <a:ext cx="8662748" cy="4968242"/>
        </p:xfrm>
        <a:graphic>
          <a:graphicData uri="http://schemas.openxmlformats.org/drawingml/2006/table">
            <a:tbl>
              <a:tblPr firstRow="1" bandRow="1">
                <a:tableStyleId>{5C22544A-7EE6-4342-B048-85BDC9FD1C3A}</a:tableStyleId>
              </a:tblPr>
              <a:tblGrid>
                <a:gridCol w="1610702">
                  <a:extLst>
                    <a:ext uri="{9D8B030D-6E8A-4147-A177-3AD203B41FA5}">
                      <a16:colId xmlns:a16="http://schemas.microsoft.com/office/drawing/2014/main" val="20000"/>
                    </a:ext>
                  </a:extLst>
                </a:gridCol>
                <a:gridCol w="1193423">
                  <a:extLst>
                    <a:ext uri="{9D8B030D-6E8A-4147-A177-3AD203B41FA5}">
                      <a16:colId xmlns:a16="http://schemas.microsoft.com/office/drawing/2014/main" val="20001"/>
                    </a:ext>
                  </a:extLst>
                </a:gridCol>
                <a:gridCol w="742760">
                  <a:extLst>
                    <a:ext uri="{9D8B030D-6E8A-4147-A177-3AD203B41FA5}">
                      <a16:colId xmlns:a16="http://schemas.microsoft.com/office/drawing/2014/main" val="20002"/>
                    </a:ext>
                  </a:extLst>
                </a:gridCol>
                <a:gridCol w="1018165">
                  <a:extLst>
                    <a:ext uri="{9D8B030D-6E8A-4147-A177-3AD203B41FA5}">
                      <a16:colId xmlns:a16="http://schemas.microsoft.com/office/drawing/2014/main" val="20003"/>
                    </a:ext>
                  </a:extLst>
                </a:gridCol>
                <a:gridCol w="2186552">
                  <a:extLst>
                    <a:ext uri="{9D8B030D-6E8A-4147-A177-3AD203B41FA5}">
                      <a16:colId xmlns:a16="http://schemas.microsoft.com/office/drawing/2014/main" val="20004"/>
                    </a:ext>
                  </a:extLst>
                </a:gridCol>
                <a:gridCol w="1911146">
                  <a:extLst>
                    <a:ext uri="{9D8B030D-6E8A-4147-A177-3AD203B41FA5}">
                      <a16:colId xmlns:a16="http://schemas.microsoft.com/office/drawing/2014/main" val="20005"/>
                    </a:ext>
                  </a:extLst>
                </a:gridCol>
              </a:tblGrid>
              <a:tr h="646089">
                <a:tc>
                  <a:txBody>
                    <a:bodyPr/>
                    <a:lstStyle/>
                    <a:p>
                      <a:pPr algn="ctr"/>
                      <a:r>
                        <a:rPr lang="en-US" sz="1400" dirty="0"/>
                        <a:t>Transaction</a:t>
                      </a:r>
                    </a:p>
                  </a:txBody>
                  <a:tcPr anchor="ctr">
                    <a:solidFill>
                      <a:schemeClr val="accent1"/>
                    </a:solidFill>
                  </a:tcPr>
                </a:tc>
                <a:tc>
                  <a:txBody>
                    <a:bodyPr/>
                    <a:lstStyle/>
                    <a:p>
                      <a:pPr algn="ctr"/>
                      <a:r>
                        <a:rPr lang="en-US" sz="1400" dirty="0"/>
                        <a:t>Business Process</a:t>
                      </a:r>
                    </a:p>
                  </a:txBody>
                  <a:tcPr anchor="ctr">
                    <a:solidFill>
                      <a:schemeClr val="accent1"/>
                    </a:solidFill>
                  </a:tcPr>
                </a:tc>
                <a:tc>
                  <a:txBody>
                    <a:bodyPr/>
                    <a:lstStyle/>
                    <a:p>
                      <a:pPr algn="ctr"/>
                      <a:r>
                        <a:rPr lang="en-US" sz="1400" dirty="0"/>
                        <a:t>From</a:t>
                      </a:r>
                    </a:p>
                  </a:txBody>
                  <a:tcPr anchor="ctr">
                    <a:solidFill>
                      <a:schemeClr val="accent1"/>
                    </a:solidFill>
                  </a:tcPr>
                </a:tc>
                <a:tc>
                  <a:txBody>
                    <a:bodyPr/>
                    <a:lstStyle/>
                    <a:p>
                      <a:pPr algn="ctr"/>
                      <a:r>
                        <a:rPr lang="en-US" sz="1400" dirty="0"/>
                        <a:t>To</a:t>
                      </a:r>
                    </a:p>
                  </a:txBody>
                  <a:tcPr anchor="ctr">
                    <a:solidFill>
                      <a:schemeClr val="accent1"/>
                    </a:solidFill>
                  </a:tcPr>
                </a:tc>
                <a:tc>
                  <a:txBody>
                    <a:bodyPr/>
                    <a:lstStyle/>
                    <a:p>
                      <a:pPr algn="ctr"/>
                      <a:r>
                        <a:rPr lang="en-US" sz="1400" dirty="0"/>
                        <a:t>Timing/Business Rules</a:t>
                      </a:r>
                    </a:p>
                  </a:txBody>
                  <a:tcPr anchor="ctr">
                    <a:solidFill>
                      <a:schemeClr val="accent1"/>
                    </a:solidFill>
                  </a:tcPr>
                </a:tc>
                <a:tc>
                  <a:txBody>
                    <a:bodyPr/>
                    <a:lstStyle/>
                    <a:p>
                      <a:pPr algn="ctr"/>
                      <a:r>
                        <a:rPr lang="en-US" sz="1400" dirty="0"/>
                        <a:t>Protocol Reference Section</a:t>
                      </a:r>
                    </a:p>
                  </a:txBody>
                  <a:tcPr anchor="ctr">
                    <a:solidFill>
                      <a:schemeClr val="accent1"/>
                    </a:solidFill>
                  </a:tcPr>
                </a:tc>
                <a:extLst>
                  <a:ext uri="{0D108BD9-81ED-4DB2-BD59-A6C34878D82A}">
                    <a16:rowId xmlns:a16="http://schemas.microsoft.com/office/drawing/2014/main" val="10000"/>
                  </a:ext>
                </a:extLst>
              </a:tr>
              <a:tr h="1175322">
                <a:tc>
                  <a:txBody>
                    <a:bodyPr/>
                    <a:lstStyle/>
                    <a:p>
                      <a:r>
                        <a:rPr lang="en-US" sz="1400" dirty="0"/>
                        <a:t>867_03,</a:t>
                      </a:r>
                      <a:r>
                        <a:rPr lang="en-US" sz="1400" baseline="0" dirty="0"/>
                        <a:t> Monthly or Final Usage</a:t>
                      </a:r>
                      <a:endParaRPr lang="en-US" sz="1400" dirty="0"/>
                    </a:p>
                  </a:txBody>
                  <a:tcPr/>
                </a:tc>
                <a:tc>
                  <a:txBody>
                    <a:bodyPr/>
                    <a:lstStyle/>
                    <a:p>
                      <a:r>
                        <a:rPr lang="en-US" sz="1400" dirty="0"/>
                        <a:t>Final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Business days of effectuating meter read</a:t>
                      </a:r>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1"/>
                  </a:ext>
                </a:extLst>
              </a:tr>
              <a:tr h="1971509">
                <a:tc>
                  <a:txBody>
                    <a:bodyPr/>
                    <a:lstStyle/>
                    <a:p>
                      <a:r>
                        <a:rPr lang="en-US" sz="1400" dirty="0"/>
                        <a:t>868_03, Monthly or final Usage</a:t>
                      </a:r>
                    </a:p>
                  </a:txBody>
                  <a:tcPr/>
                </a:tc>
                <a:tc>
                  <a:txBody>
                    <a:bodyPr/>
                    <a:lstStyle/>
                    <a:p>
                      <a:r>
                        <a:rPr lang="en-US" sz="1400" dirty="0"/>
                        <a:t>Monthly</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No later than three Retail Business Days after the scheduled meter read cycle or scheduled meter cycle by day of the month for a point of delivery</a:t>
                      </a:r>
                    </a:p>
                  </a:txBody>
                  <a:tcPr/>
                </a:tc>
                <a:tc>
                  <a:txBody>
                    <a:bodyPr/>
                    <a:lstStyle/>
                    <a:p>
                      <a:r>
                        <a:rPr lang="en-US" sz="1400" dirty="0"/>
                        <a:t>15.3, Monthly Meter Reads</a:t>
                      </a:r>
                    </a:p>
                  </a:txBody>
                  <a:tcPr/>
                </a:tc>
                <a:extLst>
                  <a:ext uri="{0D108BD9-81ED-4DB2-BD59-A6C34878D82A}">
                    <a16:rowId xmlns:a16="http://schemas.microsoft.com/office/drawing/2014/main" val="10002"/>
                  </a:ext>
                </a:extLst>
              </a:tr>
              <a:tr h="1175322">
                <a:tc>
                  <a:txBody>
                    <a:bodyPr/>
                    <a:lstStyle/>
                    <a:p>
                      <a:r>
                        <a:rPr lang="en-US" sz="1400" dirty="0"/>
                        <a:t>867_04, Initial</a:t>
                      </a:r>
                      <a:r>
                        <a:rPr lang="en-US" sz="1400" baseline="0" dirty="0"/>
                        <a:t> Meter Read</a:t>
                      </a:r>
                      <a:endParaRPr lang="en-US" sz="1400" dirty="0"/>
                    </a:p>
                  </a:txBody>
                  <a:tcPr/>
                </a:tc>
                <a:tc>
                  <a:txBody>
                    <a:bodyPr/>
                    <a:lstStyle/>
                    <a:p>
                      <a:r>
                        <a:rPr lang="en-US" sz="1400" dirty="0"/>
                        <a:t>Initial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Retail Business</a:t>
                      </a:r>
                      <a:r>
                        <a:rPr lang="en-US" sz="1400" baseline="0" dirty="0"/>
                        <a:t> Days of the effectuating meter read</a:t>
                      </a:r>
                      <a:endParaRPr lang="en-US" sz="1400" dirty="0"/>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6984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Appendices</a:t>
            </a:r>
          </a:p>
        </p:txBody>
      </p:sp>
      <p:sp>
        <p:nvSpPr>
          <p:cNvPr id="2" name="TextBox 1"/>
          <p:cNvSpPr txBox="1"/>
          <p:nvPr/>
        </p:nvSpPr>
        <p:spPr>
          <a:xfrm>
            <a:off x="457200" y="1828800"/>
            <a:ext cx="8428924" cy="2677656"/>
          </a:xfrm>
          <a:prstGeom prst="rect">
            <a:avLst/>
          </a:prstGeom>
          <a:noFill/>
        </p:spPr>
        <p:txBody>
          <a:bodyPr wrap="square" rtlCol="0">
            <a:spAutoFit/>
          </a:bodyPr>
          <a:lstStyle/>
          <a:p>
            <a:endParaRPr lang="en-US" sz="2400"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D3 – </a:t>
            </a:r>
            <a:r>
              <a:rPr lang="en-US" sz="2400" i="1" dirty="0">
                <a:solidFill>
                  <a:schemeClr val="tx1">
                    <a:lumMod val="75000"/>
                    <a:lumOff val="25000"/>
                  </a:schemeClr>
                </a:solidFill>
              </a:rPr>
              <a:t>TDSP’s Discretionary Service Timelines Matrix</a:t>
            </a:r>
          </a:p>
          <a:p>
            <a:pPr marL="3429000" indent="-3429000"/>
            <a:endParaRPr lang="en-US" sz="2400" i="1"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for Submission 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Section 11- Solution to Stacking</a:t>
            </a:r>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11.2.2 - </a:t>
            </a:r>
            <a:r>
              <a:rPr lang="en-US" sz="2000" i="1" dirty="0">
                <a:solidFill>
                  <a:schemeClr val="tx1">
                    <a:lumMod val="75000"/>
                    <a:lumOff val="25000"/>
                  </a:schemeClr>
                </a:solidFill>
              </a:rPr>
              <a:t>Cancellation Rules</a:t>
            </a:r>
          </a:p>
          <a:p>
            <a:pPr lvl="1"/>
            <a:endParaRPr lang="en-US" dirty="0">
              <a:solidFill>
                <a:schemeClr val="tx1">
                  <a:lumMod val="75000"/>
                  <a:lumOff val="25000"/>
                </a:schemeClr>
              </a:solidFill>
            </a:endParaRPr>
          </a:p>
          <a:p>
            <a:pPr lvl="1"/>
            <a:r>
              <a:rPr lang="en-US" sz="2000" dirty="0">
                <a:solidFill>
                  <a:schemeClr val="tx1">
                    <a:lumMod val="75000"/>
                    <a:lumOff val="25000"/>
                  </a:schemeClr>
                </a:solidFill>
              </a:rPr>
              <a:t>Section 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Rules</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11.3 - </a:t>
            </a:r>
            <a:r>
              <a:rPr lang="en-US" sz="2000" i="1" dirty="0">
                <a:solidFill>
                  <a:schemeClr val="tx1">
                    <a:lumMod val="75000"/>
                    <a:lumOff val="25000"/>
                  </a:schemeClr>
                </a:solidFill>
              </a:rPr>
              <a:t>Transmission and/or Distribution Service Provider Operating Rules</a:t>
            </a:r>
          </a:p>
          <a:p>
            <a:pPr lvl="1"/>
            <a:endParaRPr lang="en-US" sz="2000" i="1" dirty="0">
              <a:solidFill>
                <a:schemeClr val="tx1">
                  <a:lumMod val="75000"/>
                  <a:lumOff val="25000"/>
                </a:schemeClr>
              </a:solidFill>
            </a:endParaRPr>
          </a:p>
          <a:p>
            <a:pPr lvl="1"/>
            <a:r>
              <a:rPr lang="en-US" sz="2000" dirty="0">
                <a:solidFill>
                  <a:schemeClr val="tx1">
                    <a:lumMod val="75000"/>
                    <a:lumOff val="25000"/>
                  </a:schemeClr>
                </a:solidFill>
              </a:rPr>
              <a:t>Section 11.4 - </a:t>
            </a:r>
            <a:r>
              <a:rPr lang="en-US" sz="2000" i="1" dirty="0">
                <a:solidFill>
                  <a:schemeClr val="tx1">
                    <a:lumMod val="75000"/>
                    <a:lumOff val="25000"/>
                  </a:schemeClr>
                </a:solidFill>
              </a:rPr>
              <a:t>Retail Electric Provider Operating Rules</a:t>
            </a:r>
            <a:endParaRPr lang="en-US" sz="20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Housekeeping</a:t>
            </a:r>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TX SET Guides</a:t>
            </a:r>
          </a:p>
        </p:txBody>
      </p:sp>
      <p:sp>
        <p:nvSpPr>
          <p:cNvPr id="10" name="Rectangle 9">
            <a:extLst>
              <a:ext uri="{FF2B5EF4-FFF2-40B4-BE49-F238E27FC236}">
                <a16:creationId xmlns:a16="http://schemas.microsoft.com/office/drawing/2014/main"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30</a:t>
            </a:fld>
            <a:endParaRPr lang="en-US" dirty="0"/>
          </a:p>
        </p:txBody>
      </p:sp>
    </p:spTree>
    <p:custDataLst>
      <p:tags r:id="rId1"/>
    </p:custDataLst>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3"/>
              </a:rPr>
              <a:t>http://ercot.com/mktrules/guides/txset/sw</a:t>
            </a:r>
          </a:p>
          <a:p>
            <a:pPr marL="0" indent="0" hangingPunct="0">
              <a:buNone/>
            </a:pPr>
            <a:endParaRPr lang="en-US" sz="1700" dirty="0"/>
          </a:p>
        </p:txBody>
      </p:sp>
      <p:pic>
        <p:nvPicPr>
          <p:cNvPr id="9" name="Picture 8">
            <a:extLst>
              <a:ext uri="{FF2B5EF4-FFF2-40B4-BE49-F238E27FC236}">
                <a16:creationId xmlns:a16="http://schemas.microsoft.com/office/drawing/2014/main" id="{0DBB8976-F471-4318-A42C-D5ADF1B3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dirty="0" err="1"/>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TX SET </a:t>
            </a:r>
            <a:r>
              <a:rPr lang="en-US" dirty="0" err="1"/>
              <a:t>Swimlanes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32</a:t>
            </a:fld>
            <a:endParaRPr lang="en-US" dirty="0"/>
          </a:p>
        </p:txBody>
      </p:sp>
    </p:spTree>
    <p:custDataLst>
      <p:tags r:id="rId1"/>
    </p:custDataLst>
    <p:extLst>
      <p:ext uri="{BB962C8B-B14F-4D97-AF65-F5344CB8AC3E}">
        <p14:creationId xmlns:p14="http://schemas.microsoft.com/office/powerpoint/2010/main" val="134740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a:t>TX SET Implementation Guides provide technical details contained within the electronic transactions used in the competitive retail electric market in Texas.</a:t>
            </a:r>
          </a:p>
          <a:p>
            <a:pPr marL="0" indent="0">
              <a:buNone/>
            </a:pPr>
            <a:endParaRPr lang="en-US" dirty="0"/>
          </a:p>
          <a:p>
            <a:pPr marL="0" indent="0">
              <a:buNone/>
            </a:pPr>
            <a:r>
              <a:rPr lang="en-US" sz="2800" dirty="0"/>
              <a:t>Current Version 4.0 supports PUC Substantive Rules and market process revisions</a:t>
            </a:r>
          </a:p>
          <a:p>
            <a:pPr marL="0" indent="0">
              <a:buNone/>
            </a:pPr>
            <a:endParaRPr lang="en-US" dirty="0">
              <a:hlinkClick r:id="rId3"/>
            </a:endParaRPr>
          </a:p>
          <a:p>
            <a:pPr marL="0" indent="0">
              <a:buNone/>
            </a:pPr>
            <a:r>
              <a:rPr lang="en-US" dirty="0">
                <a:hlinkClick r:id="rId3"/>
              </a:rPr>
              <a:t>http://ercot.com/mktrules/guides/txset/current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Working Group</a:t>
            </a:r>
          </a:p>
        </p:txBody>
      </p:sp>
      <p:sp>
        <p:nvSpPr>
          <p:cNvPr id="3" name="Date Placeholder 2"/>
          <p:cNvSpPr>
            <a:spLocks noGrp="1"/>
          </p:cNvSpPr>
          <p:nvPr>
            <p:ph type="dt" sz="half" idx="10"/>
          </p:nvPr>
        </p:nvSpPr>
        <p:spPr/>
        <p:txBody>
          <a:bodyPr/>
          <a:lstStyle/>
          <a:p>
            <a:fld id="{54060718-8BF0-42CA-AA83-2C752D8E260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34</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Working Group</a:t>
            </a:r>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(TX SET) Working Group:</a:t>
            </a:r>
          </a:p>
          <a:p>
            <a:pPr hangingPunct="0">
              <a:lnSpc>
                <a:spcPct val="100000"/>
              </a:lnSpc>
            </a:pPr>
            <a:r>
              <a:rPr lang="en-US" sz="2000" b="1" dirty="0"/>
              <a:t>R</a:t>
            </a:r>
            <a:r>
              <a:rPr lang="en-US" sz="1700" b="1" dirty="0"/>
              <a:t>eports</a:t>
            </a:r>
            <a:r>
              <a:rPr lang="en-US" sz="1700" dirty="0"/>
              <a:t> to the Retail Market Subcommittee (RMS)</a:t>
            </a:r>
          </a:p>
          <a:p>
            <a:pPr hangingPunct="0">
              <a:lnSpc>
                <a:spcPct val="100000"/>
              </a:lnSpc>
            </a:pPr>
            <a:r>
              <a:rPr lang="en-US" sz="2000" b="1" dirty="0"/>
              <a:t>A</a:t>
            </a:r>
            <a:r>
              <a:rPr lang="en-US" sz="1700" b="1" dirty="0"/>
              <a:t>nalyzes</a:t>
            </a:r>
            <a:r>
              <a:rPr lang="en-US" sz="1700" dirty="0"/>
              <a:t> the need for new or modifications to existing electronic transactions</a:t>
            </a:r>
          </a:p>
          <a:p>
            <a:pPr hangingPunct="0">
              <a:lnSpc>
                <a:spcPct val="100000"/>
              </a:lnSpc>
            </a:pPr>
            <a:r>
              <a:rPr lang="en-US" sz="2000" b="1" dirty="0"/>
              <a:t>R</a:t>
            </a:r>
            <a:r>
              <a:rPr lang="en-US" sz="1700" b="1" dirty="0"/>
              <a:t>ecommends</a:t>
            </a:r>
            <a:r>
              <a:rPr lang="en-US" sz="1700" dirty="0"/>
              <a:t> changes to retail market processes </a:t>
            </a:r>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administered</a:t>
            </a:r>
          </a:p>
          <a:p>
            <a:pPr hangingPunct="0">
              <a:lnSpc>
                <a:spcPct val="100000"/>
              </a:lnSpc>
            </a:pPr>
            <a:r>
              <a:rPr lang="en-US" sz="2000" b="1" dirty="0"/>
              <a:t>M</a:t>
            </a:r>
            <a:r>
              <a:rPr lang="en-US" sz="1700" b="1" dirty="0"/>
              <a:t>aintains</a:t>
            </a:r>
            <a:r>
              <a:rPr lang="en-US" sz="1700" dirty="0"/>
              <a:t> the Texas SET Implementation Guides and the Texas Market Test Plan Guide</a:t>
            </a:r>
          </a:p>
          <a:p>
            <a:pPr hangingPunct="0">
              <a:lnSpc>
                <a:spcPct val="100000"/>
              </a:lnSpc>
            </a:pPr>
            <a:r>
              <a:rPr lang="en-US" sz="2000" b="1" dirty="0"/>
              <a:t>C</a:t>
            </a:r>
            <a:r>
              <a:rPr lang="en-US" sz="1700" b="1" dirty="0"/>
              <a:t>ollaborates</a:t>
            </a:r>
            <a:r>
              <a:rPr lang="en-US" sz="1700" dirty="0"/>
              <a:t> with other Working Groups and Taskforces as directed by RMS</a:t>
            </a:r>
          </a:p>
          <a:p>
            <a:pPr hangingPunct="0">
              <a:lnSpc>
                <a:spcPct val="100000"/>
              </a:lnSpc>
            </a:pPr>
            <a:r>
              <a:rPr lang="en-US" sz="1700" dirty="0">
                <a:hlinkClick r:id="rId3"/>
              </a:rPr>
              <a:t>http://ercot.com/committee/txset</a:t>
            </a:r>
            <a:endParaRPr lang="en-US" sz="17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35</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Issue Submission Process</a:t>
            </a:r>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36</a:t>
            </a:fld>
            <a:endParaRPr lang="en-US" dirty="0"/>
          </a:p>
        </p:txBody>
      </p:sp>
    </p:spTree>
    <p:custDataLst>
      <p:tags r:id="rId1"/>
    </p:custDataLst>
    <p:extLst>
      <p:ext uri="{BB962C8B-B14F-4D97-AF65-F5344CB8AC3E}">
        <p14:creationId xmlns:p14="http://schemas.microsoft.com/office/powerpoint/2010/main" val="371076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Retail Market Testing</a:t>
            </a:r>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a:solidFill>
                  <a:schemeClr val="tx1">
                    <a:lumMod val="75000"/>
                    <a:lumOff val="25000"/>
                  </a:schemeClr>
                </a:solidFill>
              </a:rPr>
              <a:t>Flight Testing:</a:t>
            </a:r>
          </a:p>
          <a:p>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retail Market Participants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Three Market flights per year</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End to End test scripts (</a:t>
            </a:r>
            <a:r>
              <a:rPr lang="en-US" sz="2800" dirty="0" err="1">
                <a:solidFill>
                  <a:schemeClr val="tx1">
                    <a:lumMod val="75000"/>
                    <a:lumOff val="25000"/>
                  </a:schemeClr>
                </a:solidFill>
              </a:rPr>
              <a:t>i.e</a:t>
            </a:r>
            <a:r>
              <a:rPr lang="en-US" sz="2800" dirty="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37</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a16="http://schemas.microsoft.com/office/drawing/2014/main"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Transactions</a:t>
            </a:r>
          </a:p>
        </p:txBody>
      </p:sp>
      <p:sp>
        <p:nvSpPr>
          <p:cNvPr id="2" name="Date Placeholder 1"/>
          <p:cNvSpPr>
            <a:spLocks noGrp="1"/>
          </p:cNvSpPr>
          <p:nvPr>
            <p:ph type="dt" sz="half" idx="10"/>
          </p:nvPr>
        </p:nvSpPr>
        <p:spPr/>
        <p:txBody>
          <a:bodyPr/>
          <a:lstStyle/>
          <a:p>
            <a:fld id="{28561934-75A3-4330-BA44-1BB451ECD04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a:t>Antitrust Admonition</a:t>
            </a:r>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dirty="0" err="1"/>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40</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a:solidFill>
                  <a:schemeClr val="accent5">
                    <a:lumMod val="40000"/>
                    <a:lumOff val="60000"/>
                  </a:schemeClr>
                </a:solidFill>
                <a:latin typeface="Arial" panose="020B0604020202020204" pitchFamily="34" charset="0"/>
                <a:cs typeface="Arial" panose="020B0604020202020204" pitchFamily="34" charset="0"/>
              </a:rPr>
              <a:t>650</a:t>
            </a: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TDSP</a:t>
              </a: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CR</a:t>
              </a: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810</a:t>
            </a:r>
            <a:r>
              <a:rPr lang="en-US" b="1" dirty="0">
                <a:solidFill>
                  <a:srgbClr val="E64AC8"/>
                </a:solidFill>
                <a:latin typeface="Arial" panose="020B0604020202020204" pitchFamily="34" charset="0"/>
                <a:cs typeface="Arial" panose="020B0604020202020204" pitchFamily="34" charset="0"/>
              </a:rPr>
              <a:t> </a:t>
            </a: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820</a:t>
            </a: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824 – Rejects</a:t>
              </a: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867 – Usage</a:t>
              </a: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814 – ESIID info and relationships</a:t>
              </a: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820 – Remittance advice</a:t>
              </a: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650 – Service Orders</a:t>
              </a: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810 – Invoice</a:t>
              </a: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 PC/PD only</a:t>
            </a: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ERCOT</a:t>
            </a:r>
          </a:p>
        </p:txBody>
      </p:sp>
      <p:sp>
        <p:nvSpPr>
          <p:cNvPr id="5" name="Date Placeholder 4"/>
          <p:cNvSpPr>
            <a:spLocks noGrp="1"/>
          </p:cNvSpPr>
          <p:nvPr>
            <p:ph type="dt" sz="half" idx="10"/>
          </p:nvPr>
        </p:nvSpPr>
        <p:spPr/>
        <p:txBody>
          <a:bodyPr/>
          <a:lstStyle/>
          <a:p>
            <a:fld id="{47D0AEA6-1738-433F-AAD5-33E131FC78E6}"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extLst>
                    <a:ext uri="{9D8B030D-6E8A-4147-A177-3AD203B41FA5}">
                      <a16:colId xmlns:a16="http://schemas.microsoft.com/office/drawing/2014/main" val="20000"/>
                    </a:ext>
                  </a:extLst>
                </a:gridCol>
                <a:gridCol w="4270402">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1037820">
                <a:tc>
                  <a:txBody>
                    <a:bodyPr/>
                    <a:lstStyle/>
                    <a:p>
                      <a:r>
                        <a:rPr lang="en-US" dirty="0"/>
                        <a:t>814 –ESI ID</a:t>
                      </a:r>
                      <a:r>
                        <a:rPr lang="en-US" baseline="0" dirty="0"/>
                        <a:t> info and Relationships (Many flavors)</a:t>
                      </a:r>
                      <a:endParaRPr lang="en-US" dirty="0"/>
                    </a:p>
                  </a:txBody>
                  <a:tcPr/>
                </a:tc>
                <a:tc>
                  <a:txBody>
                    <a:bodyPr/>
                    <a:lstStyle/>
                    <a:p>
                      <a:r>
                        <a:rPr lang="en-US" dirty="0"/>
                        <a:t>Enrollments; Switch requests; Move-Ins; Move-Outs; ESI ID Maintenance</a:t>
                      </a:r>
                    </a:p>
                  </a:txBody>
                  <a:tcPr/>
                </a:tc>
                <a:extLst>
                  <a:ext uri="{0D108BD9-81ED-4DB2-BD59-A6C34878D82A}">
                    <a16:rowId xmlns:a16="http://schemas.microsoft.com/office/drawing/2014/main" val="10001"/>
                  </a:ext>
                </a:extLst>
              </a:tr>
              <a:tr h="754229">
                <a:tc>
                  <a:txBody>
                    <a:bodyPr/>
                    <a:lstStyle/>
                    <a:p>
                      <a:r>
                        <a:rPr lang="en-US" dirty="0"/>
                        <a:t>867 – Premise Usage</a:t>
                      </a:r>
                    </a:p>
                  </a:txBody>
                  <a:tcPr/>
                </a:tc>
                <a:tc>
                  <a:txBody>
                    <a:bodyPr/>
                    <a:lstStyle/>
                    <a:p>
                      <a:r>
                        <a:rPr lang="en-US" dirty="0"/>
                        <a:t>Initial Meter Read; Historical/Monthly Usage; Final Usage</a:t>
                      </a:r>
                    </a:p>
                  </a:txBody>
                  <a:tcPr/>
                </a:tc>
                <a:extLst>
                  <a:ext uri="{0D108BD9-81ED-4DB2-BD59-A6C34878D82A}">
                    <a16:rowId xmlns:a16="http://schemas.microsoft.com/office/drawing/2014/main" val="10002"/>
                  </a:ext>
                </a:extLst>
              </a:tr>
              <a:tr h="754229">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may not involve ERCOT</a:t>
            </a:r>
          </a:p>
        </p:txBody>
      </p:sp>
      <p:sp>
        <p:nvSpPr>
          <p:cNvPr id="4" name="Date Placeholder 3"/>
          <p:cNvSpPr>
            <a:spLocks noGrp="1"/>
          </p:cNvSpPr>
          <p:nvPr>
            <p:ph type="dt" sz="half" idx="10"/>
          </p:nvPr>
        </p:nvSpPr>
        <p:spPr/>
        <p:txBody>
          <a:bodyPr/>
          <a:lstStyle/>
          <a:p>
            <a:fld id="{69B6F30F-C340-4121-A9C3-C4A306C0FA2A}"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extLst>
                    <a:ext uri="{9D8B030D-6E8A-4147-A177-3AD203B41FA5}">
                      <a16:colId xmlns:a16="http://schemas.microsoft.com/office/drawing/2014/main" val="20000"/>
                    </a:ext>
                  </a:extLst>
                </a:gridCol>
                <a:gridCol w="4232303">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802724">
                <a:tc>
                  <a:txBody>
                    <a:bodyPr/>
                    <a:lstStyle/>
                    <a:p>
                      <a:r>
                        <a:rPr lang="en-US" dirty="0"/>
                        <a:t>810 – Invoice</a:t>
                      </a:r>
                    </a:p>
                  </a:txBody>
                  <a:tcPr/>
                </a:tc>
                <a:tc>
                  <a:txBody>
                    <a:bodyPr/>
                    <a:lstStyle/>
                    <a:p>
                      <a:r>
                        <a:rPr lang="en-US" dirty="0"/>
                        <a:t>Bills for Charges between Market Participants</a:t>
                      </a:r>
                    </a:p>
                  </a:txBody>
                  <a:tcPr/>
                </a:tc>
                <a:extLst>
                  <a:ext uri="{0D108BD9-81ED-4DB2-BD59-A6C34878D82A}">
                    <a16:rowId xmlns:a16="http://schemas.microsoft.com/office/drawing/2014/main" val="10001"/>
                  </a:ext>
                </a:extLst>
              </a:tr>
              <a:tr h="518906">
                <a:tc>
                  <a:txBody>
                    <a:bodyPr/>
                    <a:lstStyle/>
                    <a:p>
                      <a:r>
                        <a:rPr lang="en-US" dirty="0"/>
                        <a:t>820 – Payments</a:t>
                      </a:r>
                    </a:p>
                  </a:txBody>
                  <a:tcPr/>
                </a:tc>
                <a:tc>
                  <a:txBody>
                    <a:bodyPr/>
                    <a:lstStyle/>
                    <a:p>
                      <a:r>
                        <a:rPr lang="en-US" dirty="0"/>
                        <a:t>Payments between</a:t>
                      </a:r>
                      <a:r>
                        <a:rPr lang="en-US" baseline="0" dirty="0"/>
                        <a:t> Market Participants</a:t>
                      </a:r>
                      <a:endParaRPr lang="en-US" dirty="0"/>
                    </a:p>
                  </a:txBody>
                  <a:tcPr/>
                </a:tc>
                <a:extLst>
                  <a:ext uri="{0D108BD9-81ED-4DB2-BD59-A6C34878D82A}">
                    <a16:rowId xmlns:a16="http://schemas.microsoft.com/office/drawing/2014/main" val="10002"/>
                  </a:ext>
                </a:extLst>
              </a:tr>
              <a:tr h="1083450">
                <a:tc>
                  <a:txBody>
                    <a:bodyPr/>
                    <a:lstStyle/>
                    <a:p>
                      <a:r>
                        <a:rPr lang="en-US" dirty="0"/>
                        <a:t>650 –Service Order Requests</a:t>
                      </a:r>
                    </a:p>
                  </a:txBody>
                  <a:tcPr/>
                </a:tc>
                <a:tc>
                  <a:txBody>
                    <a:bodyPr/>
                    <a:lstStyle/>
                    <a:p>
                      <a:r>
                        <a:rPr lang="en-US" dirty="0"/>
                        <a:t>Disconnects for Non-Pay; Reconnects; Switch Hold and Switch Hold Removal; Planned Outage Notification</a:t>
                      </a:r>
                    </a:p>
                  </a:txBody>
                  <a:tcPr/>
                </a:tc>
                <a:extLst>
                  <a:ext uri="{0D108BD9-81ED-4DB2-BD59-A6C34878D82A}">
                    <a16:rowId xmlns:a16="http://schemas.microsoft.com/office/drawing/2014/main" val="10003"/>
                  </a:ext>
                </a:extLst>
              </a:tr>
              <a:tr h="500977">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Found on the 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261"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021179" y="1251284"/>
                        <a:ext cx="3790139" cy="490533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8330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44</a:t>
            </a:fld>
            <a:endParaRPr lang="en-US" dirty="0"/>
          </a:p>
        </p:txBody>
      </p:sp>
      <p:sp>
        <p:nvSpPr>
          <p:cNvPr id="5" name="Title 4">
            <a:extLst>
              <a:ext uri="{FF2B5EF4-FFF2-40B4-BE49-F238E27FC236}">
                <a16:creationId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3"/>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a:solidFill>
                  <a:schemeClr val="tx1">
                    <a:lumMod val="75000"/>
                    <a:lumOff val="25000"/>
                  </a:schemeClr>
                </a:solidFill>
              </a:rPr>
              <a:t>From 650_01 Implementation guide.</a:t>
            </a: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following:</a:t>
            </a:r>
          </a:p>
          <a:p>
            <a:r>
              <a:rPr lang="en-US" sz="2000" dirty="0"/>
              <a:t> </a:t>
            </a:r>
          </a:p>
        </p:txBody>
      </p:sp>
      <p:graphicFrame>
        <p:nvGraphicFramePr>
          <p:cNvPr id="9" name="Table 8">
            <a:extLst>
              <a:ext uri="{FF2B5EF4-FFF2-40B4-BE49-F238E27FC236}">
                <a16:creationId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a16="http://schemas.microsoft.com/office/drawing/2014/main" val="3036718782"/>
                    </a:ext>
                  </a:extLst>
                </a:gridCol>
                <a:gridCol w="5662979">
                  <a:extLst>
                    <a:ext uri="{9D8B030D-6E8A-4147-A177-3AD203B41FA5}">
                      <a16:colId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46</a:t>
            </a:fld>
            <a:endParaRPr lang="en-US" dirty="0"/>
          </a:p>
        </p:txBody>
      </p:sp>
      <p:sp>
        <p:nvSpPr>
          <p:cNvPr id="5" name="Title 4">
            <a:extLst>
              <a:ext uri="{FF2B5EF4-FFF2-40B4-BE49-F238E27FC236}">
                <a16:creationId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a16="http://schemas.microsoft.com/office/drawing/2014/main" val="337819376"/>
                    </a:ext>
                  </a:extLst>
                </a:gridCol>
                <a:gridCol w="3745463">
                  <a:extLst>
                    <a:ext uri="{9D8B030D-6E8A-4147-A177-3AD203B41FA5}">
                      <a16:colId xmlns:a16="http://schemas.microsoft.com/office/drawing/2014/main" val="2308552113"/>
                    </a:ext>
                  </a:extLst>
                </a:gridCol>
                <a:gridCol w="3564416">
                  <a:extLst>
                    <a:ext uri="{9D8B030D-6E8A-4147-A177-3AD203B41FA5}">
                      <a16:colId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a16="http://schemas.microsoft.com/office/drawing/2014/main"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a16="http://schemas.microsoft.com/office/drawing/2014/main"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Customer has the right to rescind their decision within 3 Federal business days</a:t>
                      </a:r>
                    </a:p>
                  </a:txBody>
                  <a:tcPr marL="68580" marR="68580" marT="34290" marB="34290"/>
                </a:tc>
                <a:extLst>
                  <a:ext uri="{0D108BD9-81ED-4DB2-BD59-A6C34878D82A}">
                    <a16:rowId xmlns:a16="http://schemas.microsoft.com/office/drawing/2014/main"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47</a:t>
            </a:fld>
            <a:endParaRPr lang="en-US" dirty="0"/>
          </a:p>
        </p:txBody>
      </p:sp>
      <p:sp>
        <p:nvSpPr>
          <p:cNvPr id="5" name="Title 4">
            <a:extLst>
              <a:ext uri="{FF2B5EF4-FFF2-40B4-BE49-F238E27FC236}">
                <a16:creationId xmlns:a16="http://schemas.microsoft.com/office/drawing/2014/main"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814_16</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814_01</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will start or end 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48</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process instances may be closed as Completed or Cancelled.</a:t>
            </a:r>
          </a:p>
          <a:p>
            <a:endParaRPr lang="en-US" sz="2800" dirty="0">
              <a:solidFill>
                <a:schemeClr val="tx1">
                  <a:lumMod val="75000"/>
                  <a:lumOff val="25000"/>
                </a:schemeClr>
              </a:solidFill>
            </a:endParaRPr>
          </a:p>
          <a:p>
            <a:r>
              <a:rPr lang="en-US" sz="2800" dirty="0">
                <a:solidFill>
                  <a:schemeClr val="tx1">
                    <a:lumMod val="75000"/>
                    <a:lumOff val="25000"/>
                  </a:schemeClr>
                </a:solidFill>
              </a:rPr>
              <a:t>Cancelled transactions may be a result 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a:t>
            </a:r>
            <a:r>
              <a:rPr lang="en-US" sz="2800" dirty="0" err="1">
                <a:solidFill>
                  <a:schemeClr val="tx1">
                    <a:lumMod val="75000"/>
                    <a:lumOff val="25000"/>
                  </a:schemeClr>
                </a:solidFill>
              </a:rPr>
              <a:t>Unexecutable</a:t>
            </a:r>
            <a:r>
              <a:rPr lang="en-US" sz="2800" dirty="0">
                <a:solidFill>
                  <a:schemeClr val="tx1">
                    <a:lumMod val="75000"/>
                    <a:lumOff val="25000"/>
                  </a:schemeClr>
                </a:solidFill>
              </a:rPr>
              <a:t>  814_28 CU</a:t>
            </a:r>
          </a:p>
        </p:txBody>
      </p:sp>
    </p:spTree>
    <p:custDataLst>
      <p:tags r:id="rId1"/>
    </p:custDataLst>
    <p:extLst>
      <p:ext uri="{BB962C8B-B14F-4D97-AF65-F5344CB8AC3E}">
        <p14:creationId xmlns:p14="http://schemas.microsoft.com/office/powerpoint/2010/main" val="25348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49</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1850582941"/>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a16="http://schemas.microsoft.com/office/drawing/2014/main" val="906715693"/>
                    </a:ext>
                  </a:extLst>
                </a:gridCol>
                <a:gridCol w="4436414">
                  <a:extLst>
                    <a:ext uri="{9D8B030D-6E8A-4147-A177-3AD203B41FA5}">
                      <a16:colId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not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for up to 20 Retail Business Days </a:t>
                      </a:r>
                    </a:p>
                  </a:txBody>
                  <a:tcPr/>
                </a:tc>
                <a:tc>
                  <a:txBody>
                    <a:bodyPr/>
                    <a:lstStyle/>
                    <a:p>
                      <a:pPr marL="0" indent="0">
                        <a:buFontTx/>
                        <a:buNone/>
                      </a:pPr>
                      <a:endParaRPr lang="en-US" sz="800" dirty="0"/>
                    </a:p>
                    <a:p>
                      <a:pPr marL="0" indent="0">
                        <a:spcAft>
                          <a:spcPts val="600"/>
                        </a:spcAft>
                        <a:buFontTx/>
                        <a:buNone/>
                      </a:pPr>
                      <a:r>
                        <a:rPr lang="en-US" sz="2400" dirty="0">
                          <a:solidFill>
                            <a:schemeClr val="tx1">
                              <a:lumMod val="75000"/>
                              <a:lumOff val="25000"/>
                            </a:schemeClr>
                          </a:solidFill>
                        </a:rPr>
                        <a:t>TDSP </a:t>
                      </a:r>
                      <a:r>
                        <a:rPr lang="en-US" sz="2400" dirty="0" err="1">
                          <a:solidFill>
                            <a:schemeClr val="tx1">
                              <a:lumMod val="75000"/>
                              <a:lumOff val="25000"/>
                            </a:schemeClr>
                          </a:solidFill>
                        </a:rPr>
                        <a:t>unexecutes</a:t>
                      </a:r>
                      <a:r>
                        <a:rPr lang="en-US" sz="2400" dirty="0">
                          <a:solidFill>
                            <a:schemeClr val="tx1">
                              <a:lumMod val="75000"/>
                              <a:lumOff val="25000"/>
                            </a:schemeClr>
                          </a:solidFill>
                        </a:rPr>
                        <a:t> the initiating transaction with the appropriate code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transactional process</a:t>
                      </a:r>
                    </a:p>
                  </a:txBody>
                  <a:tcPr/>
                </a:tc>
                <a:extLst>
                  <a:ext uri="{0D108BD9-81ED-4DB2-BD59-A6C34878D82A}">
                    <a16:rowId xmlns:a16="http://schemas.microsoft.com/office/drawing/2014/main" val="3365742266"/>
                  </a:ext>
                </a:extLst>
              </a:tr>
            </a:tbl>
          </a:graphicData>
        </a:graphic>
      </p:graphicFrame>
      <p:sp>
        <p:nvSpPr>
          <p:cNvPr id="10" name="Title 9">
            <a:extLst>
              <a:ext uri="{FF2B5EF4-FFF2-40B4-BE49-F238E27FC236}">
                <a16:creationId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Course Objectives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a:solidFill>
                  <a:schemeClr val="tx1">
                    <a:lumMod val="75000"/>
                    <a:lumOff val="25000"/>
                  </a:schemeClr>
                </a:solidFill>
              </a:rPr>
              <a:t>What is TX SET?</a:t>
            </a:r>
          </a:p>
          <a:p>
            <a:pPr>
              <a:spcBef>
                <a:spcPts val="3000"/>
              </a:spcBef>
            </a:pPr>
            <a:r>
              <a:rPr lang="en-US" sz="3200" dirty="0">
                <a:solidFill>
                  <a:schemeClr val="tx1">
                    <a:lumMod val="75000"/>
                    <a:lumOff val="25000"/>
                  </a:schemeClr>
                </a:solidFill>
              </a:rPr>
              <a:t>Where do I find Tools/References?</a:t>
            </a:r>
          </a:p>
          <a:p>
            <a:pPr>
              <a:spcBef>
                <a:spcPts val="3000"/>
              </a:spcBef>
            </a:pPr>
            <a:r>
              <a:rPr lang="en-US" sz="3200" dirty="0">
                <a:solidFill>
                  <a:schemeClr val="tx1">
                    <a:lumMod val="75000"/>
                    <a:lumOff val="25000"/>
                  </a:schemeClr>
                </a:solidFill>
              </a:rPr>
              <a:t>How does TX SET work?</a:t>
            </a:r>
          </a:p>
          <a:p>
            <a:pPr>
              <a:spcBef>
                <a:spcPts val="3000"/>
              </a:spcBef>
            </a:pPr>
            <a:r>
              <a:rPr lang="en-US" sz="3200" dirty="0">
                <a:solidFill>
                  <a:schemeClr val="tx1">
                    <a:lumMod val="75000"/>
                    <a:lumOff val="25000"/>
                  </a:schemeClr>
                </a:solidFill>
              </a:rPr>
              <a:t>How is TX SET managed?</a:t>
            </a: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50</a:t>
            </a:fld>
            <a:endParaRPr lang="en-US" dirty="0"/>
          </a:p>
        </p:txBody>
      </p:sp>
      <p:sp>
        <p:nvSpPr>
          <p:cNvPr id="5" name="Title 4"/>
          <p:cNvSpPr>
            <a:spLocks noGrp="1"/>
          </p:cNvSpPr>
          <p:nvPr>
            <p:ph type="title"/>
          </p:nvPr>
        </p:nvSpPr>
        <p:spPr/>
        <p:txBody>
          <a:bodyPr>
            <a:normAutofit/>
          </a:bodyPr>
          <a:lstStyle/>
          <a:p>
            <a:r>
              <a:rPr lang="en-US" dirty="0"/>
              <a:t>Sample 814_28 CU codes</a:t>
            </a:r>
          </a:p>
        </p:txBody>
      </p:sp>
      <p:pic>
        <p:nvPicPr>
          <p:cNvPr id="6" name="Picture 5">
            <a:extLst>
              <a:ext uri="{FF2B5EF4-FFF2-40B4-BE49-F238E27FC236}">
                <a16:creationId xmlns:a16="http://schemas.microsoft.com/office/drawing/2014/main" id="{8EB18CC4-8B4A-461E-B18D-77C7440356BE}"/>
              </a:ext>
            </a:extLst>
          </p:cNvPr>
          <p:cNvPicPr>
            <a:picLocks noChangeAspect="1"/>
          </p:cNvPicPr>
          <p:nvPr/>
        </p:nvPicPr>
        <p:blipFill>
          <a:blip r:embed="rId3"/>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51</a:t>
            </a:fld>
            <a:endParaRPr lang="en-US" dirty="0"/>
          </a:p>
        </p:txBody>
      </p:sp>
      <p:sp>
        <p:nvSpPr>
          <p:cNvPr id="5" name="Title 4">
            <a:extLst>
              <a:ext uri="{FF2B5EF4-FFF2-40B4-BE49-F238E27FC236}">
                <a16:creationId xmlns:a16="http://schemas.microsoft.com/office/drawing/2014/main" id="{A54B3C29-6609-4379-A549-DA8BC1DBD14B}"/>
              </a:ext>
            </a:extLst>
          </p:cNvPr>
          <p:cNvSpPr>
            <a:spLocks noGrp="1"/>
          </p:cNvSpPr>
          <p:nvPr>
            <p:ph type="title"/>
          </p:nvPr>
        </p:nvSpPr>
        <p:spPr/>
        <p:txBody>
          <a:bodyPr/>
          <a:lstStyle/>
          <a:p>
            <a:r>
              <a:rPr lang="en-US" dirty="0"/>
              <a:t>Monthly or Final Usage and TDSP Invoice</a:t>
            </a:r>
          </a:p>
        </p:txBody>
      </p:sp>
      <p:graphicFrame>
        <p:nvGraphicFramePr>
          <p:cNvPr id="6" name="Table 5">
            <a:extLst>
              <a:ext uri="{FF2B5EF4-FFF2-40B4-BE49-F238E27FC236}">
                <a16:creationId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a16="http://schemas.microsoft.com/office/drawing/2014/main" val="1974312358"/>
                    </a:ext>
                  </a:extLst>
                </a:gridCol>
                <a:gridCol w="4314161">
                  <a:extLst>
                    <a:ext uri="{9D8B030D-6E8A-4147-A177-3AD203B41FA5}">
                      <a16:colId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a16="http://schemas.microsoft.com/office/drawing/2014/main" val="356372845"/>
                  </a:ext>
                </a:extLst>
              </a:tr>
              <a:tr h="370840">
                <a:tc>
                  <a:txBody>
                    <a:bodyPr/>
                    <a:lstStyle/>
                    <a:p>
                      <a:pPr marL="285750" indent="-285750">
                        <a:buFont typeface="Arial" panose="020B0604020202020204" pitchFamily="34" charset="0"/>
                        <a:buChar char="•"/>
                      </a:pPr>
                      <a:r>
                        <a:rPr lang="en-US" dirty="0">
                          <a:solidFill>
                            <a:schemeClr val="tx1">
                              <a:lumMod val="75000"/>
                              <a:lumOff val="25000"/>
                            </a:schemeClr>
                          </a:solidFill>
                        </a:rPr>
                        <a:t>TDSP to ERCOT to CR</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a:solidFill>
                            <a:schemeClr val="tx1">
                              <a:lumMod val="75000"/>
                              <a:lumOff val="25000"/>
                            </a:schemeClr>
                          </a:solidFill>
                        </a:rPr>
                        <a:t>Non-discretionary charges - TCRF, Customer charge, etc.</a:t>
                      </a:r>
                    </a:p>
                    <a:p>
                      <a:pPr marL="742950" lvl="1" indent="-285750">
                        <a:buFont typeface="Courier New" panose="02070309020205020404" pitchFamily="49" charset="0"/>
                        <a:buChar char="o"/>
                      </a:pPr>
                      <a:r>
                        <a:rPr lang="en-US" dirty="0">
                          <a:solidFill>
                            <a:schemeClr val="tx1">
                              <a:lumMod val="75000"/>
                              <a:lumOff val="25000"/>
                            </a:schemeClr>
                          </a:solidFill>
                        </a:rPr>
                        <a:t>Discretionary service charges - MVI, DNP fees, etc.</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96753316"/>
                  </a:ext>
                </a:extLst>
              </a:tr>
            </a:tbl>
          </a:graphicData>
        </a:graphic>
      </p:graphicFrame>
      <p:sp>
        <p:nvSpPr>
          <p:cNvPr id="7" name="TextBox 6">
            <a:extLst>
              <a:ext uri="{FF2B5EF4-FFF2-40B4-BE49-F238E27FC236}">
                <a16:creationId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usually paired to trigger CR customer billing</a:t>
            </a: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True or False: Response transactions can only be Rejects.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ERCOT.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814_04</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54</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814_09</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814_26</a:t>
            </a:r>
          </a:p>
          <a:p>
            <a:pPr marL="1097280" indent="-457200">
              <a:lnSpc>
                <a:spcPct val="100000"/>
              </a:lnSpc>
              <a:spcAft>
                <a:spcPts val="0"/>
              </a:spcAft>
              <a:buClr>
                <a:schemeClr val="accent1">
                  <a:lumMod val="75000"/>
                </a:schemeClr>
              </a:buClr>
              <a:buFont typeface="+mj-lt"/>
              <a:buAutoNum type="alphaLcParenR"/>
            </a:pPr>
            <a:r>
              <a:rPr lang="en-US" sz="2400" dirty="0"/>
              <a:t>814_20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Transaction Process Flow</a:t>
            </a:r>
          </a:p>
        </p:txBody>
      </p:sp>
      <p:sp>
        <p:nvSpPr>
          <p:cNvPr id="3" name="Date Placeholder 2"/>
          <p:cNvSpPr>
            <a:spLocks noGrp="1"/>
          </p:cNvSpPr>
          <p:nvPr>
            <p:ph type="dt" sz="half" idx="10"/>
          </p:nvPr>
        </p:nvSpPr>
        <p:spPr/>
        <p:txBody>
          <a:bodyPr/>
          <a:lstStyle/>
          <a:p>
            <a:fld id="{F24AC0AA-30B0-4177-8106-5A364B4F7DD6}"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55</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(MVI) – Reject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a:t>814_16 (MVI)</a:t>
              </a:r>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a:t>814_17  (only a reject)</a:t>
              </a:r>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B28309C-14ED-42C9-A12F-7BD2DBDC2A41}"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a:t>814_16</a:t>
              </a:r>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a:t>814_03</a:t>
              </a:r>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a:t>814_04</a:t>
              </a:r>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a:t>814_05</a:t>
              </a:r>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a:t>867_02</a:t>
              </a:r>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a:t>867_02</a:t>
              </a:r>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a:t>867_04</a:t>
              </a:r>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a:t>867_04</a:t>
              </a:r>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00605240-BB69-4917-A617-013D7D09520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58</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a:t>814_16</a:t>
              </a:r>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a:t>814_28</a:t>
              </a:r>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a:t>814_04</a:t>
              </a:r>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a:t>814_05</a:t>
              </a:r>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a:t>867_04</a:t>
              </a:r>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a:t>867_04</a:t>
              </a:r>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a:t>Customer sends permit to TDSP</a:t>
            </a:r>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Received</a:t>
            </a:r>
          </a:p>
        </p:txBody>
      </p:sp>
      <p:sp>
        <p:nvSpPr>
          <p:cNvPr id="3" name="Date Placeholder 2"/>
          <p:cNvSpPr>
            <a:spLocks noGrp="1"/>
          </p:cNvSpPr>
          <p:nvPr>
            <p:ph type="dt" sz="half" idx="10"/>
          </p:nvPr>
        </p:nvSpPr>
        <p:spPr/>
        <p:txBody>
          <a:bodyPr/>
          <a:lstStyle/>
          <a:p>
            <a:fld id="{5190F78A-8F07-4AB5-B94C-186C63D7749E}"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a:t>Customer </a:t>
            </a:r>
            <a:r>
              <a:rPr lang="en-US" i="1" u="sng" dirty="0"/>
              <a:t>does not </a:t>
            </a:r>
            <a:r>
              <a:rPr lang="en-US" i="1" dirty="0"/>
              <a:t>send permit to TDSP within 20 days</a:t>
            </a:r>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a:t>814_08</a:t>
              </a:r>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a:t>814_08</a:t>
              </a:r>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a:t>814_09</a:t>
              </a:r>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73"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a:t>814_16</a:t>
            </a:r>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a:t>814_28</a:t>
            </a:r>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a:t>Agenda</a:t>
            </a:r>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a:solidFill>
                  <a:schemeClr val="tx1">
                    <a:lumMod val="75000"/>
                    <a:lumOff val="25000"/>
                  </a:schemeClr>
                </a:solidFill>
              </a:rPr>
              <a:t>Introduction</a:t>
            </a:r>
          </a:p>
          <a:p>
            <a:pPr marL="342900" indent="-342900">
              <a:lnSpc>
                <a:spcPct val="150000"/>
              </a:lnSpc>
              <a:buAutoNum type="arabicPeriod"/>
            </a:pPr>
            <a:r>
              <a:rPr lang="en-US" sz="2800" dirty="0">
                <a:solidFill>
                  <a:schemeClr val="tx1">
                    <a:lumMod val="75000"/>
                    <a:lumOff val="25000"/>
                  </a:schemeClr>
                </a:solidFill>
              </a:rPr>
              <a:t>Governing Documents</a:t>
            </a:r>
          </a:p>
          <a:p>
            <a:pPr marL="342900" indent="-342900">
              <a:lnSpc>
                <a:spcPct val="150000"/>
              </a:lnSpc>
              <a:buAutoNum type="arabicPeriod"/>
            </a:pPr>
            <a:r>
              <a:rPr lang="en-US" sz="2800" dirty="0">
                <a:solidFill>
                  <a:schemeClr val="tx1">
                    <a:lumMod val="75000"/>
                    <a:lumOff val="25000"/>
                  </a:schemeClr>
                </a:solidFill>
              </a:rPr>
              <a:t>Transactions</a:t>
            </a:r>
          </a:p>
          <a:p>
            <a:pPr marL="342900" indent="-342900">
              <a:lnSpc>
                <a:spcPct val="150000"/>
              </a:lnSpc>
              <a:buAutoNum type="arabicPeriod"/>
            </a:pPr>
            <a:r>
              <a:rPr lang="en-US" sz="2800" dirty="0">
                <a:solidFill>
                  <a:schemeClr val="tx1">
                    <a:lumMod val="75000"/>
                    <a:lumOff val="25000"/>
                  </a:schemeClr>
                </a:solidFill>
              </a:rPr>
              <a:t>Transaction Process Flow</a:t>
            </a:r>
          </a:p>
          <a:p>
            <a:pPr marL="342900" indent="-342900">
              <a:lnSpc>
                <a:spcPct val="150000"/>
              </a:lnSpc>
              <a:buAutoNum type="arabicPeriod"/>
            </a:pPr>
            <a:r>
              <a:rPr lang="en-US" sz="2800" dirty="0">
                <a:solidFill>
                  <a:schemeClr val="tx1">
                    <a:lumMod val="75000"/>
                    <a:lumOff val="25000"/>
                  </a:schemeClr>
                </a:solidFill>
              </a:rPr>
              <a:t>MIS Portal</a:t>
            </a:r>
          </a:p>
          <a:p>
            <a:pPr marL="342900" indent="-342900">
              <a:lnSpc>
                <a:spcPct val="150000"/>
              </a:lnSpc>
              <a:buAutoNum type="arabicPeriod"/>
            </a:pPr>
            <a:r>
              <a:rPr lang="en-US" sz="2800" dirty="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TXSET Working Group</a:t>
            </a:r>
          </a:p>
          <a:p>
            <a:pPr marL="342900" indent="-342900">
              <a:lnSpc>
                <a:spcPct val="150000"/>
              </a:lnSpc>
              <a:buAutoNum type="arabicPeriod"/>
            </a:pPr>
            <a:r>
              <a:rPr lang="en-US" sz="2800" dirty="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Cancel</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8C69604-F140-4DE2-8C42-B9F2A9217C82}"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a:t>814_16</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a:t>814_05</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a:t>814_08</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a:t>814_09</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a:t>814_09</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a:t>814_08</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cancels MVI</a:t>
              </a:r>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Date Change</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11" name="Bevel 3">
            <a:extLst>
              <a:ext uri="{FF2B5EF4-FFF2-40B4-BE49-F238E27FC236}">
                <a16:creationId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a:t>814_16   </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a:t>814_05   </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a:t>814_12</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a:t>814_12</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a:t>814_13</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a:t>814_13</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a:t>814_06</a:t>
              </a:r>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a:t>867_03F</a:t>
              </a:r>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14</a:t>
              </a:r>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a:t>810_02</a:t>
              </a:r>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a:t>867_04</a:t>
              </a:r>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12</a:t>
              </a:r>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a:t>867_04</a:t>
              </a:r>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13</a:t>
              </a:r>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a:t>867_03F</a:t>
              </a:r>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does it cancel the original MVI 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and then later an 814_08 is received, should the CR receive an 867_04?</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Based on the scenario in the previous question, should the CR expect this customer to be with the submitting CR?</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Rejected</a:t>
            </a:r>
          </a:p>
        </p:txBody>
      </p:sp>
      <p:sp>
        <p:nvSpPr>
          <p:cNvPr id="3" name="Date Placeholder 2"/>
          <p:cNvSpPr>
            <a:spLocks noGrp="1"/>
          </p:cNvSpPr>
          <p:nvPr>
            <p:ph type="dt" sz="half" idx="10"/>
          </p:nvPr>
        </p:nvSpPr>
        <p:spPr/>
        <p:txBody>
          <a:bodyPr/>
          <a:lstStyle/>
          <a:p>
            <a:fld id="{7C5A041E-AB9B-4CEC-B8C1-76351884ED7E}"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63</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a:t>814_02</a:t>
              </a:r>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7"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28"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a:bodyPr>
          <a:lstStyle/>
          <a:p>
            <a:r>
              <a:rPr lang="en-US" dirty="0"/>
              <a:t>Switch – Accept</a:t>
            </a:r>
          </a:p>
        </p:txBody>
      </p:sp>
      <p:sp>
        <p:nvSpPr>
          <p:cNvPr id="3" name="Date Placeholder 2"/>
          <p:cNvSpPr>
            <a:spLocks noGrp="1"/>
          </p:cNvSpPr>
          <p:nvPr>
            <p:ph type="dt" sz="half" idx="10"/>
          </p:nvPr>
        </p:nvSpPr>
        <p:spPr/>
        <p:txBody>
          <a:bodyPr/>
          <a:lstStyle/>
          <a:p>
            <a:fld id="{BAD47975-DB30-40F3-B7F3-044D4AE91460}"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64</a:t>
            </a:fld>
            <a:endParaRPr lang="en-US" dirty="0"/>
          </a:p>
        </p:txBody>
      </p:sp>
      <p:sp>
        <p:nvSpPr>
          <p:cNvPr id="29"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0"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a:t>867_02</a:t>
              </a:r>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a:t>814_05</a:t>
              </a:r>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a:t>867_02</a:t>
              </a:r>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a:t>867_04</a:t>
              </a:r>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a:t>814_03</a:t>
              </a:r>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a:t>814_04</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a:t>867_04</a:t>
              </a:r>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a:t>867_03F</a:t>
              </a:r>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a:t>810_02</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a:t>867_03F</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a:t>814_06</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65</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a:t>650_01  (add)</a:t>
              </a:r>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a:t>814_20</a:t>
              </a:r>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a:t>814_21</a:t>
              </a:r>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a:t>814_20</a:t>
              </a:r>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a:t>650_02  (acknowledgement)</a:t>
              </a:r>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66</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a:t>814_20</a:t>
              </a:r>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a:t>814_21</a:t>
              </a:r>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a:t>814_20</a:t>
              </a:r>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a:t>810_02  (tampering)</a:t>
              </a:r>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7"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67</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a:t>650_01  (remove)</a:t>
              </a:r>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a:t>814_20</a:t>
              </a:r>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a:t>814_21</a:t>
              </a:r>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a:t>814_20</a:t>
              </a:r>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a:t>650_02  (acknowledgement)</a:t>
              </a:r>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2"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68</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a:t>814_01</a:t>
              </a:r>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a:t>814_03</a:t>
              </a:r>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a:t>814_04R</a:t>
              </a:r>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a:t>814_05R</a:t>
              </a:r>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a:solidFill>
                  <a:schemeClr val="tx1">
                    <a:lumMod val="75000"/>
                    <a:lumOff val="25000"/>
                  </a:schemeClr>
                </a:solidFill>
              </a:rPr>
              <a:t>Same result for MVI</a:t>
            </a: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69</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814_03</a:t>
            </a:r>
          </a:p>
          <a:p>
            <a:pPr marL="1097280" indent="-457200">
              <a:lnSpc>
                <a:spcPct val="100000"/>
              </a:lnSpc>
              <a:spcAft>
                <a:spcPts val="0"/>
              </a:spcAft>
              <a:buClr>
                <a:schemeClr val="accent1">
                  <a:lumMod val="75000"/>
                </a:schemeClr>
              </a:buClr>
              <a:buFont typeface="+mj-lt"/>
              <a:buAutoNum type="alphaLcParenR"/>
            </a:pPr>
            <a:r>
              <a:rPr lang="en-US" sz="2400" dirty="0"/>
              <a:t>867_03</a:t>
            </a:r>
          </a:p>
          <a:p>
            <a:pPr marL="1097280" indent="-457200">
              <a:lnSpc>
                <a:spcPct val="100000"/>
              </a:lnSpc>
              <a:spcAft>
                <a:spcPts val="0"/>
              </a:spcAft>
              <a:buClr>
                <a:schemeClr val="accent1">
                  <a:lumMod val="75000"/>
                </a:schemeClr>
              </a:buClr>
              <a:buFont typeface="+mj-lt"/>
              <a:buAutoNum type="alphaLcParenR"/>
            </a:pPr>
            <a:r>
              <a:rPr lang="en-US" sz="2400" dirty="0"/>
              <a:t>814_04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Introduction</a:t>
            </a:r>
          </a:p>
        </p:txBody>
      </p:sp>
      <p:sp>
        <p:nvSpPr>
          <p:cNvPr id="2" name="Date Placeholder 1"/>
          <p:cNvSpPr>
            <a:spLocks noGrp="1"/>
          </p:cNvSpPr>
          <p:nvPr>
            <p:ph type="dt" sz="half" idx="10"/>
          </p:nvPr>
        </p:nvSpPr>
        <p:spPr/>
        <p:txBody>
          <a:bodyPr/>
          <a:lstStyle/>
          <a:p>
            <a:fld id="{FD5534FE-8B41-4F86-8ECF-658E4F26088D}"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70</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Current REP of Record</a:t>
            </a:r>
          </a:p>
          <a:p>
            <a:pPr marL="1097280" indent="-457200">
              <a:lnSpc>
                <a:spcPct val="100000"/>
              </a:lnSpc>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New CR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The 814_04 / 814_05 provides premise attributes and scheduling. </a:t>
            </a:r>
          </a:p>
          <a:p>
            <a:pPr marL="0" indent="0" algn="ctr">
              <a:lnSpc>
                <a:spcPct val="100000"/>
              </a:lnSpc>
              <a:spcBef>
                <a:spcPts val="2000"/>
              </a:spcBef>
              <a:spcAft>
                <a:spcPts val="0"/>
              </a:spcAft>
              <a:buClr>
                <a:schemeClr val="accent1">
                  <a:lumMod val="75000"/>
                </a:schemeClr>
              </a:buClr>
              <a:buNone/>
            </a:pPr>
            <a:r>
              <a:rPr lang="en-US" sz="2400" b="1" dirty="0">
                <a:solidFill>
                  <a:schemeClr val="accent1">
                    <a:lumMod val="75000"/>
                  </a:schemeClr>
                </a:solidFill>
              </a:rPr>
              <a:t>TRUE</a:t>
            </a: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 name="Title 1"/>
          <p:cNvSpPr>
            <a:spLocks noGrp="1"/>
          </p:cNvSpPr>
          <p:nvPr>
            <p:ph type="title"/>
          </p:nvPr>
        </p:nvSpPr>
        <p:spPr/>
        <p:txBody>
          <a:bodyPr/>
          <a:lstStyle/>
          <a:p>
            <a:r>
              <a:rPr lang="en-US" dirty="0"/>
              <a:t>Move Out (MVO) – Reject</a:t>
            </a:r>
          </a:p>
        </p:txBody>
      </p:sp>
      <p:sp>
        <p:nvSpPr>
          <p:cNvPr id="3" name="Date Placeholder 2"/>
          <p:cNvSpPr>
            <a:spLocks noGrp="1"/>
          </p:cNvSpPr>
          <p:nvPr>
            <p:ph type="dt" sz="half" idx="10"/>
          </p:nvPr>
        </p:nvSpPr>
        <p:spPr/>
        <p:txBody>
          <a:bodyPr/>
          <a:lstStyle/>
          <a:p>
            <a:fld id="{6F0D0AFB-390B-4867-92DE-8CDA32C66A2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71</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0"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a:t>814_25R</a:t>
              </a:r>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72</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a:t>814_24</a:t>
              </a:r>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a:t>814_25</a:t>
              </a:r>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a:t>814_25</a:t>
              </a:r>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a:t>867_03F</a:t>
              </a:r>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a:t>867_03F</a:t>
              </a:r>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a:t>810_02</a:t>
              </a:r>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8"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814_05</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75</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a:solidFill>
                  <a:schemeClr val="bg1"/>
                </a:solidFill>
              </a:rPr>
              <a:t>These include:</a:t>
            </a:r>
          </a:p>
          <a:p>
            <a:pPr marL="800100" lvl="1" indent="-342900">
              <a:buFont typeface="Arial" panose="020B0604020202020204" pitchFamily="34" charset="0"/>
              <a:buChar char="•"/>
            </a:pPr>
            <a:r>
              <a:rPr lang="en-US" sz="2000" dirty="0">
                <a:solidFill>
                  <a:schemeClr val="bg1"/>
                </a:solidFill>
              </a:rPr>
              <a:t>ERCOT Operating Rules</a:t>
            </a:r>
          </a:p>
          <a:p>
            <a:pPr marL="800100" lvl="1" indent="-342900">
              <a:buFont typeface="Arial" panose="020B0604020202020204" pitchFamily="34" charset="0"/>
              <a:buChar char="•"/>
            </a:pPr>
            <a:r>
              <a:rPr lang="en-US" sz="2000" dirty="0">
                <a:solidFill>
                  <a:schemeClr val="bg1"/>
                </a:solidFill>
              </a:rPr>
              <a:t>TDSP Operating Rules</a:t>
            </a:r>
          </a:p>
          <a:p>
            <a:pPr marL="800100" lvl="1" indent="-342900">
              <a:buFont typeface="Arial" panose="020B0604020202020204" pitchFamily="34" charset="0"/>
              <a:buChar char="•"/>
            </a:pPr>
            <a:r>
              <a:rPr lang="en-US" sz="2000" dirty="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76</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Rejection Operating Rules</a:t>
            </a:r>
          </a:p>
        </p:txBody>
      </p:sp>
      <p:pic>
        <p:nvPicPr>
          <p:cNvPr id="8" name="Picture 7"/>
          <p:cNvPicPr>
            <a:picLocks noChangeAspect="1"/>
          </p:cNvPicPr>
          <p:nvPr/>
        </p:nvPicPr>
        <p:blipFill>
          <a:blip r:embed="rId3"/>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77</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ERCOT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Rules </a:t>
            </a:r>
            <a:r>
              <a:rPr lang="en-US" sz="2400" dirty="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SWI (Rule 7)</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date (Rule 8)</a:t>
            </a: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Rules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dates (Rule 12)</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dates (Rule 13)</a:t>
            </a: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(Rule 15)</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holder (Rule 17)</a:t>
            </a:r>
          </a:p>
        </p:txBody>
      </p:sp>
    </p:spTree>
    <p:custDataLst>
      <p:tags r:id="rId1"/>
    </p:custDataLst>
    <p:extLst>
      <p:ext uri="{BB962C8B-B14F-4D97-AF65-F5344CB8AC3E}">
        <p14:creationId xmlns:p14="http://schemas.microsoft.com/office/powerpoint/2010/main" val="37790012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a:t>ERCOT Operating Rule 4</a:t>
            </a:r>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trumps SWI</a:t>
            </a:r>
          </a:p>
        </p:txBody>
      </p:sp>
      <p:sp>
        <p:nvSpPr>
          <p:cNvPr id="4" name="Multiplication Sign 3">
            <a:extLst>
              <a:ext uri="{FF2B5EF4-FFF2-40B4-BE49-F238E27FC236}">
                <a16:creationId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a:t>COWBOYS ENERGY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78</a:t>
            </a:fld>
            <a:endParaRPr lang="en-US" dirty="0"/>
          </a:p>
        </p:txBody>
      </p:sp>
      <p:sp>
        <p:nvSpPr>
          <p:cNvPr id="11" name="TextBox 10">
            <a:extLst>
              <a:ext uri="{FF2B5EF4-FFF2-40B4-BE49-F238E27FC236}">
                <a16:creationId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79</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TDSP and REP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456703" y="1565481"/>
            <a:ext cx="7724553" cy="5270674"/>
          </a:xfrm>
          <a:prstGeom prst="rect">
            <a:avLst/>
          </a:prstGeom>
          <a:noFill/>
        </p:spPr>
        <p:txBody>
          <a:bodyPr wrap="square" rtlCol="0">
            <a:spAutoFit/>
          </a:bodyPr>
          <a:lstStyle/>
          <a:p>
            <a:r>
              <a:rPr lang="en-US" sz="2800" b="1" i="1" dirty="0">
                <a:solidFill>
                  <a:schemeClr val="tx1">
                    <a:lumMod val="75000"/>
                    <a:lumOff val="25000"/>
                  </a:schemeClr>
                </a:solidFill>
              </a:rPr>
              <a:t>TDSP Operating Rule 8 </a:t>
            </a:r>
            <a:r>
              <a:rPr lang="en-US" sz="3200" b="1" i="1" dirty="0">
                <a:solidFill>
                  <a:schemeClr val="tx1">
                    <a:lumMod val="75000"/>
                    <a:lumOff val="25000"/>
                  </a:schemeClr>
                </a:solidFill>
              </a:rPr>
              <a:t>–</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Non-coordinated (not previously communicated) Back-dated MVIs will be rejected – TDSP must be “ready to receive”</a:t>
            </a:r>
          </a:p>
          <a:p>
            <a:pPr marL="342900" indent="-342900">
              <a:buFont typeface="Arial" panose="020B0604020202020204" pitchFamily="34" charset="0"/>
              <a:buChar char="•"/>
            </a:pPr>
            <a:endParaRPr lang="en-US" sz="105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Rule 13 </a:t>
            </a:r>
            <a:r>
              <a:rPr lang="en-US" sz="3200" b="1" i="1" dirty="0">
                <a:solidFill>
                  <a:schemeClr val="tx1">
                    <a:lumMod val="75000"/>
                    <a:lumOff val="25000"/>
                  </a:schemeClr>
                </a:solidFill>
              </a:rPr>
              <a:t>– </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What is TX SET?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a:solidFill>
                  <a:schemeClr val="accent2">
                    <a:lumMod val="75000"/>
                  </a:schemeClr>
                </a:solidFill>
              </a:rPr>
              <a:t>T</a:t>
            </a:r>
            <a:r>
              <a:rPr lang="en-US" sz="2800" dirty="0">
                <a:solidFill>
                  <a:schemeClr val="tx1">
                    <a:lumMod val="75000"/>
                    <a:lumOff val="25000"/>
                  </a:schemeClr>
                </a:solidFill>
              </a:rPr>
              <a:t>e</a:t>
            </a:r>
            <a:r>
              <a:rPr lang="en-US" sz="2800" b="1" dirty="0">
                <a:solidFill>
                  <a:schemeClr val="accent2">
                    <a:lumMod val="75000"/>
                  </a:schemeClr>
                </a:solidFill>
              </a:rPr>
              <a:t>x</a:t>
            </a:r>
            <a:r>
              <a:rPr lang="en-US" sz="2800" dirty="0">
                <a:solidFill>
                  <a:schemeClr val="tx1">
                    <a:lumMod val="75000"/>
                    <a:lumOff val="25000"/>
                  </a:schemeClr>
                </a:solidFill>
              </a:rPr>
              <a:t>as </a:t>
            </a:r>
            <a:r>
              <a:rPr lang="en-US" sz="2800" b="1" dirty="0">
                <a:solidFill>
                  <a:schemeClr val="accent2">
                    <a:lumMod val="75000"/>
                  </a:schemeClr>
                </a:solidFill>
              </a:rPr>
              <a:t>S</a:t>
            </a:r>
            <a:r>
              <a:rPr lang="en-US" sz="2800" dirty="0">
                <a:solidFill>
                  <a:schemeClr val="tx1">
                    <a:lumMod val="75000"/>
                    <a:lumOff val="25000"/>
                  </a:schemeClr>
                </a:solidFill>
              </a:rPr>
              <a:t>tandard </a:t>
            </a:r>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T</a:t>
            </a:r>
            <a:r>
              <a:rPr lang="en-US" sz="2800" dirty="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Set of ANSI EDI transaction guidelines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Facilitates retail business processes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r>
              <a:rPr lang="en-US" sz="1400" dirty="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 Operating Rules</a:t>
            </a:r>
          </a:p>
        </p:txBody>
      </p:sp>
      <p:sp>
        <p:nvSpPr>
          <p:cNvPr id="9" name="Text Placeholder 8"/>
          <p:cNvSpPr>
            <a:spLocks noGrp="1"/>
          </p:cNvSpPr>
          <p:nvPr>
            <p:ph type="body" sz="quarter" idx="4294967295"/>
          </p:nvPr>
        </p:nvSpPr>
        <p:spPr>
          <a:xfrm>
            <a:off x="407324" y="1059458"/>
            <a:ext cx="8540750" cy="862012"/>
          </a:xfrm>
        </p:spPr>
        <p:txBody>
          <a:bodyPr/>
          <a:lstStyle/>
          <a:p>
            <a:r>
              <a:rPr lang="en-US" b="1" dirty="0"/>
              <a:t>RMG 11.4.1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a:solidFill>
                  <a:schemeClr val="tx1">
                    <a:lumMod val="75000"/>
                    <a:lumOff val="25000"/>
                  </a:schemeClr>
                </a:solidFill>
              </a:rPr>
              <a:t>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a:solidFill>
                  <a:schemeClr val="accent1">
                    <a:lumMod val="50000"/>
                  </a:schemeClr>
                </a:solidFill>
              </a:rPr>
              <a:t>MVO transaction from existing customer has left new customer in the dark.</a:t>
            </a:r>
          </a:p>
        </p:txBody>
      </p:sp>
      <p:sp>
        <p:nvSpPr>
          <p:cNvPr id="12" name="TextBox 19">
            <a:extLst>
              <a:ext uri="{FF2B5EF4-FFF2-40B4-BE49-F238E27FC236}">
                <a16:creationId xmlns:a16="http://schemas.microsoft.com/office/drawing/2014/main"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81</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MVI is submitted and scheduled by OILERS ENERGY and then another MVI is submitted later by COWBOYS ENERGY requesting the same day. Which entity would receive an 814_17 Not First In (NFI) 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OIILERS ENERGY</a:t>
            </a:r>
          </a:p>
          <a:p>
            <a:pPr marL="1097280" indent="-457200">
              <a:lnSpc>
                <a:spcPct val="100000"/>
              </a:lnSpc>
              <a:spcAft>
                <a:spcPts val="0"/>
              </a:spcAft>
              <a:buClr>
                <a:schemeClr val="accent1">
                  <a:lumMod val="75000"/>
                </a:schemeClr>
              </a:buClr>
              <a:buFont typeface="+mj-lt"/>
              <a:buAutoNum type="alphaLcParenR"/>
            </a:pPr>
            <a:r>
              <a:rPr lang="en-US" sz="2400" dirty="0"/>
              <a:t>COWBOYS ENERGY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82</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5/1, both with the current REP?</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Current REP</a:t>
            </a:r>
          </a:p>
          <a:p>
            <a:pPr marL="1097280" indent="-457200">
              <a:lnSpc>
                <a:spcPct val="100000"/>
              </a:lnSpc>
              <a:spcAft>
                <a:spcPts val="0"/>
              </a:spcAft>
              <a:buClr>
                <a:schemeClr val="accent1">
                  <a:lumMod val="75000"/>
                </a:schemeClr>
              </a:buClr>
              <a:buFont typeface="+mj-lt"/>
              <a:buAutoNum type="alphaLcParenR"/>
            </a:pPr>
            <a:r>
              <a:rPr lang="en-US" sz="2400" dirty="0"/>
              <a:t>Another REP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83</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5/5 both with different REPs?</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Customer B</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84</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814_24</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fontScale="90000"/>
          </a:bodyPr>
          <a:lstStyle/>
          <a:p>
            <a:r>
              <a:rPr lang="en-US" dirty="0"/>
              <a:t>Move Out to Continuous Service Agreement (CSA)</a:t>
            </a:r>
          </a:p>
        </p:txBody>
      </p:sp>
      <p:sp>
        <p:nvSpPr>
          <p:cNvPr id="8" name="Bevel 3">
            <a:extLst>
              <a:ext uri="{FF2B5EF4-FFF2-40B4-BE49-F238E27FC236}">
                <a16:creationId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85</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a:t>810_02</a:t>
              </a:r>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a:t>814_24</a:t>
              </a:r>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a:t>814_03</a:t>
              </a:r>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a:t>814_04</a:t>
              </a:r>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a:t>814_25</a:t>
              </a:r>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a:t>814_22</a:t>
              </a:r>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a:t>867_03F</a:t>
              </a:r>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a:t>867_03F</a:t>
              </a:r>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a:t>867_04</a:t>
              </a:r>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a:t>867_04</a:t>
              </a:r>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86</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Agreement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87</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Disconnect for Non-Pay (DNP)*</a:t>
            </a:r>
          </a:p>
        </p:txBody>
      </p:sp>
      <p:sp>
        <p:nvSpPr>
          <p:cNvPr id="1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D04D3825-82B1-42D9-B987-DB433F4989D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88</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DNP*</a:t>
            </a:r>
          </a:p>
        </p:txBody>
      </p:sp>
      <p:sp>
        <p:nvSpPr>
          <p:cNvPr id="3" name="Date Placeholder 2"/>
          <p:cNvSpPr>
            <a:spLocks noGrp="1"/>
          </p:cNvSpPr>
          <p:nvPr>
            <p:ph type="dt" sz="half" idx="10"/>
          </p:nvPr>
        </p:nvSpPr>
        <p:spPr/>
        <p:txBody>
          <a:bodyPr/>
          <a:lstStyle/>
          <a:p>
            <a:fld id="{D04D3825-82B1-42D9-B987-DB433F4989D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89</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TX SET</a:t>
            </a:r>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Allows reporting flexibility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Increased cost 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650_02</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650_01</a:t>
            </a:r>
          </a:p>
          <a:p>
            <a:pPr marL="1097280" indent="-457200">
              <a:lnSpc>
                <a:spcPct val="100000"/>
              </a:lnSpc>
              <a:spcAft>
                <a:spcPts val="0"/>
              </a:spcAft>
              <a:buClr>
                <a:schemeClr val="accent1">
                  <a:lumMod val="75000"/>
                </a:schemeClr>
              </a:buClr>
              <a:buFont typeface="+mj-lt"/>
              <a:buAutoNum type="alphaLcParenR"/>
            </a:pPr>
            <a:r>
              <a:rPr lang="en-US" sz="2400" dirty="0"/>
              <a:t>814_16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91</a:t>
            </a:fld>
            <a:endParaRPr lang="en-US" dirty="0"/>
          </a:p>
        </p:txBody>
      </p:sp>
      <p:sp>
        <p:nvSpPr>
          <p:cNvPr id="6" name="Title 5"/>
          <p:cNvSpPr>
            <a:spLocks noGrp="1"/>
          </p:cNvSpPr>
          <p:nvPr>
            <p:ph type="title"/>
          </p:nvPr>
        </p:nvSpPr>
        <p:spPr/>
        <p:txBody>
          <a:bodyPr/>
          <a:lstStyle/>
          <a:p>
            <a:r>
              <a:rPr lang="en-US" dirty="0"/>
              <a:t>Mass Transition Process</a:t>
            </a:r>
          </a:p>
        </p:txBody>
      </p:sp>
      <p:sp>
        <p:nvSpPr>
          <p:cNvPr id="7" name="TextBox 6">
            <a:extLst>
              <a:ext uri="{FF2B5EF4-FFF2-40B4-BE49-F238E27FC236}">
                <a16:creationId xmlns:a16="http://schemas.microsoft.com/office/drawing/2014/main" id="{92B895EE-3530-42E1-AC5F-6ADD68477AB7}"/>
              </a:ext>
            </a:extLst>
          </p:cNvPr>
          <p:cNvSpPr txBox="1"/>
          <p:nvPr/>
        </p:nvSpPr>
        <p:spPr>
          <a:xfrm>
            <a:off x="228600" y="1228057"/>
            <a:ext cx="8472361" cy="4770537"/>
          </a:xfrm>
          <a:prstGeom prst="rect">
            <a:avLst/>
          </a:prstGeom>
          <a:noFill/>
        </p:spPr>
        <p:txBody>
          <a:bodyPr wrap="square" rtlCol="0">
            <a:spAutoFit/>
          </a:bodyPr>
          <a:lstStyle/>
          <a:p>
            <a:r>
              <a:rPr lang="en-US" sz="2400" b="1" dirty="0">
                <a:solidFill>
                  <a:prstClr val="black">
                    <a:lumMod val="75000"/>
                    <a:lumOff val="25000"/>
                  </a:prstClr>
                </a:solidFill>
                <a:latin typeface="Arial" panose="020B0604020202020204"/>
              </a:rPr>
              <a:t>What is a Mass Transition?</a:t>
            </a:r>
          </a:p>
          <a:p>
            <a:endParaRPr lang="en-US" sz="2400" i="1" dirty="0">
              <a:solidFill>
                <a:prstClr val="black">
                  <a:lumMod val="75000"/>
                  <a:lumOff val="25000"/>
                </a:prstClr>
              </a:solidFill>
              <a:latin typeface="Arial" panose="020B0604020202020204"/>
            </a:endParaRPr>
          </a:p>
          <a:p>
            <a:r>
              <a:rPr lang="en-US" sz="2400" i="1" dirty="0">
                <a:solidFill>
                  <a:prstClr val="black">
                    <a:lumMod val="75000"/>
                    <a:lumOff val="25000"/>
                  </a:prstClr>
                </a:solidFill>
                <a:latin typeface="Arial" panose="020B0604020202020204"/>
              </a:rPr>
              <a:t>The expeditious transfer of large numbers of customers from one Market Participant to another.</a:t>
            </a:r>
          </a:p>
          <a:p>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promptly transfer responsibility for all affected ESI IDs </a:t>
            </a:r>
          </a:p>
          <a:p>
            <a:pPr marL="800100" lvl="1" indent="-342900">
              <a:buClr>
                <a:schemeClr val="accent1">
                  <a:lumMod val="75000"/>
                </a:schemeClr>
              </a:buClr>
              <a:buFont typeface="Arial" panose="020B0604020202020204" pitchFamily="34" charset="0"/>
              <a:buChar char="•"/>
            </a:pPr>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protect continuity of service to the Customer</a:t>
            </a:r>
          </a:p>
          <a:p>
            <a:pPr lvl="1">
              <a:buClr>
                <a:schemeClr val="accent1">
                  <a:lumMod val="75000"/>
                </a:schemeClr>
              </a:buClr>
            </a:pPr>
            <a:r>
              <a:rPr lang="en-US" sz="2400" dirty="0">
                <a:solidFill>
                  <a:prstClr val="black">
                    <a:lumMod val="75000"/>
                    <a:lumOff val="25000"/>
                  </a:prstClr>
                </a:solidFill>
                <a:latin typeface="Arial" panose="020B0604020202020204"/>
              </a:rPr>
              <a:t> </a:t>
            </a: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while also honoring the Customer’s choice to switch to its chosen CR.</a:t>
            </a:r>
          </a:p>
          <a:p>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810_02</a:t>
              </a:r>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9b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7</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9a</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8</a:t>
              </a:r>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grpSp>
      <p:sp>
        <p:nvSpPr>
          <p:cNvPr id="2" name="Date Placeholder 1">
            <a:extLst>
              <a:ext uri="{FF2B5EF4-FFF2-40B4-BE49-F238E27FC236}">
                <a16:creationId xmlns:a16="http://schemas.microsoft.com/office/drawing/2014/main" id="{F7C658C4-4DEE-4BAD-8282-6B05F5B2ED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AC447-3327-4999-A9BE-AA2D53A9E4E7}" type="datetime1">
              <a:rPr kumimoji="0" lang="en-US" sz="90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2/6/2020</a:t>
            </a:fld>
            <a:endParaRPr kumimoji="0" lang="en-US" sz="90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6DBD4775-59F8-4F5E-A250-06D5CF65AB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07F09">
                    <a:lumMod val="50000"/>
                  </a:srgbClr>
                </a:solidFill>
                <a:effectLst/>
                <a:uLnTx/>
                <a:uFillTx/>
                <a:latin typeface="Arial" panose="020B0604020202020204"/>
                <a:ea typeface="+mn-ea"/>
                <a:cs typeface="+mn-cs"/>
              </a:rPr>
              <a:t>TxSET</a:t>
            </a:r>
            <a:endParaRPr kumimoji="0" lang="en-US" sz="900" b="0" i="0" u="none" strike="noStrike" kern="1200" cap="all"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8EA4F97D-4E1B-4802-A42C-F0798C091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05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6E3FEB6A-53CD-40E5-910C-C6A72C9C56C8}"/>
              </a:ext>
            </a:extLst>
          </p:cNvPr>
          <p:cNvSpPr>
            <a:spLocks noGrp="1"/>
          </p:cNvSpPr>
          <p:nvPr>
            <p:ph type="title"/>
          </p:nvPr>
        </p:nvSpPr>
        <p:spPr/>
        <p:txBody>
          <a:bodyPr>
            <a:normAutofit/>
          </a:bodyPr>
          <a:lstStyle/>
          <a:p>
            <a:r>
              <a:rPr lang="en-US" dirty="0"/>
              <a:t>Mass Transition – Transactions</a:t>
            </a:r>
          </a:p>
        </p:txBody>
      </p:sp>
      <p:sp>
        <p:nvSpPr>
          <p:cNvPr id="7" name="Bevel 3">
            <a:extLst>
              <a:ext uri="{FF2B5EF4-FFF2-40B4-BE49-F238E27FC236}">
                <a16:creationId xmlns:a16="http://schemas.microsoft.com/office/drawing/2014/main"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POLR/ VREP/CR</a:t>
            </a:r>
          </a:p>
        </p:txBody>
      </p:sp>
      <p:sp>
        <p:nvSpPr>
          <p:cNvPr id="8" name="Rectangle 7">
            <a:extLst>
              <a:ext uri="{FF2B5EF4-FFF2-40B4-BE49-F238E27FC236}">
                <a16:creationId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ERCOT</a:t>
            </a:r>
          </a:p>
        </p:txBody>
      </p:sp>
      <p:sp>
        <p:nvSpPr>
          <p:cNvPr id="9" name="Rectangle 8">
            <a:extLst>
              <a:ext uri="{FF2B5EF4-FFF2-40B4-BE49-F238E27FC236}">
                <a16:creationId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TDSP</a:t>
            </a:r>
          </a:p>
        </p:txBody>
      </p:sp>
      <p:sp>
        <p:nvSpPr>
          <p:cNvPr id="10" name="Bevel 3">
            <a:extLst>
              <a:ext uri="{FF2B5EF4-FFF2-40B4-BE49-F238E27FC236}">
                <a16:creationId xmlns:a16="http://schemas.microsoft.com/office/drawing/2014/main"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Defaulting  CR</a:t>
            </a:r>
          </a:p>
        </p:txBody>
      </p:sp>
      <p:grpSp>
        <p:nvGrpSpPr>
          <p:cNvPr id="46" name="Group 45"/>
          <p:cNvGrpSpPr/>
          <p:nvPr/>
        </p:nvGrpSpPr>
        <p:grpSpPr>
          <a:xfrm>
            <a:off x="2104843" y="2447348"/>
            <a:ext cx="1835978" cy="455113"/>
            <a:chOff x="1801209" y="1781878"/>
            <a:chExt cx="2154598" cy="455113"/>
          </a:xfrm>
        </p:grpSpPr>
        <p:sp>
          <p:nvSpPr>
            <p:cNvPr id="47" name="TextBox 46"/>
            <p:cNvSpPr txBox="1"/>
            <p:nvPr/>
          </p:nvSpPr>
          <p:spPr>
            <a:xfrm>
              <a:off x="2152600" y="1781878"/>
              <a:ext cx="11333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814_14   </a:t>
              </a:r>
            </a:p>
          </p:txBody>
        </p:sp>
        <p:cxnSp>
          <p:nvCxnSpPr>
            <p:cNvPr id="48" name="Straight Arrow Connector 47"/>
            <p:cNvCxnSpPr/>
            <p:nvPr/>
          </p:nvCxnSpPr>
          <p:spPr>
            <a:xfrm flipH="1">
              <a:off x="1801209" y="2141643"/>
              <a:ext cx="1469107" cy="493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85976" y="2027312"/>
              <a:ext cx="669831" cy="209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3a</a:t>
              </a:r>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814_11</a:t>
              </a:r>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3b</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814_04</a:t>
              </a:r>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814_03 TS</a:t>
              </a:r>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grpSp>
      <p:sp>
        <p:nvSpPr>
          <p:cNvPr id="19" name="Rectangle 18" hidden="1"/>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Rectangle 50" hidden="1"/>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Rectangle 51" hidden="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6912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MIS Portal</a:t>
            </a:r>
          </a:p>
        </p:txBody>
      </p:sp>
      <p:sp>
        <p:nvSpPr>
          <p:cNvPr id="3" name="Date Placeholder 2"/>
          <p:cNvSpPr>
            <a:spLocks noGrp="1"/>
          </p:cNvSpPr>
          <p:nvPr>
            <p:ph type="dt" sz="half" idx="10"/>
          </p:nvPr>
        </p:nvSpPr>
        <p:spPr/>
        <p:txBody>
          <a:bodyPr/>
          <a:lstStyle/>
          <a:p>
            <a:fld id="{AA0F616F-6449-4F1E-8527-7B430831C79D}"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93</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94</a:t>
            </a:fld>
            <a:endParaRPr lang="en-US" dirty="0"/>
          </a:p>
        </p:txBody>
      </p:sp>
      <p:sp>
        <p:nvSpPr>
          <p:cNvPr id="6" name="Title 5"/>
          <p:cNvSpPr>
            <a:spLocks noGrp="1"/>
          </p:cNvSpPr>
          <p:nvPr>
            <p:ph type="title"/>
          </p:nvPr>
        </p:nvSpPr>
        <p:spPr/>
        <p:txBody>
          <a:bodyPr/>
          <a:lstStyle/>
          <a:p>
            <a:r>
              <a:rPr lang="en-US" dirty="0"/>
              <a:t>Market Information System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95</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a16="http://schemas.microsoft.com/office/drawing/2014/main" id="{D4F3EA9E-0053-41A4-BA3A-DBEA5DF961C1}"/>
              </a:ext>
            </a:extLst>
          </p:cNvPr>
          <p:cNvPicPr>
            <a:picLocks noChangeAspect="1"/>
          </p:cNvPicPr>
          <p:nvPr/>
        </p:nvPicPr>
        <p:blipFill>
          <a:blip r:embed="rId3"/>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a16="http://schemas.microsoft.com/office/drawing/2014/main"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ESI ID number serving that 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a16="http://schemas.microsoft.com/office/drawing/2014/main"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asterisk (*) serves as a wildcard for address search</a:t>
            </a: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96</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viewer 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2/6/2020</a:t>
            </a:fld>
            <a:endParaRPr lang="en-US" dirty="0"/>
          </a:p>
        </p:txBody>
      </p:sp>
      <p:sp>
        <p:nvSpPr>
          <p:cNvPr id="3" name="Footer Placeholder 2">
            <a:extLst>
              <a:ext uri="{FF2B5EF4-FFF2-40B4-BE49-F238E27FC236}">
                <a16:creationId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97</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a16="http://schemas.microsoft.com/office/drawing/2014/main" id="{0564EE5F-0678-434F-A08A-A87F902522B4}"/>
              </a:ext>
            </a:extLst>
          </p:cNvPr>
          <p:cNvPicPr>
            <a:picLocks noChangeAspect="1"/>
          </p:cNvPicPr>
          <p:nvPr/>
        </p:nvPicPr>
        <p:blipFill>
          <a:blip r:embed="rId3"/>
          <a:stretch>
            <a:fillRect/>
          </a:stretch>
        </p:blipFill>
        <p:spPr>
          <a:xfrm>
            <a:off x="228600" y="1676400"/>
            <a:ext cx="4240165" cy="3432515"/>
          </a:xfrm>
          <a:prstGeom prst="rect">
            <a:avLst/>
          </a:prstGeom>
        </p:spPr>
      </p:pic>
      <p:pic>
        <p:nvPicPr>
          <p:cNvPr id="8" name="Picture 7">
            <a:extLst>
              <a:ext uri="{FF2B5EF4-FFF2-40B4-BE49-F238E27FC236}">
                <a16:creationId xmlns:a16="http://schemas.microsoft.com/office/drawing/2014/main" id="{A3E89411-33D1-4853-8E49-78AA4102EE21}"/>
              </a:ext>
            </a:extLst>
          </p:cNvPr>
          <p:cNvPicPr>
            <a:picLocks noChangeAspect="1"/>
          </p:cNvPicPr>
          <p:nvPr/>
        </p:nvPicPr>
        <p:blipFill>
          <a:blip r:embed="rId4"/>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2/6/2020</a:t>
            </a:fld>
            <a:endParaRPr lang="en-US" dirty="0"/>
          </a:p>
        </p:txBody>
      </p:sp>
      <p:sp>
        <p:nvSpPr>
          <p:cNvPr id="11" name="Footer Placeholder 10"/>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99</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DESIGN_ID_RETROSPECT" val="uFztaFB4"/>
  <p:tag name="ARTICULATE_PROJECT_OPEN" val="0"/>
  <p:tag name="ARTICULATE_SLIDE_COUNT" val="1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53A6B-6B00-46BF-98A3-4F7C641BE3CB}">
  <ds:schemaRef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3.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11341</TotalTime>
  <Words>7039</Words>
  <Application>Microsoft Office PowerPoint</Application>
  <PresentationFormat>On-screen Show (4:3)</PresentationFormat>
  <Paragraphs>1741</Paragraphs>
  <Slides>131</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38" baseType="lpstr">
      <vt:lpstr>Arial</vt:lpstr>
      <vt:lpstr>Calibri</vt:lpstr>
      <vt:lpstr>Courier New</vt:lpstr>
      <vt:lpstr>Myriad Pro</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Section 9 Appendix D1 – Transaction Timing Matrix </vt:lpstr>
      <vt:lpstr>Appendices</vt:lpstr>
      <vt:lpstr>Section 11- Solution to Stacking</vt:lpstr>
      <vt:lpstr>TX SET Guides</vt:lpstr>
      <vt:lpstr>Texas SET Swimlanes </vt:lpstr>
      <vt:lpstr>TX SET Swimlanes</vt:lpstr>
      <vt:lpstr>Texas SET Implementation Guides (IG)</vt:lpstr>
      <vt:lpstr>TX SET Working Group</vt:lpstr>
      <vt:lpstr>TX SET Working Group</vt:lpstr>
      <vt:lpstr>TX SET Issue Submission Process</vt:lpstr>
      <vt:lpstr>Retail Market Testing</vt:lpstr>
      <vt:lpstr>Retail Market Testing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Checkpoint Question</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Process</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Survey</vt:lpstr>
      <vt:lpstr>TX SET Training  Group Exercise  </vt:lpstr>
      <vt:lpstr>Group Exercise – Part 1</vt:lpstr>
      <vt:lpstr>Group Exercise – Part 1:  TX SET Process Flows</vt:lpstr>
      <vt:lpstr>Group Exercise – Part 2</vt:lpstr>
      <vt:lpstr>Group Exercise – Part 2:  TX SET Process Flow</vt:lpstr>
      <vt:lpstr>Group Exercise – Part 3: TX SET Bonus Questions </vt:lpstr>
      <vt:lpstr>ListServe</vt:lpstr>
      <vt:lpstr>Additional resources</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Fernandez, Tomas</cp:lastModifiedBy>
  <cp:revision>436</cp:revision>
  <cp:lastPrinted>2018-08-01T16:10:22Z</cp:lastPrinted>
  <dcterms:created xsi:type="dcterms:W3CDTF">2018-02-28T17:04:58Z</dcterms:created>
  <dcterms:modified xsi:type="dcterms:W3CDTF">2020-02-06T16:37:20Z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6E8167E8-AA24-43C3-A3D1-6DFCD2927B2B</vt:lpwstr>
  </property>
  <property fmtid="{D5CDD505-2E9C-101B-9397-08002B2CF9AE}" pid="6" name="ArticulateProjectFull">
    <vt:lpwstr>C:\Users\adeller\Documents\Temp working\2019_05 TXSET.ppta</vt:lpwstr>
  </property>
</Properties>
</file>