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4" r:id="rId2"/>
  </p:sldMasterIdLst>
  <p:notesMasterIdLst>
    <p:notesMasterId r:id="rId16"/>
  </p:notesMasterIdLst>
  <p:sldIdLst>
    <p:sldId id="257" r:id="rId3"/>
    <p:sldId id="258" r:id="rId4"/>
    <p:sldId id="259" r:id="rId5"/>
    <p:sldId id="261" r:id="rId6"/>
    <p:sldId id="262" r:id="rId7"/>
    <p:sldId id="270" r:id="rId8"/>
    <p:sldId id="267" r:id="rId9"/>
    <p:sldId id="264" r:id="rId10"/>
    <p:sldId id="269" r:id="rId11"/>
    <p:sldId id="268" r:id="rId12"/>
    <p:sldId id="260" r:id="rId13"/>
    <p:sldId id="266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evosjana, Julia" initials="MJ" lastIdx="4" clrIdx="0">
    <p:extLst>
      <p:ext uri="{19B8F6BF-5375-455C-9EA6-DF929625EA0E}">
        <p15:presenceInfo xmlns:p15="http://schemas.microsoft.com/office/powerpoint/2012/main" userId="S-1-5-21-639947351-343809578-3807592339-33567" providerId="AD"/>
      </p:ext>
    </p:extLst>
  </p:cmAuthor>
  <p:cmAuthor id="2" name="Warnken, Pete" initials="WP" lastIdx="4" clrIdx="1">
    <p:extLst>
      <p:ext uri="{19B8F6BF-5375-455C-9EA6-DF929625EA0E}">
        <p15:presenceInfo xmlns:p15="http://schemas.microsoft.com/office/powerpoint/2012/main" userId="S-1-5-21-639947351-343809578-3807592339-38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79373" autoAdjust="0"/>
  </p:normalViewPr>
  <p:slideViewPr>
    <p:cSldViewPr snapToGrid="0">
      <p:cViewPr varScale="1">
        <p:scale>
          <a:sx n="89" d="100"/>
          <a:sy n="89" d="100"/>
        </p:scale>
        <p:origin x="20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102C29-99BA-4578-AECF-E50B8D9D3164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12422-3BD3-436B-9288-2D1FCE0D0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260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Based on NREL study shown on the figure ERCOT numbers are : </a:t>
            </a:r>
            <a:r>
              <a:rPr lang="en-US" dirty="0" smtClean="0"/>
              <a:t>4-hour 2948 MW (4%); 6-hour 1420 MW (2%); 8-hour 4390 MW (</a:t>
            </a:r>
            <a:r>
              <a:rPr lang="en-US" smtClean="0"/>
              <a:t>6%)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Base case did not consider changes in load shapes that occur with wind and solar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12422-3BD3-436B-9288-2D1FCE0D0BC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27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rgbClr val="5B6770"/>
                </a:solidFill>
              </a:rPr>
              <a:t>NREL’s study (for</a:t>
            </a:r>
            <a:r>
              <a:rPr lang="en-US" sz="1200" baseline="0" smtClean="0">
                <a:solidFill>
                  <a:srgbClr val="5B6770"/>
                </a:solidFill>
              </a:rPr>
              <a:t> ERCOT and all other regions) has</a:t>
            </a:r>
            <a:r>
              <a:rPr lang="en-US" sz="1200" smtClean="0">
                <a:solidFill>
                  <a:srgbClr val="5B6770"/>
                </a:solidFill>
              </a:rPr>
              <a:t> demonstrated that PV can change the net load shape and potentially increase energy storage’s potential to provide 100%</a:t>
            </a:r>
            <a:r>
              <a:rPr lang="en-US" sz="1200" baseline="0" smtClean="0">
                <a:solidFill>
                  <a:srgbClr val="5B6770"/>
                </a:solidFill>
              </a:rPr>
              <a:t> capacity contribution over net load peak </a:t>
            </a:r>
            <a:r>
              <a:rPr lang="en-US" sz="1200" smtClean="0">
                <a:solidFill>
                  <a:srgbClr val="5B6770"/>
                </a:solidFill>
              </a:rPr>
              <a:t>or reduce the storage duration needed for 100% capacity contribution. No such correlation with wind has been found.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12422-3BD3-436B-9288-2D1FCE0D0BC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814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911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12422-3BD3-436B-9288-2D1FCE0D0BC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39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7304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14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728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90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201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2416462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rel.gov/docs/fy19osti/74184.pdf" TargetMode="External"/><Relationship Id="rId2" Type="http://schemas.openxmlformats.org/officeDocument/2006/relationships/hyperlink" Target="http://membercenter.epri.com/abstracts/Pages/ProductAbstract.aspx?ProductId=000000003002013491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icf.com/insights/energy/unlocking-the-hidden-capacity-value-in-energy-storage" TargetMode="External"/><Relationship Id="rId4" Type="http://schemas.openxmlformats.org/officeDocument/2006/relationships/hyperlink" Target="https://emp.lbl.gov/publications/drivers-resource-adequacy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038600" y="1447800"/>
            <a:ext cx="4724400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>
              <a:solidFill>
                <a:srgbClr val="5B6770"/>
              </a:solidFill>
            </a:endParaRPr>
          </a:p>
          <a:p>
            <a:endParaRPr lang="en-US" sz="2000" b="1" dirty="0">
              <a:solidFill>
                <a:srgbClr val="5B6770"/>
              </a:solidFill>
            </a:endParaRPr>
          </a:p>
          <a:p>
            <a:pPr>
              <a:spcBef>
                <a:spcPct val="0"/>
              </a:spcBef>
            </a:pPr>
            <a:r>
              <a:rPr lang="en-US" sz="2600" b="1" dirty="0"/>
              <a:t>Battery Storage Capacity Contribution for CDR</a:t>
            </a:r>
          </a:p>
          <a:p>
            <a:endParaRPr lang="en-US" sz="2000" b="1" dirty="0" smtClean="0">
              <a:solidFill>
                <a:srgbClr val="5B6770"/>
              </a:solidFill>
            </a:endParaRPr>
          </a:p>
          <a:p>
            <a:endParaRPr lang="en-US" sz="2000" b="1" dirty="0">
              <a:solidFill>
                <a:srgbClr val="5B6770"/>
              </a:solidFill>
            </a:endParaRPr>
          </a:p>
          <a:p>
            <a:pPr>
              <a:spcBef>
                <a:spcPct val="0"/>
              </a:spcBef>
            </a:pPr>
            <a:r>
              <a:rPr lang="en-US" sz="2000" b="1" dirty="0"/>
              <a:t>Supply Analysis Working Group</a:t>
            </a:r>
          </a:p>
          <a:p>
            <a:pPr>
              <a:spcBef>
                <a:spcPct val="0"/>
              </a:spcBef>
            </a:pPr>
            <a:endParaRPr lang="en-US" sz="2000" b="1" dirty="0"/>
          </a:p>
          <a:p>
            <a:r>
              <a:rPr lang="en-US" dirty="0"/>
              <a:t>Julia </a:t>
            </a:r>
            <a:r>
              <a:rPr lang="en-US" dirty="0" smtClean="0"/>
              <a:t>Matevosyan</a:t>
            </a:r>
            <a:endParaRPr lang="en-US" dirty="0"/>
          </a:p>
          <a:p>
            <a:r>
              <a:rPr lang="en-US" dirty="0"/>
              <a:t>Resource Adequacy</a:t>
            </a:r>
          </a:p>
          <a:p>
            <a:endParaRPr lang="en-US" dirty="0"/>
          </a:p>
          <a:p>
            <a:r>
              <a:rPr lang="en-US" dirty="0"/>
              <a:t>February 20, 2020</a:t>
            </a:r>
          </a:p>
          <a:p>
            <a:endParaRPr lang="en-US" sz="2000" b="1" dirty="0">
              <a:solidFill>
                <a:srgbClr val="5B6770"/>
              </a:solidFill>
            </a:endParaRPr>
          </a:p>
          <a:p>
            <a:endParaRPr lang="en-US" sz="2000" b="1" dirty="0">
              <a:solidFill>
                <a:srgbClr val="5B6770"/>
              </a:solidFill>
            </a:endParaRPr>
          </a:p>
          <a:p>
            <a:endParaRPr lang="en-US" dirty="0" smtClean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endParaRPr lang="en-US" dirty="0" smtClean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endParaRPr lang="en-US" sz="2000" b="1" dirty="0">
              <a:solidFill>
                <a:srgbClr val="5B6770"/>
              </a:solidFill>
            </a:endParaRPr>
          </a:p>
          <a:p>
            <a:endParaRPr lang="en-US" sz="1600" dirty="0">
              <a:solidFill>
                <a:srgbClr val="5B6770"/>
              </a:solidFill>
            </a:endParaRPr>
          </a:p>
          <a:p>
            <a:endParaRPr lang="en-US" sz="5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1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</a:t>
            </a:r>
            <a:r>
              <a:rPr lang="en-US"/>
              <a:t>Way </a:t>
            </a:r>
            <a:r>
              <a:rPr lang="en-US" smtClean="0"/>
              <a:t>Forward: </a:t>
            </a:r>
            <a:r>
              <a:rPr lang="en-US" dirty="0" smtClean="0"/>
              <a:t>Long Term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8052"/>
            <a:ext cx="8534400" cy="531129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5B6770"/>
                </a:solidFill>
              </a:rPr>
              <a:t>Once BESTF-5 NPRR is implemented and Resource Entities provide their ESR duration </a:t>
            </a:r>
            <a:r>
              <a:rPr lang="en-US" sz="2400" dirty="0" smtClean="0">
                <a:solidFill>
                  <a:srgbClr val="5B6770"/>
                </a:solidFill>
              </a:rPr>
              <a:t>information, </a:t>
            </a:r>
            <a:r>
              <a:rPr lang="en-US" sz="2400" dirty="0">
                <a:solidFill>
                  <a:srgbClr val="5B6770"/>
                </a:solidFill>
              </a:rPr>
              <a:t>ERCOT will start using this data for </a:t>
            </a:r>
            <a:r>
              <a:rPr lang="en-US" sz="2400" dirty="0" smtClean="0">
                <a:solidFill>
                  <a:srgbClr val="5B6770"/>
                </a:solidFill>
              </a:rPr>
              <a:t>CDR Reserve Margin calculation purposes</a:t>
            </a:r>
            <a:endParaRPr lang="en-US" sz="2400" dirty="0">
              <a:solidFill>
                <a:srgbClr val="5B6770"/>
              </a:solidFill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5B6770"/>
                </a:solidFill>
              </a:rPr>
              <a:t>ERCOT will file an NPRR documenting </a:t>
            </a:r>
            <a:r>
              <a:rPr lang="en-US" sz="2400" dirty="0" smtClean="0">
                <a:solidFill>
                  <a:srgbClr val="5B6770"/>
                </a:solidFill>
              </a:rPr>
              <a:t>the methodology </a:t>
            </a:r>
            <a:r>
              <a:rPr lang="en-US" sz="2400" dirty="0">
                <a:solidFill>
                  <a:srgbClr val="5B6770"/>
                </a:solidFill>
              </a:rPr>
              <a:t>for calculating storage capacity </a:t>
            </a:r>
            <a:r>
              <a:rPr lang="en-US" sz="2400" dirty="0" smtClean="0">
                <a:solidFill>
                  <a:srgbClr val="5B6770"/>
                </a:solidFill>
              </a:rPr>
              <a:t>contribution</a:t>
            </a:r>
            <a:endParaRPr lang="en-US" sz="2400" dirty="0">
              <a:solidFill>
                <a:srgbClr val="5B6770"/>
              </a:solidFill>
            </a:endParaRPr>
          </a:p>
          <a:p>
            <a:pPr lvl="1">
              <a:spcAft>
                <a:spcPts val="1200"/>
              </a:spcAft>
            </a:pPr>
            <a:r>
              <a:rPr lang="en-US" sz="2000" dirty="0" smtClean="0">
                <a:solidFill>
                  <a:srgbClr val="5B6770"/>
                </a:solidFill>
              </a:rPr>
              <a:t>Using </a:t>
            </a:r>
            <a:r>
              <a:rPr lang="en-US" sz="2000" dirty="0" smtClean="0">
                <a:solidFill>
                  <a:srgbClr val="5B6770"/>
                </a:solidFill>
              </a:rPr>
              <a:t>historic data, ERCOT </a:t>
            </a:r>
            <a:r>
              <a:rPr lang="en-US" sz="2000" dirty="0">
                <a:solidFill>
                  <a:srgbClr val="5B6770"/>
                </a:solidFill>
              </a:rPr>
              <a:t>will </a:t>
            </a:r>
            <a:r>
              <a:rPr lang="en-US" sz="2000" dirty="0" smtClean="0">
                <a:solidFill>
                  <a:srgbClr val="5B6770"/>
                </a:solidFill>
              </a:rPr>
              <a:t>be </a:t>
            </a:r>
            <a:r>
              <a:rPr lang="en-US" sz="2000" dirty="0">
                <a:solidFill>
                  <a:srgbClr val="5B6770"/>
                </a:solidFill>
              </a:rPr>
              <a:t>calculating historic </a:t>
            </a:r>
            <a:r>
              <a:rPr lang="en-US" sz="2000" dirty="0" smtClean="0">
                <a:solidFill>
                  <a:srgbClr val="5B6770"/>
                </a:solidFill>
              </a:rPr>
              <a:t>average capacity contributions </a:t>
            </a:r>
            <a:r>
              <a:rPr lang="en-US" sz="2000" dirty="0">
                <a:solidFill>
                  <a:srgbClr val="5B6770"/>
                </a:solidFill>
              </a:rPr>
              <a:t>across peak load hours and net load peak </a:t>
            </a:r>
            <a:r>
              <a:rPr lang="en-US" sz="2000" dirty="0" smtClean="0">
                <a:solidFill>
                  <a:srgbClr val="5B6770"/>
                </a:solidFill>
              </a:rPr>
              <a:t>hours, similarly to wind and </a:t>
            </a:r>
            <a:r>
              <a:rPr lang="en-US" sz="2000" dirty="0" smtClean="0">
                <a:solidFill>
                  <a:srgbClr val="5B6770"/>
                </a:solidFill>
              </a:rPr>
              <a:t>solar.</a:t>
            </a:r>
            <a:endParaRPr lang="en-US" sz="2000" dirty="0" smtClean="0">
              <a:solidFill>
                <a:srgbClr val="5B6770"/>
              </a:solidFill>
            </a:endParaRPr>
          </a:p>
          <a:p>
            <a:pPr lvl="1">
              <a:spcAft>
                <a:spcPts val="1200"/>
              </a:spcAft>
            </a:pPr>
            <a:r>
              <a:rPr lang="en-US" sz="2000" dirty="0" smtClean="0">
                <a:solidFill>
                  <a:srgbClr val="5B6770"/>
                </a:solidFill>
              </a:rPr>
              <a:t>ERCOT </a:t>
            </a:r>
            <a:r>
              <a:rPr lang="en-US" sz="2000" dirty="0" smtClean="0">
                <a:solidFill>
                  <a:srgbClr val="5B6770"/>
                </a:solidFill>
              </a:rPr>
              <a:t>then </a:t>
            </a:r>
            <a:r>
              <a:rPr lang="en-US" sz="2000" dirty="0" smtClean="0">
                <a:solidFill>
                  <a:srgbClr val="5B6770"/>
                </a:solidFill>
              </a:rPr>
              <a:t>adjust the capacity contribution of storage </a:t>
            </a:r>
            <a:r>
              <a:rPr lang="en-US" sz="2000" dirty="0">
                <a:solidFill>
                  <a:srgbClr val="5B6770"/>
                </a:solidFill>
              </a:rPr>
              <a:t>in accordance with historic </a:t>
            </a:r>
            <a:r>
              <a:rPr lang="en-US" sz="2000" dirty="0" smtClean="0">
                <a:solidFill>
                  <a:srgbClr val="5B6770"/>
                </a:solidFill>
              </a:rPr>
              <a:t>performance</a:t>
            </a:r>
            <a:endParaRPr lang="en-US" sz="2000" dirty="0">
              <a:solidFill>
                <a:srgbClr val="5B6770"/>
              </a:solidFill>
            </a:endParaRP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49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rgbClr val="5B6770"/>
                </a:solidFill>
              </a:rPr>
              <a:t>EPRI: Energy </a:t>
            </a:r>
            <a:r>
              <a:rPr lang="en-US" sz="2000" dirty="0">
                <a:solidFill>
                  <a:srgbClr val="5B6770"/>
                </a:solidFill>
              </a:rPr>
              <a:t>Storage Capacity Value </a:t>
            </a:r>
            <a:r>
              <a:rPr lang="en-US" sz="2000" dirty="0" smtClean="0">
                <a:solidFill>
                  <a:srgbClr val="5B6770"/>
                </a:solidFill>
              </a:rPr>
              <a:t>Estimation, Report </a:t>
            </a:r>
            <a:r>
              <a:rPr lang="en-US" sz="2000" dirty="0">
                <a:solidFill>
                  <a:srgbClr val="5B6770"/>
                </a:solidFill>
              </a:rPr>
              <a:t>3002013957, January 2019, </a:t>
            </a:r>
            <a:r>
              <a:rPr lang="en-US" sz="2000" dirty="0">
                <a:solidFill>
                  <a:srgbClr val="5B6770"/>
                </a:solidFill>
                <a:hlinkClick r:id="rId2"/>
              </a:rPr>
              <a:t>http://</a:t>
            </a:r>
            <a:r>
              <a:rPr lang="en-US" sz="2000" dirty="0" smtClean="0">
                <a:solidFill>
                  <a:srgbClr val="5B6770"/>
                </a:solidFill>
                <a:hlinkClick r:id="rId2"/>
              </a:rPr>
              <a:t>membercenter.epri.com/abstracts/Pages/ProductAbstract.aspx?ProductId=000000003002013491</a:t>
            </a:r>
            <a:r>
              <a:rPr lang="en-US" sz="2000" dirty="0" smtClean="0">
                <a:solidFill>
                  <a:srgbClr val="5B6770"/>
                </a:solidFill>
              </a:rPr>
              <a:t>   </a:t>
            </a:r>
            <a:endParaRPr lang="en-US" sz="2000" dirty="0">
              <a:solidFill>
                <a:srgbClr val="5B6770"/>
              </a:solidFill>
            </a:endParaRPr>
          </a:p>
          <a:p>
            <a:r>
              <a:rPr lang="en-US" sz="2000" dirty="0" smtClean="0">
                <a:solidFill>
                  <a:srgbClr val="5B6770"/>
                </a:solidFill>
              </a:rPr>
              <a:t>NREL: The </a:t>
            </a:r>
            <a:r>
              <a:rPr lang="en-US" sz="2000" dirty="0">
                <a:solidFill>
                  <a:srgbClr val="5B6770"/>
                </a:solidFill>
              </a:rPr>
              <a:t>Potential for Battery Energy Storage to Provide Peaking Capacity in the United </a:t>
            </a:r>
            <a:r>
              <a:rPr lang="en-US" sz="2000" dirty="0" smtClean="0">
                <a:solidFill>
                  <a:srgbClr val="5B6770"/>
                </a:solidFill>
              </a:rPr>
              <a:t>States, Report, June 2019, </a:t>
            </a:r>
            <a:r>
              <a:rPr lang="en-US" sz="2000" dirty="0">
                <a:solidFill>
                  <a:srgbClr val="5B6770"/>
                </a:solidFill>
                <a:hlinkClick r:id="rId3"/>
              </a:rPr>
              <a:t>https://</a:t>
            </a:r>
            <a:r>
              <a:rPr lang="en-US" sz="2000" dirty="0" smtClean="0">
                <a:solidFill>
                  <a:srgbClr val="5B6770"/>
                </a:solidFill>
                <a:hlinkClick r:id="rId3"/>
              </a:rPr>
              <a:t>www.nrel.gov/docs/fy19osti/74184.pdf</a:t>
            </a:r>
            <a:endParaRPr lang="en-US" sz="2000" dirty="0" smtClean="0">
              <a:solidFill>
                <a:srgbClr val="5B6770"/>
              </a:solidFill>
            </a:endParaRPr>
          </a:p>
          <a:p>
            <a:r>
              <a:rPr lang="en-US" sz="2000" dirty="0" smtClean="0">
                <a:solidFill>
                  <a:srgbClr val="5B6770"/>
                </a:solidFill>
              </a:rPr>
              <a:t>LNBL: Drivers </a:t>
            </a:r>
            <a:r>
              <a:rPr lang="en-US" sz="2000" dirty="0">
                <a:solidFill>
                  <a:srgbClr val="5B6770"/>
                </a:solidFill>
              </a:rPr>
              <a:t>of the Resource Adequacy Contribution of Solar and Storage for Florida Municipal </a:t>
            </a:r>
            <a:r>
              <a:rPr lang="en-US" sz="2000" dirty="0" smtClean="0">
                <a:solidFill>
                  <a:srgbClr val="5B6770"/>
                </a:solidFill>
              </a:rPr>
              <a:t>Utilities, October 2019, </a:t>
            </a:r>
            <a:r>
              <a:rPr lang="en-US" sz="2000" dirty="0" smtClean="0">
                <a:hlinkClick r:id="rId4"/>
              </a:rPr>
              <a:t>https</a:t>
            </a:r>
            <a:r>
              <a:rPr lang="en-US" sz="2000" dirty="0">
                <a:hlinkClick r:id="rId4"/>
              </a:rPr>
              <a:t>://emp.lbl.gov/publications/drivers-resource-adequacy</a:t>
            </a:r>
            <a:endParaRPr lang="en-US" sz="2000" dirty="0">
              <a:solidFill>
                <a:srgbClr val="5B6770"/>
              </a:solidFill>
            </a:endParaRPr>
          </a:p>
          <a:p>
            <a:r>
              <a:rPr lang="en-US" sz="2000" dirty="0" smtClean="0">
                <a:solidFill>
                  <a:srgbClr val="5B6770"/>
                </a:solidFill>
              </a:rPr>
              <a:t>ICF: Unlocking </a:t>
            </a:r>
            <a:r>
              <a:rPr lang="en-US" sz="2000" dirty="0">
                <a:solidFill>
                  <a:srgbClr val="5B6770"/>
                </a:solidFill>
              </a:rPr>
              <a:t>the Hidden (Capacity) Value in Energy </a:t>
            </a:r>
            <a:r>
              <a:rPr lang="en-US" sz="2000" dirty="0" smtClean="0">
                <a:solidFill>
                  <a:srgbClr val="5B6770"/>
                </a:solidFill>
              </a:rPr>
              <a:t>Storage, Whitepaper, 2016 </a:t>
            </a:r>
            <a:r>
              <a:rPr lang="en-US" sz="2000" dirty="0">
                <a:solidFill>
                  <a:srgbClr val="5B6770"/>
                </a:solidFill>
                <a:hlinkClick r:id="rId5"/>
              </a:rPr>
              <a:t>https://www.icf.com/insights/energy/unlocking-the-hidden-capacity-value-in-energy-storage</a:t>
            </a:r>
            <a:endParaRPr lang="en-US" sz="2000" dirty="0">
              <a:solidFill>
                <a:srgbClr val="5B677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260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Thank you! Questions?</a:t>
            </a:r>
            <a:endParaRPr lang="en-US" sz="4000" dirty="0"/>
          </a:p>
        </p:txBody>
      </p:sp>
      <p:pic>
        <p:nvPicPr>
          <p:cNvPr id="10242" name="Picture 2" descr="Question Mark - Why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149" y="1386682"/>
            <a:ext cx="2384425" cy="298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229793" y="5625510"/>
            <a:ext cx="301897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5B6770"/>
                </a:solidFill>
              </a:rPr>
              <a:t>Julia Matevosyan</a:t>
            </a:r>
          </a:p>
          <a:p>
            <a:endParaRPr lang="en-US" sz="1000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jmatevosjana@ercot.com</a:t>
            </a:r>
          </a:p>
        </p:txBody>
      </p:sp>
    </p:spTree>
    <p:extLst>
      <p:ext uri="{BB962C8B-B14F-4D97-AF65-F5344CB8AC3E}">
        <p14:creationId xmlns:p14="http://schemas.microsoft.com/office/powerpoint/2010/main" val="236702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ERCOT: 2018 </a:t>
            </a:r>
            <a:r>
              <a:rPr lang="en-US" dirty="0"/>
              <a:t>Form EIA-860 Data - Schedule 3, 'Energy Storage Data' (Operable Units Only)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2051158"/>
            <a:ext cx="8494472" cy="289559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1001" y="5441952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5B6770"/>
                </a:solidFill>
              </a:rPr>
              <a:t>Note: Duration (h) is calculated as Energy Capacity (MWh)/Maximum Discharge Rate (MW) and is not part of Form EIA – 860 Data </a:t>
            </a:r>
            <a:endParaRPr lang="en-US" sz="16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19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and Key Points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50428"/>
            <a:ext cx="8534400" cy="4743337"/>
          </a:xfrm>
        </p:spPr>
        <p:txBody>
          <a:bodyPr/>
          <a:lstStyle/>
          <a:p>
            <a:r>
              <a:rPr lang="en-US" sz="2400" dirty="0">
                <a:solidFill>
                  <a:srgbClr val="5B6770"/>
                </a:solidFill>
              </a:rPr>
              <a:t>Storage capacity contribution </a:t>
            </a:r>
            <a:r>
              <a:rPr lang="en-US" sz="2400" dirty="0" smtClean="0">
                <a:solidFill>
                  <a:srgbClr val="5B6770"/>
                </a:solidFill>
              </a:rPr>
              <a:t>is still </a:t>
            </a:r>
            <a:r>
              <a:rPr lang="en-US" sz="2400" dirty="0">
                <a:solidFill>
                  <a:srgbClr val="5B6770"/>
                </a:solidFill>
              </a:rPr>
              <a:t>a topic of ongoing research</a:t>
            </a:r>
          </a:p>
          <a:p>
            <a:r>
              <a:rPr lang="en-US" sz="2400" dirty="0">
                <a:solidFill>
                  <a:srgbClr val="5B6770"/>
                </a:solidFill>
              </a:rPr>
              <a:t>ERCOT has reviewed storage capacity contribution studies carried out </a:t>
            </a:r>
            <a:r>
              <a:rPr lang="en-US" sz="2400" dirty="0" smtClean="0">
                <a:solidFill>
                  <a:srgbClr val="5B6770"/>
                </a:solidFill>
              </a:rPr>
              <a:t>by the National Renewable Energy Laboratory (NREL), Lawrence Berkeley National Laboratory (LBNL), Electric Power Research Institute (EPRI) </a:t>
            </a:r>
            <a:r>
              <a:rPr lang="en-US" sz="2400" dirty="0">
                <a:solidFill>
                  <a:srgbClr val="5B6770"/>
                </a:solidFill>
              </a:rPr>
              <a:t>and </a:t>
            </a:r>
            <a:r>
              <a:rPr lang="en-US" sz="2400" dirty="0" smtClean="0">
                <a:solidFill>
                  <a:srgbClr val="5B6770"/>
                </a:solidFill>
              </a:rPr>
              <a:t>ICF International (ICF)</a:t>
            </a:r>
            <a:endParaRPr lang="en-US" sz="2400" dirty="0">
              <a:solidFill>
                <a:srgbClr val="5B6770"/>
              </a:solidFill>
            </a:endParaRPr>
          </a:p>
          <a:p>
            <a:r>
              <a:rPr lang="en-US" sz="2400" dirty="0">
                <a:solidFill>
                  <a:srgbClr val="5B6770"/>
                </a:solidFill>
              </a:rPr>
              <a:t>NREL’s, EPRI’s and ICF’s studies all included ERCOT system as one of </a:t>
            </a:r>
            <a:r>
              <a:rPr lang="en-US" sz="2400" dirty="0" smtClean="0">
                <a:solidFill>
                  <a:srgbClr val="5B6770"/>
                </a:solidFill>
              </a:rPr>
              <a:t>their </a:t>
            </a:r>
            <a:r>
              <a:rPr lang="en-US" sz="2400" dirty="0">
                <a:solidFill>
                  <a:srgbClr val="5B6770"/>
                </a:solidFill>
              </a:rPr>
              <a:t>test cases</a:t>
            </a:r>
          </a:p>
          <a:p>
            <a:r>
              <a:rPr lang="en-US" sz="2400" dirty="0">
                <a:solidFill>
                  <a:srgbClr val="5B6770"/>
                </a:solidFill>
              </a:rPr>
              <a:t>Even though the methods used in the studies are different, the conclusions are generally very similar</a:t>
            </a:r>
          </a:p>
          <a:p>
            <a:endParaRPr lang="en-US" sz="2400" dirty="0">
              <a:solidFill>
                <a:srgbClr val="5B677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407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Study Findings (NREL, LBNL, EPRI, ICF)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rgbClr val="5B6770"/>
                </a:solidFill>
              </a:rPr>
              <a:t>Storage capacity contribution depends on </a:t>
            </a:r>
            <a:r>
              <a:rPr lang="en-US" sz="2000" dirty="0" smtClean="0">
                <a:solidFill>
                  <a:srgbClr val="5B6770"/>
                </a:solidFill>
              </a:rPr>
              <a:t>its duration </a:t>
            </a:r>
            <a:r>
              <a:rPr lang="en-US" sz="2000" dirty="0">
                <a:solidFill>
                  <a:srgbClr val="5B6770"/>
                </a:solidFill>
              </a:rPr>
              <a:t>and intended use (i.e. AS or energy arbitrage or </a:t>
            </a:r>
            <a:r>
              <a:rPr lang="en-US" sz="2000" dirty="0" smtClean="0">
                <a:solidFill>
                  <a:srgbClr val="5B6770"/>
                </a:solidFill>
              </a:rPr>
              <a:t>both)</a:t>
            </a:r>
            <a:endParaRPr lang="en-US" sz="2000" dirty="0">
              <a:solidFill>
                <a:srgbClr val="5B6770"/>
              </a:solidFill>
            </a:endParaRPr>
          </a:p>
          <a:p>
            <a:r>
              <a:rPr lang="en-US" sz="2000" dirty="0">
                <a:solidFill>
                  <a:srgbClr val="5B6770"/>
                </a:solidFill>
              </a:rPr>
              <a:t>Storage duration is determined as maximum energy </a:t>
            </a:r>
            <a:r>
              <a:rPr lang="en-US" sz="2000" dirty="0" smtClean="0">
                <a:solidFill>
                  <a:srgbClr val="5B6770"/>
                </a:solidFill>
              </a:rPr>
              <a:t>divided </a:t>
            </a:r>
            <a:r>
              <a:rPr lang="en-US" sz="2000" dirty="0">
                <a:solidFill>
                  <a:srgbClr val="5B6770"/>
                </a:solidFill>
              </a:rPr>
              <a:t>by maximum discharge capacity.</a:t>
            </a:r>
          </a:p>
          <a:p>
            <a:r>
              <a:rPr lang="en-US" sz="2000" dirty="0">
                <a:solidFill>
                  <a:srgbClr val="5B6770"/>
                </a:solidFill>
              </a:rPr>
              <a:t>Storage with sufficient duration </a:t>
            </a:r>
            <a:r>
              <a:rPr lang="en-US" sz="2000" dirty="0" smtClean="0">
                <a:solidFill>
                  <a:srgbClr val="5B6770"/>
                </a:solidFill>
              </a:rPr>
              <a:t>is expected to </a:t>
            </a:r>
            <a:r>
              <a:rPr lang="en-US" sz="2000" dirty="0">
                <a:solidFill>
                  <a:srgbClr val="5B6770"/>
                </a:solidFill>
              </a:rPr>
              <a:t>contribute with 100 % capacity over </a:t>
            </a:r>
            <a:r>
              <a:rPr lang="en-US" sz="2000" b="1" dirty="0">
                <a:solidFill>
                  <a:srgbClr val="5B6770"/>
                </a:solidFill>
              </a:rPr>
              <a:t>peak net load </a:t>
            </a:r>
            <a:r>
              <a:rPr lang="en-US" sz="2000" dirty="0" smtClean="0">
                <a:solidFill>
                  <a:srgbClr val="5B6770"/>
                </a:solidFill>
              </a:rPr>
              <a:t>hours, </a:t>
            </a:r>
            <a:r>
              <a:rPr lang="en-US" sz="2000" dirty="0">
                <a:solidFill>
                  <a:srgbClr val="5B6770"/>
                </a:solidFill>
              </a:rPr>
              <a:t>since these will be the hours </a:t>
            </a:r>
            <a:r>
              <a:rPr lang="en-US" sz="2000" dirty="0" smtClean="0">
                <a:solidFill>
                  <a:srgbClr val="5B6770"/>
                </a:solidFill>
              </a:rPr>
              <a:t>with the </a:t>
            </a:r>
            <a:r>
              <a:rPr lang="en-US" sz="2000" dirty="0">
                <a:solidFill>
                  <a:srgbClr val="5B6770"/>
                </a:solidFill>
              </a:rPr>
              <a:t>highest prices. </a:t>
            </a:r>
          </a:p>
          <a:p>
            <a:r>
              <a:rPr lang="en-US" sz="2000" dirty="0">
                <a:solidFill>
                  <a:srgbClr val="5B6770"/>
                </a:solidFill>
              </a:rPr>
              <a:t>The </a:t>
            </a:r>
            <a:r>
              <a:rPr lang="en-US" sz="2000" dirty="0" smtClean="0">
                <a:solidFill>
                  <a:srgbClr val="5B6770"/>
                </a:solidFill>
              </a:rPr>
              <a:t>width </a:t>
            </a:r>
            <a:r>
              <a:rPr lang="en-US" sz="2000" dirty="0">
                <a:solidFill>
                  <a:srgbClr val="5B6770"/>
                </a:solidFill>
              </a:rPr>
              <a:t>of </a:t>
            </a:r>
            <a:r>
              <a:rPr lang="en-US" sz="2000" dirty="0" smtClean="0">
                <a:solidFill>
                  <a:srgbClr val="5B6770"/>
                </a:solidFill>
              </a:rPr>
              <a:t>the net </a:t>
            </a:r>
            <a:r>
              <a:rPr lang="en-US" sz="2000" dirty="0">
                <a:solidFill>
                  <a:srgbClr val="5B6770"/>
                </a:solidFill>
              </a:rPr>
              <a:t>load peak is system-specific but as more storage is added to a system the </a:t>
            </a:r>
            <a:r>
              <a:rPr lang="en-US" sz="2000" dirty="0" smtClean="0">
                <a:solidFill>
                  <a:srgbClr val="5B6770"/>
                </a:solidFill>
              </a:rPr>
              <a:t>width of </a:t>
            </a:r>
            <a:r>
              <a:rPr lang="en-US" sz="2000" dirty="0">
                <a:solidFill>
                  <a:srgbClr val="5B6770"/>
                </a:solidFill>
              </a:rPr>
              <a:t>peak net load will increase.</a:t>
            </a:r>
          </a:p>
          <a:p>
            <a:r>
              <a:rPr lang="en-US" sz="2000" dirty="0">
                <a:solidFill>
                  <a:srgbClr val="5B6770"/>
                </a:solidFill>
              </a:rPr>
              <a:t>Thus, for storage of a given duration </a:t>
            </a:r>
            <a:r>
              <a:rPr lang="en-US" sz="2000" dirty="0" smtClean="0">
                <a:solidFill>
                  <a:srgbClr val="5B6770"/>
                </a:solidFill>
              </a:rPr>
              <a:t>there will be a maximum </a:t>
            </a:r>
            <a:r>
              <a:rPr lang="en-US" sz="2000" dirty="0">
                <a:solidFill>
                  <a:srgbClr val="5B6770"/>
                </a:solidFill>
              </a:rPr>
              <a:t>installed capacity after which </a:t>
            </a:r>
            <a:r>
              <a:rPr lang="en-US" sz="2000" dirty="0" smtClean="0">
                <a:solidFill>
                  <a:srgbClr val="5B6770"/>
                </a:solidFill>
              </a:rPr>
              <a:t>it is </a:t>
            </a:r>
            <a:r>
              <a:rPr lang="en-US" sz="2000" dirty="0">
                <a:solidFill>
                  <a:srgbClr val="5B6770"/>
                </a:solidFill>
              </a:rPr>
              <a:t>no longer contributing 100% over the entire duration of the net load peak. </a:t>
            </a:r>
          </a:p>
          <a:p>
            <a:endParaRPr lang="en-US" sz="2000" dirty="0">
              <a:solidFill>
                <a:srgbClr val="5B677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8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NREL’s Study: </a:t>
            </a:r>
            <a:r>
              <a:rPr lang="en-US" dirty="0"/>
              <a:t>The Potential for Battery Energy Storage to Provide Peaking Capacity in the United States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1052" t="5015"/>
          <a:stretch/>
        </p:blipFill>
        <p:spPr>
          <a:xfrm>
            <a:off x="3026570" y="1138643"/>
            <a:ext cx="6037480" cy="522783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390" y="1386682"/>
            <a:ext cx="283679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5B6770"/>
                </a:solidFill>
              </a:rPr>
              <a:t>Peaking capacity potential is a function of region’s load shape</a:t>
            </a:r>
          </a:p>
          <a:p>
            <a:endParaRPr lang="en-US" smtClean="0">
              <a:solidFill>
                <a:srgbClr val="5B6770"/>
              </a:solidFill>
            </a:endParaRPr>
          </a:p>
          <a:p>
            <a:r>
              <a:rPr lang="en-US" smtClean="0">
                <a:solidFill>
                  <a:srgbClr val="5B6770"/>
                </a:solidFill>
              </a:rPr>
              <a:t>4-hour </a:t>
            </a:r>
            <a:r>
              <a:rPr lang="en-US">
                <a:solidFill>
                  <a:srgbClr val="5B6770"/>
                </a:solidFill>
              </a:rPr>
              <a:t>storage typically works best in strongly summer peaking systems with narrow </a:t>
            </a:r>
            <a:r>
              <a:rPr lang="en-US" smtClean="0">
                <a:solidFill>
                  <a:srgbClr val="5B6770"/>
                </a:solidFill>
              </a:rPr>
              <a:t>peaks</a:t>
            </a:r>
          </a:p>
          <a:p>
            <a:endParaRPr lang="en-US">
              <a:solidFill>
                <a:srgbClr val="5B6770"/>
              </a:solidFill>
            </a:endParaRPr>
          </a:p>
          <a:p>
            <a:r>
              <a:rPr lang="en-US">
                <a:solidFill>
                  <a:srgbClr val="5B6770"/>
                </a:solidFill>
              </a:rPr>
              <a:t>Ability of 4-hour storage to reduce peak demand drops as net demand shape widens</a:t>
            </a:r>
          </a:p>
          <a:p>
            <a:r>
              <a:rPr lang="en-US" smtClean="0">
                <a:solidFill>
                  <a:srgbClr val="5B6770"/>
                </a:solidFill>
              </a:rPr>
              <a:t> </a:t>
            </a:r>
            <a:endParaRPr lang="en-US">
              <a:solidFill>
                <a:srgbClr val="5B6770"/>
              </a:solidFill>
            </a:endParaRPr>
          </a:p>
          <a:p>
            <a:endParaRPr lang="en-US" smtClean="0">
              <a:solidFill>
                <a:srgbClr val="5B677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0500" y="5890520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5B6770"/>
                </a:solidFill>
              </a:rPr>
              <a:t>Source: NREL</a:t>
            </a:r>
            <a:endParaRPr lang="en-US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47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48842" b="10045"/>
          <a:stretch/>
        </p:blipFill>
        <p:spPr>
          <a:xfrm>
            <a:off x="560886" y="1133375"/>
            <a:ext cx="7950904" cy="43145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Peaking </a:t>
            </a:r>
            <a:r>
              <a:rPr lang="en-US" smtClean="0"/>
              <a:t>Capacity Potential </a:t>
            </a:r>
            <a:r>
              <a:rPr lang="en-US"/>
              <a:t>is a </a:t>
            </a:r>
            <a:r>
              <a:rPr lang="en-US" smtClean="0"/>
              <a:t>Function </a:t>
            </a:r>
            <a:r>
              <a:rPr lang="en-US"/>
              <a:t>of </a:t>
            </a:r>
            <a:r>
              <a:rPr lang="en-US" smtClean="0"/>
              <a:t>Region’s Load Shape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87001" y="1265721"/>
            <a:ext cx="259882" cy="3922295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1976" y="5447899"/>
            <a:ext cx="6788746" cy="8283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62097" y="6091621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5B6770"/>
                </a:solidFill>
              </a:rPr>
              <a:t>Source: NREL</a:t>
            </a:r>
            <a:endParaRPr lang="en-US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41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Solar may Increase Storage’s Potential to Provide 100% Capacity over Net Load Peak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rgbClr val="5B6770"/>
                </a:solidFill>
                <a:cs typeface="Calibri" panose="020F0502020204030204" pitchFamily="34" charset="0"/>
              </a:rPr>
              <a:t>Adding solar tends to narrow period of peak demand, potentially increasing the ability of 4-hour storage to act as peaking </a:t>
            </a:r>
            <a:r>
              <a:rPr lang="en-US" sz="2000" dirty="0" smtClean="0">
                <a:solidFill>
                  <a:srgbClr val="5B6770"/>
                </a:solidFill>
                <a:cs typeface="Calibri" panose="020F0502020204030204" pitchFamily="34" charset="0"/>
              </a:rPr>
              <a:t>capacity</a:t>
            </a:r>
          </a:p>
          <a:p>
            <a:endParaRPr lang="en-US" sz="2000" dirty="0" smtClean="0">
              <a:solidFill>
                <a:srgbClr val="5B6770"/>
              </a:solidFill>
              <a:cs typeface="Calibri" panose="020F0502020204030204" pitchFamily="34" charset="0"/>
            </a:endParaRPr>
          </a:p>
          <a:p>
            <a:r>
              <a:rPr lang="en-US" sz="2000" dirty="0">
                <a:solidFill>
                  <a:srgbClr val="5B6770"/>
                </a:solidFill>
              </a:rPr>
              <a:t>The practical potential of 4-hour storage increases as a function of PV deployment in all regions, but with a variety of regional patterns</a:t>
            </a:r>
          </a:p>
          <a:p>
            <a:endParaRPr lang="en-US" sz="2400" dirty="0">
              <a:solidFill>
                <a:srgbClr val="5B6770"/>
              </a:solidFill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B1C3970-FF87-4BFF-B27D-0992443A03F6}"/>
              </a:ext>
            </a:extLst>
          </p:cNvPr>
          <p:cNvSpPr/>
          <p:nvPr/>
        </p:nvSpPr>
        <p:spPr>
          <a:xfrm>
            <a:off x="1436669" y="5459771"/>
            <a:ext cx="9589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5B6770"/>
                </a:solidFill>
                <a:cs typeface="Calibri" panose="020F0502020204030204" pitchFamily="34" charset="0"/>
              </a:rPr>
              <a:t>Zero PV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DC72B47D-9E35-4EA7-875D-F1DB4ABA78B8}"/>
              </a:ext>
            </a:extLst>
          </p:cNvPr>
          <p:cNvSpPr/>
          <p:nvPr/>
        </p:nvSpPr>
        <p:spPr>
          <a:xfrm>
            <a:off x="7173365" y="5431008"/>
            <a:ext cx="9252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5B6770"/>
                </a:solidFill>
                <a:cs typeface="Calibri" panose="020F0502020204030204" pitchFamily="34" charset="0"/>
              </a:rPr>
              <a:t>10% PV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26409C77-6481-439A-B76C-D29C40D678DC}"/>
              </a:ext>
            </a:extLst>
          </p:cNvPr>
          <p:cNvSpPr/>
          <p:nvPr/>
        </p:nvSpPr>
        <p:spPr>
          <a:xfrm>
            <a:off x="4391374" y="5453536"/>
            <a:ext cx="8114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5B6770"/>
                </a:solidFill>
                <a:cs typeface="Calibri" panose="020F0502020204030204" pitchFamily="34" charset="0"/>
              </a:rPr>
              <a:t>5% PV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51A40999-2575-4057-9763-25B2B6416A5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724838"/>
            <a:ext cx="2740819" cy="1644491"/>
          </a:xfrm>
          <a:prstGeom prst="rect">
            <a:avLst/>
          </a:prstGeom>
          <a:noFill/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151CFCAC-68DD-4D7F-BE7C-45D0FF11EB7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327" y="3694067"/>
            <a:ext cx="2839879" cy="1704023"/>
          </a:xfrm>
          <a:prstGeom prst="rect">
            <a:avLst/>
          </a:prstGeom>
          <a:noFill/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CF1D5DBA-6A8F-4BCE-9426-6B355425CA8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206" y="3694066"/>
            <a:ext cx="2832527" cy="1704023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7393469" y="6041228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5B6770"/>
                </a:solidFill>
              </a:rPr>
              <a:t>Source: NREL</a:t>
            </a:r>
            <a:endParaRPr lang="en-US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113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</a:t>
            </a:r>
            <a:r>
              <a:rPr lang="en-US" dirty="0"/>
              <a:t>Potential </a:t>
            </a:r>
            <a:r>
              <a:rPr lang="en-US"/>
              <a:t>for </a:t>
            </a:r>
            <a:r>
              <a:rPr lang="en-US" smtClean="0"/>
              <a:t>Storage </a:t>
            </a:r>
            <a:r>
              <a:rPr lang="en-US" dirty="0"/>
              <a:t>to Provide Peaking Capacity </a:t>
            </a:r>
            <a:r>
              <a:rPr lang="en-US"/>
              <a:t>in </a:t>
            </a:r>
            <a:r>
              <a:rPr lang="en-US" smtClean="0"/>
              <a:t>ERCOT at Different Levels of Solar and Wind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0186" y="1300306"/>
            <a:ext cx="5902712" cy="41041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0186" y="5772653"/>
            <a:ext cx="6638693" cy="42374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408371" y="6071694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5B6770"/>
                </a:solidFill>
              </a:rPr>
              <a:t>Source: NREL</a:t>
            </a:r>
            <a:endParaRPr lang="en-US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926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Current </a:t>
            </a:r>
            <a:r>
              <a:rPr lang="en-US" dirty="0" smtClean="0"/>
              <a:t>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0461"/>
            <a:ext cx="8534400" cy="431983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000" dirty="0">
                <a:solidFill>
                  <a:srgbClr val="5B6770"/>
                </a:solidFill>
              </a:rPr>
              <a:t>ERCOT currently uses 0% capacity contribution for battery storage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solidFill>
                  <a:srgbClr val="5B6770"/>
                </a:solidFill>
              </a:rPr>
              <a:t>ERCOT </a:t>
            </a:r>
            <a:r>
              <a:rPr lang="en-US" sz="2000" dirty="0" smtClean="0">
                <a:solidFill>
                  <a:srgbClr val="5B6770"/>
                </a:solidFill>
              </a:rPr>
              <a:t>currently </a:t>
            </a:r>
            <a:r>
              <a:rPr lang="en-US" sz="2000" dirty="0" smtClean="0">
                <a:solidFill>
                  <a:srgbClr val="5B6770"/>
                </a:solidFill>
              </a:rPr>
              <a:t>does </a:t>
            </a:r>
            <a:r>
              <a:rPr lang="en-US" sz="2000" dirty="0">
                <a:solidFill>
                  <a:srgbClr val="5B6770"/>
                </a:solidFill>
              </a:rPr>
              <a:t>not </a:t>
            </a:r>
            <a:r>
              <a:rPr lang="en-US" sz="2000" dirty="0" smtClean="0">
                <a:solidFill>
                  <a:srgbClr val="5B6770"/>
                </a:solidFill>
              </a:rPr>
              <a:t>collect </a:t>
            </a:r>
            <a:r>
              <a:rPr lang="en-US" sz="2000" dirty="0">
                <a:solidFill>
                  <a:srgbClr val="5B6770"/>
                </a:solidFill>
              </a:rPr>
              <a:t>data on storage duration (h) or maximum energy (MWh). </a:t>
            </a:r>
          </a:p>
          <a:p>
            <a:pPr>
              <a:spcAft>
                <a:spcPts val="1200"/>
              </a:spcAft>
            </a:pPr>
            <a:r>
              <a:rPr lang="en-US" sz="2000" dirty="0" smtClean="0">
                <a:solidFill>
                  <a:srgbClr val="5B6770"/>
                </a:solidFill>
              </a:rPr>
              <a:t>This data will be available once BESTF-5 </a:t>
            </a:r>
            <a:r>
              <a:rPr lang="en-US" sz="2000" dirty="0">
                <a:solidFill>
                  <a:srgbClr val="5B6770"/>
                </a:solidFill>
              </a:rPr>
              <a:t>NPRR </a:t>
            </a:r>
            <a:r>
              <a:rPr lang="en-US" sz="2000" dirty="0" smtClean="0">
                <a:solidFill>
                  <a:srgbClr val="5B6770"/>
                </a:solidFill>
              </a:rPr>
              <a:t>“Energy </a:t>
            </a:r>
            <a:r>
              <a:rPr lang="en-US" sz="2000" dirty="0">
                <a:solidFill>
                  <a:srgbClr val="5B6770"/>
                </a:solidFill>
              </a:rPr>
              <a:t>Storage Resource Single Model </a:t>
            </a:r>
            <a:r>
              <a:rPr lang="en-US" sz="2000" dirty="0" smtClean="0">
                <a:solidFill>
                  <a:srgbClr val="5B6770"/>
                </a:solidFill>
              </a:rPr>
              <a:t>Registration…” (based on KTC-1) is approved and implemented in RIOO-IS, and Resource Entities update their resource information. This </a:t>
            </a:r>
            <a:r>
              <a:rPr lang="en-US" sz="2000" dirty="0">
                <a:solidFill>
                  <a:srgbClr val="5B6770"/>
                </a:solidFill>
              </a:rPr>
              <a:t>may take 2+ years. </a:t>
            </a:r>
          </a:p>
          <a:p>
            <a:pPr>
              <a:spcAft>
                <a:spcPts val="1200"/>
              </a:spcAft>
            </a:pPr>
            <a:r>
              <a:rPr lang="en-US" sz="2000" dirty="0" smtClean="0">
                <a:solidFill>
                  <a:srgbClr val="5B6770"/>
                </a:solidFill>
              </a:rPr>
              <a:t>Based on 01/31/2020 GIS Report: </a:t>
            </a:r>
          </a:p>
          <a:p>
            <a:pPr marL="749300" indent="-457200"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en-US" sz="2000" dirty="0" smtClean="0">
                <a:solidFill>
                  <a:srgbClr val="5B6770"/>
                </a:solidFill>
              </a:rPr>
              <a:t>124 </a:t>
            </a:r>
            <a:r>
              <a:rPr lang="en-US" sz="2000" dirty="0">
                <a:solidFill>
                  <a:srgbClr val="5B6770"/>
                </a:solidFill>
              </a:rPr>
              <a:t>MW of installed battery storage </a:t>
            </a:r>
            <a:r>
              <a:rPr lang="en-US" sz="2000" dirty="0" smtClean="0">
                <a:solidFill>
                  <a:srgbClr val="5B6770"/>
                </a:solidFill>
              </a:rPr>
              <a:t>capacity</a:t>
            </a:r>
          </a:p>
          <a:p>
            <a:pPr marL="749300" indent="-457200"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en-US" sz="2000" dirty="0" smtClean="0">
                <a:solidFill>
                  <a:srgbClr val="5B6770"/>
                </a:solidFill>
              </a:rPr>
              <a:t>402 MW with SGIA and Financial Security Posted </a:t>
            </a:r>
            <a:endParaRPr lang="en-US" sz="2000" dirty="0">
              <a:solidFill>
                <a:srgbClr val="5B6770"/>
              </a:solidFill>
            </a:endParaRPr>
          </a:p>
          <a:p>
            <a:pPr marL="749300" indent="-457200"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en-US" sz="2000" dirty="0" smtClean="0">
                <a:solidFill>
                  <a:srgbClr val="5B6770"/>
                </a:solidFill>
              </a:rPr>
              <a:t>5.4 </a:t>
            </a:r>
            <a:r>
              <a:rPr lang="en-US" sz="2000" dirty="0">
                <a:solidFill>
                  <a:srgbClr val="5B6770"/>
                </a:solidFill>
              </a:rPr>
              <a:t>GW of battery storage (with FIS started) in the interconnection </a:t>
            </a:r>
            <a:r>
              <a:rPr lang="en-US" sz="2000" dirty="0" smtClean="0">
                <a:solidFill>
                  <a:srgbClr val="5B6770"/>
                </a:solidFill>
              </a:rPr>
              <a:t>queue </a:t>
            </a:r>
            <a:r>
              <a:rPr lang="en-US" sz="2000" dirty="0">
                <a:solidFill>
                  <a:srgbClr val="5B6770"/>
                </a:solidFill>
              </a:rPr>
              <a:t>with COD before the end of 2022.</a:t>
            </a:r>
          </a:p>
          <a:p>
            <a:endParaRPr lang="en-US" sz="2000" dirty="0">
              <a:solidFill>
                <a:srgbClr val="5B677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239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Proposed </a:t>
            </a:r>
            <a:r>
              <a:rPr lang="en-US"/>
              <a:t>Way </a:t>
            </a:r>
            <a:r>
              <a:rPr lang="en-US" smtClean="0"/>
              <a:t>Forward: Interim </a:t>
            </a:r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1590"/>
            <a:ext cx="8534400" cy="4663439"/>
          </a:xfrm>
        </p:spPr>
        <p:txBody>
          <a:bodyPr/>
          <a:lstStyle/>
          <a:p>
            <a:pPr lvl="0">
              <a:spcAft>
                <a:spcPts val="1200"/>
              </a:spcAft>
            </a:pPr>
            <a:r>
              <a:rPr lang="en-US" sz="2400" dirty="0" smtClean="0">
                <a:solidFill>
                  <a:srgbClr val="5B6770"/>
                </a:solidFill>
              </a:rPr>
              <a:t>To </a:t>
            </a:r>
            <a:r>
              <a:rPr lang="en-US" sz="2400" dirty="0">
                <a:solidFill>
                  <a:srgbClr val="5B6770"/>
                </a:solidFill>
              </a:rPr>
              <a:t>start including storage in the CDR, ERCOT needs storage MWh and duration information prior to BESTF-5 NPRR implementation. EIA data? RFI? Both?</a:t>
            </a:r>
          </a:p>
          <a:p>
            <a:pPr lvl="0">
              <a:spcAft>
                <a:spcPts val="1200"/>
              </a:spcAft>
            </a:pPr>
            <a:r>
              <a:rPr lang="en-US" sz="2400" dirty="0">
                <a:solidFill>
                  <a:srgbClr val="5B6770"/>
                </a:solidFill>
              </a:rPr>
              <a:t>Using this data, ERCOT will </a:t>
            </a:r>
            <a:r>
              <a:rPr lang="en-US" sz="2400" dirty="0" smtClean="0">
                <a:solidFill>
                  <a:srgbClr val="5B6770"/>
                </a:solidFill>
              </a:rPr>
              <a:t>include </a:t>
            </a:r>
            <a:r>
              <a:rPr lang="en-US" sz="2400" dirty="0">
                <a:solidFill>
                  <a:srgbClr val="5B6770"/>
                </a:solidFill>
              </a:rPr>
              <a:t>storage </a:t>
            </a:r>
            <a:r>
              <a:rPr lang="en-US" sz="2400" dirty="0" smtClean="0">
                <a:solidFill>
                  <a:srgbClr val="5B6770"/>
                </a:solidFill>
              </a:rPr>
              <a:t>in the CDR Resource Scenario Analysis tab, </a:t>
            </a:r>
            <a:r>
              <a:rPr lang="en-US" sz="2400" dirty="0">
                <a:solidFill>
                  <a:srgbClr val="5B6770"/>
                </a:solidFill>
              </a:rPr>
              <a:t>where net load peak hours are </a:t>
            </a:r>
            <a:r>
              <a:rPr lang="en-US" sz="2400" dirty="0" smtClean="0">
                <a:solidFill>
                  <a:srgbClr val="5B6770"/>
                </a:solidFill>
              </a:rPr>
              <a:t>considered; </a:t>
            </a:r>
            <a:r>
              <a:rPr lang="en-US" sz="2400" dirty="0" smtClean="0">
                <a:solidFill>
                  <a:srgbClr val="5B6770"/>
                </a:solidFill>
              </a:rPr>
              <a:t>ESRs </a:t>
            </a:r>
            <a:r>
              <a:rPr lang="en-US" sz="2400" dirty="0" smtClean="0">
                <a:solidFill>
                  <a:srgbClr val="5B6770"/>
                </a:solidFill>
              </a:rPr>
              <a:t>will continue to be excluded from Reserve Margin </a:t>
            </a:r>
            <a:r>
              <a:rPr lang="en-US" sz="2400" dirty="0" smtClean="0">
                <a:solidFill>
                  <a:srgbClr val="5B6770"/>
                </a:solidFill>
              </a:rPr>
              <a:t>calculations.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5B6770"/>
                </a:solidFill>
              </a:rPr>
              <a:t>Using historic data, ERCOT will be calculating historic average capacity contributions across peak load hours and net load peak hours, similarly to wind and </a:t>
            </a:r>
            <a:r>
              <a:rPr lang="en-US" sz="2400" dirty="0" smtClean="0">
                <a:solidFill>
                  <a:srgbClr val="5B6770"/>
                </a:solidFill>
              </a:rPr>
              <a:t>solar.</a:t>
            </a:r>
            <a:endParaRPr lang="en-US" sz="2400" dirty="0">
              <a:solidFill>
                <a:srgbClr val="5B6770"/>
              </a:solidFill>
            </a:endParaRPr>
          </a:p>
          <a:p>
            <a:pPr lvl="0">
              <a:spcAft>
                <a:spcPts val="1200"/>
              </a:spcAft>
            </a:pPr>
            <a:endParaRPr lang="en-US" sz="2400" dirty="0">
              <a:solidFill>
                <a:srgbClr val="5B677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16458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10203</TotalTime>
  <Words>960</Words>
  <Application>Microsoft Office PowerPoint</Application>
  <PresentationFormat>On-screen Show (4:3)</PresentationFormat>
  <Paragraphs>96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1_Custom Design</vt:lpstr>
      <vt:lpstr>1_Office Theme</vt:lpstr>
      <vt:lpstr>PowerPoint Presentation</vt:lpstr>
      <vt:lpstr>Outline and Key Points </vt:lpstr>
      <vt:lpstr>Research Study Findings (NREL, LBNL, EPRI, ICF)</vt:lpstr>
      <vt:lpstr>NREL’s Study: The Potential for Battery Energy Storage to Provide Peaking Capacity in the United States</vt:lpstr>
      <vt:lpstr>Peaking Capacity Potential is a Function of Region’s Load Shape</vt:lpstr>
      <vt:lpstr>Adding Solar may Increase Storage’s Potential to Provide 100% Capacity over Net Load Peak</vt:lpstr>
      <vt:lpstr>The Potential for Storage to Provide Peaking Capacity in ERCOT at Different Levels of Solar and Wind</vt:lpstr>
      <vt:lpstr>Current Situation</vt:lpstr>
      <vt:lpstr>Proposed Way Forward: Interim Solution</vt:lpstr>
      <vt:lpstr>Proposed Way Forward: Long Term Solution</vt:lpstr>
      <vt:lpstr>References</vt:lpstr>
      <vt:lpstr>Thank you! Questions?</vt:lpstr>
      <vt:lpstr>ERCOT: 2018 Form EIA-860 Data - Schedule 3, 'Energy Storage Data' (Operable Units Only)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Matevosjana, Julia</dc:creator>
  <cp:lastModifiedBy>Matevosjana, Julia</cp:lastModifiedBy>
  <cp:revision>36</cp:revision>
  <dcterms:created xsi:type="dcterms:W3CDTF">2020-02-03T17:18:51Z</dcterms:created>
  <dcterms:modified xsi:type="dcterms:W3CDTF">2020-02-21T00:06:24Z</dcterms:modified>
</cp:coreProperties>
</file>