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61"/>
  </p:notesMasterIdLst>
  <p:handoutMasterIdLst>
    <p:handoutMasterId r:id="rId62"/>
  </p:handoutMasterIdLst>
  <p:sldIdLst>
    <p:sldId id="260" r:id="rId6"/>
    <p:sldId id="297" r:id="rId7"/>
    <p:sldId id="350" r:id="rId8"/>
    <p:sldId id="336" r:id="rId9"/>
    <p:sldId id="351" r:id="rId10"/>
    <p:sldId id="300" r:id="rId11"/>
    <p:sldId id="346" r:id="rId12"/>
    <p:sldId id="347" r:id="rId13"/>
    <p:sldId id="348" r:id="rId14"/>
    <p:sldId id="349" r:id="rId15"/>
    <p:sldId id="303" r:id="rId16"/>
    <p:sldId id="380" r:id="rId17"/>
    <p:sldId id="383" r:id="rId18"/>
    <p:sldId id="355" r:id="rId19"/>
    <p:sldId id="381" r:id="rId20"/>
    <p:sldId id="382" r:id="rId21"/>
    <p:sldId id="385" r:id="rId22"/>
    <p:sldId id="386" r:id="rId23"/>
    <p:sldId id="384" r:id="rId24"/>
    <p:sldId id="387" r:id="rId25"/>
    <p:sldId id="388" r:id="rId26"/>
    <p:sldId id="389" r:id="rId27"/>
    <p:sldId id="390" r:id="rId28"/>
    <p:sldId id="359" r:id="rId29"/>
    <p:sldId id="360" r:id="rId30"/>
    <p:sldId id="361" r:id="rId31"/>
    <p:sldId id="362" r:id="rId32"/>
    <p:sldId id="363" r:id="rId33"/>
    <p:sldId id="399" r:id="rId34"/>
    <p:sldId id="364" r:id="rId35"/>
    <p:sldId id="402" r:id="rId36"/>
    <p:sldId id="391" r:id="rId37"/>
    <p:sldId id="392" r:id="rId38"/>
    <p:sldId id="397" r:id="rId39"/>
    <p:sldId id="396" r:id="rId40"/>
    <p:sldId id="394" r:id="rId41"/>
    <p:sldId id="395" r:id="rId42"/>
    <p:sldId id="365" r:id="rId43"/>
    <p:sldId id="369" r:id="rId44"/>
    <p:sldId id="367" r:id="rId45"/>
    <p:sldId id="398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403" r:id="rId57"/>
    <p:sldId id="400" r:id="rId58"/>
    <p:sldId id="401" r:id="rId59"/>
    <p:sldId id="296" r:id="rId60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42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Load Reductions Associated with 4-CP Transmission Charges </a:t>
            </a:r>
            <a:r>
              <a:rPr lang="en-US" sz="2000" dirty="0" smtClean="0"/>
              <a:t>and Price Responsive Load/Retail DR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Supply Analysis Working Group – February 20, 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Re-Constituted ERCOT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1143000"/>
            <a:ext cx="778328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057400"/>
            <a:ext cx="494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/>
              <a:t>DR/PR Category </a:t>
            </a:r>
            <a:r>
              <a:rPr lang="en-US" altLang="en-US" sz="3200" b="1" dirty="0"/>
              <a:t>Results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8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4CP/</a:t>
            </a:r>
            <a:r>
              <a:rPr lang="en-US" altLang="en-US" dirty="0" err="1" smtClean="0"/>
              <a:t>NearCP</a:t>
            </a:r>
            <a:r>
              <a:rPr lang="en-US" altLang="en-US" dirty="0" smtClean="0"/>
              <a:t>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9593"/>
            <a:ext cx="3429000" cy="152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9593"/>
            <a:ext cx="3500325" cy="428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0944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4CP Days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0662" y="109440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NearCP</a:t>
            </a:r>
            <a:r>
              <a:rPr lang="en-US" dirty="0" smtClean="0"/>
              <a:t> Days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25" y="4419600"/>
            <a:ext cx="3405150" cy="8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1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 Pricing ESIID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9495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52600"/>
            <a:ext cx="8229600" cy="23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 High Price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6800"/>
            <a:ext cx="411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sz="2200" dirty="0" smtClean="0"/>
              <a:t>Summer 2019 Analysis Update</a:t>
            </a:r>
          </a:p>
          <a:p>
            <a:pPr lvl="2">
              <a:defRPr/>
            </a:pPr>
            <a:r>
              <a:rPr lang="en-US" altLang="en-US" sz="1800" dirty="0" smtClean="0"/>
              <a:t>Updates to Commission Filing</a:t>
            </a:r>
          </a:p>
          <a:p>
            <a:pPr lvl="1">
              <a:defRPr/>
            </a:pPr>
            <a:r>
              <a:rPr lang="en-US" altLang="en-US" sz="2200" dirty="0"/>
              <a:t>Price Response and Retail DR</a:t>
            </a:r>
          </a:p>
          <a:p>
            <a:pPr lvl="2">
              <a:defRPr/>
            </a:pPr>
            <a:r>
              <a:rPr lang="en-US" altLang="en-US" sz="1800" dirty="0" smtClean="0"/>
              <a:t>Block and Index Pricing (BI)</a:t>
            </a:r>
          </a:p>
          <a:p>
            <a:pPr lvl="2">
              <a:defRPr/>
            </a:pPr>
            <a:r>
              <a:rPr lang="en-US" altLang="en-US" sz="1800" dirty="0" smtClean="0"/>
              <a:t>Other Load Control (OLC)</a:t>
            </a:r>
          </a:p>
          <a:p>
            <a:pPr lvl="2">
              <a:defRPr/>
            </a:pPr>
            <a:r>
              <a:rPr lang="en-US" altLang="en-US" sz="1800" dirty="0" smtClean="0"/>
              <a:t>Other Voluntary DR (OTH)</a:t>
            </a:r>
          </a:p>
          <a:p>
            <a:pPr lvl="2">
              <a:defRPr/>
            </a:pPr>
            <a:r>
              <a:rPr lang="en-US" altLang="en-US" sz="1800" dirty="0" smtClean="0"/>
              <a:t>Peak Rebate (PR)</a:t>
            </a:r>
          </a:p>
          <a:p>
            <a:pPr lvl="2">
              <a:defRPr/>
            </a:pPr>
            <a:r>
              <a:rPr lang="en-US" altLang="en-US" sz="1800" dirty="0" smtClean="0"/>
              <a:t>Real Time Pricing (RTP)</a:t>
            </a:r>
          </a:p>
          <a:p>
            <a:pPr lvl="1">
              <a:defRPr/>
            </a:pPr>
            <a:r>
              <a:rPr lang="en-US" altLang="en-US" sz="2200" dirty="0"/>
              <a:t>NOIE Price Response</a:t>
            </a:r>
          </a:p>
          <a:p>
            <a:pPr lvl="1">
              <a:defRPr/>
            </a:pPr>
            <a:r>
              <a:rPr lang="en-US" altLang="en-US" sz="2200" dirty="0"/>
              <a:t>Pure Demand and Price Response</a:t>
            </a:r>
          </a:p>
          <a:p>
            <a:pPr lvl="1">
              <a:defRPr/>
            </a:pPr>
            <a:r>
              <a:rPr lang="en-US" altLang="en-US" sz="2200" dirty="0"/>
              <a:t>TOU</a:t>
            </a:r>
          </a:p>
          <a:p>
            <a:pPr lvl="2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1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Real-Time Pricing ESIID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8924"/>
            <a:ext cx="8229600" cy="195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8229600" cy="1957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9495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6261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RTP High Price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00" y="1034143"/>
            <a:ext cx="4464000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2019 Analysis Update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sz="2200" dirty="0" smtClean="0"/>
              <a:t>Includes ERS-10 reductions for Aug 13</a:t>
            </a:r>
          </a:p>
          <a:p>
            <a:pPr lvl="2">
              <a:defRPr/>
            </a:pPr>
            <a:r>
              <a:rPr lang="en-US" altLang="en-US" sz="1800" dirty="0" smtClean="0"/>
              <a:t>Was deployed in error and not included in commission filing</a:t>
            </a:r>
          </a:p>
          <a:p>
            <a:pPr marL="914400" lvl="2" indent="0">
              <a:buNone/>
              <a:defRPr/>
            </a:pPr>
            <a:endParaRPr lang="en-US" altLang="en-US" sz="800" dirty="0" smtClean="0"/>
          </a:p>
          <a:p>
            <a:pPr lvl="1">
              <a:defRPr/>
            </a:pPr>
            <a:r>
              <a:rPr lang="en-US" altLang="en-US" sz="2200" dirty="0" smtClean="0"/>
              <a:t>Corrections to properly include ERCOT-read SOG</a:t>
            </a:r>
          </a:p>
          <a:p>
            <a:pPr lvl="1">
              <a:defRPr/>
            </a:pPr>
            <a:endParaRPr lang="en-US" altLang="en-US" sz="800" dirty="0"/>
          </a:p>
          <a:p>
            <a:pPr lvl="1">
              <a:defRPr/>
            </a:pPr>
            <a:r>
              <a:rPr lang="en-US" altLang="en-US" sz="2200" dirty="0" smtClean="0"/>
              <a:t>For ESIIDs known to be associated with SOG exclude day with export from baseline calculations for the ESIID</a:t>
            </a:r>
          </a:p>
          <a:p>
            <a:pPr lvl="1">
              <a:defRPr/>
            </a:pPr>
            <a:endParaRPr lang="en-US" altLang="en-US" sz="800" dirty="0"/>
          </a:p>
          <a:p>
            <a:pPr lvl="1">
              <a:defRPr/>
            </a:pPr>
            <a:r>
              <a:rPr lang="en-US" altLang="en-US" sz="2200" dirty="0" smtClean="0"/>
              <a:t>ERCOT has modified and posted the TDSP Read Generator form to include ESIID associated with the Resource Id and will do a mass update for previous submissions</a:t>
            </a:r>
          </a:p>
          <a:p>
            <a:pPr lvl="1">
              <a:defRPr/>
            </a:pPr>
            <a:endParaRPr lang="en-US" altLang="en-US" sz="800" dirty="0"/>
          </a:p>
          <a:p>
            <a:pPr lvl="1">
              <a:defRPr/>
            </a:pPr>
            <a:r>
              <a:rPr lang="en-US" altLang="en-US" sz="2200" dirty="0" smtClean="0"/>
              <a:t>This will allow allocation of response to SOGs rather than treating the it as load response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Price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295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NOIEs did not report participation in BI or RTP, but did use other categories to respond to price.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52130"/>
            <a:ext cx="4971924" cy="16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High Price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79788"/>
            <a:ext cx="4114800" cy="50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NOIE Price Response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0" y="1143000"/>
            <a:ext cx="782683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NOIE Price Response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NOIE Price Response – August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NOIE Price Response – August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NOIE Price Response – August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Peak Rebate ESIID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9495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6261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Residential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8924"/>
            <a:ext cx="8229600" cy="1957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8229600" cy="19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Peak Rebate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4114800" cy="15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Reductions by Category / System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600200"/>
            <a:ext cx="8218714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106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 17 MW Reductions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Rebate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2999"/>
            <a:ext cx="77724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Rebate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Load Control ESIID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9495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6261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1396"/>
            <a:ext cx="8153400" cy="1957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14800"/>
            <a:ext cx="8077200" cy="19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Load Control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92086"/>
            <a:ext cx="4081950" cy="1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DLC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DLC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DLC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DLC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ERS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ERS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2999"/>
            <a:ext cx="7848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ESIIDs Reduce by Category / System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TDSP SOP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TDSP SOP</a:t>
            </a:r>
            <a:r>
              <a:rPr lang="en-US" dirty="0" smtClean="0"/>
              <a:t> Load Reductions – August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TOU ESIID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Residential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87" y="1014124"/>
            <a:ext cx="6926626" cy="1957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87" y="3429000"/>
            <a:ext cx="6926626" cy="1957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1" y="5562600"/>
            <a:ext cx="86105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NOIEs reported 3,053 Residential and 1,650 Non-residential customers on TOU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845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DR/PR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altLang="en-US" sz="2000" dirty="0" smtClean="0"/>
              <a:t>Pure response:</a:t>
            </a:r>
          </a:p>
          <a:p>
            <a:pPr marL="457200" lvl="1" indent="0"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Response attributable to a category with no influence from 	participation in another category.</a:t>
            </a:r>
          </a:p>
          <a:p>
            <a:pPr marL="457200" lvl="1" indent="0">
              <a:buNone/>
              <a:defRPr/>
            </a:pPr>
            <a:endParaRPr lang="en-US" altLang="en-US" sz="800" dirty="0"/>
          </a:p>
          <a:p>
            <a:pPr marL="457200" lvl="1" indent="0">
              <a:buNone/>
              <a:defRPr/>
            </a:pPr>
            <a:r>
              <a:rPr lang="en-US" altLang="en-US" sz="2000" dirty="0" smtClean="0"/>
              <a:t>Example: An ESIID participates in 4CP and RTP.</a:t>
            </a:r>
          </a:p>
          <a:p>
            <a:pPr marL="457200" lvl="1" indent="0"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Pure 4CP response for the ESIID would be on 4CP/</a:t>
            </a:r>
            <a:r>
              <a:rPr lang="en-US" altLang="en-US" sz="2000" dirty="0" err="1" smtClean="0"/>
              <a:t>NearCP</a:t>
            </a:r>
            <a:r>
              <a:rPr lang="en-US" altLang="en-US" sz="2000" dirty="0" smtClean="0"/>
              <a:t> 	days without high prices.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Price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4465819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64355"/>
            <a:ext cx="3109050" cy="3481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648200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ERS &amp; TDSP only deployed on 4CP </a:t>
            </a:r>
            <a:r>
              <a:rPr lang="en-US" sz="1700" dirty="0" smtClean="0"/>
              <a:t>and </a:t>
            </a:r>
            <a:r>
              <a:rPr lang="en-US" sz="1700" dirty="0" smtClean="0"/>
              <a:t>high price days, so cannot calculate pure </a:t>
            </a:r>
            <a:r>
              <a:rPr lang="en-US" sz="1700" dirty="0" smtClean="0"/>
              <a:t>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Since both are deployed in EEA, they are likely to be used during high price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Peak Rebate and Direct Load Control pure response is only slightly lower than actual response.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Re-Constituted ERCOT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5" name="Picture 1" descr="im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Re-Constituted ERCOT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Re-Constituted ERCOT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Re-Constituted ERCOT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10776</TotalTime>
  <Words>591</Words>
  <Application>Microsoft Office PowerPoint</Application>
  <PresentationFormat>On-screen Show (4:3)</PresentationFormat>
  <Paragraphs>195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Summer 2019 Analysis Update</vt:lpstr>
      <vt:lpstr>Load Reductions by Category / System Level</vt:lpstr>
      <vt:lpstr>ESIIDs Reduce by Category / System Level</vt:lpstr>
      <vt:lpstr>Re-Constituted ERCOT Load</vt:lpstr>
      <vt:lpstr>Re-Constituted ERCOT Load</vt:lpstr>
      <vt:lpstr>Re-Constituted ERCOT Load</vt:lpstr>
      <vt:lpstr>Re-Constituted ERCOT Load</vt:lpstr>
      <vt:lpstr>Re-Constituted ERCOT Load</vt:lpstr>
      <vt:lpstr>PowerPoint Presentation</vt:lpstr>
      <vt:lpstr>4CP/NearCP Events</vt:lpstr>
      <vt:lpstr>4CP Load Reductions – August Week</vt:lpstr>
      <vt:lpstr>4CP Load Reductions – August Week</vt:lpstr>
      <vt:lpstr>4CP Load Reductions – August Week</vt:lpstr>
      <vt:lpstr>4CP Load Reductions – August Week</vt:lpstr>
      <vt:lpstr>BI Pricing ESIID Participation</vt:lpstr>
      <vt:lpstr>BI High Price Events</vt:lpstr>
      <vt:lpstr>BI Load Reductions – August Week</vt:lpstr>
      <vt:lpstr>BI Load Reductions – August Week</vt:lpstr>
      <vt:lpstr>BI Load Reductions – August Week</vt:lpstr>
      <vt:lpstr>BI Load Reductions – August Week</vt:lpstr>
      <vt:lpstr>BI Load Reductions – August Week</vt:lpstr>
      <vt:lpstr>Real-Time Pricing ESIID Participation</vt:lpstr>
      <vt:lpstr>RTP High Price Events</vt:lpstr>
      <vt:lpstr>RTP Load Reductions – August Week</vt:lpstr>
      <vt:lpstr>RTP Load Reductions – August Week</vt:lpstr>
      <vt:lpstr>RTP Load Reductions – August Week</vt:lpstr>
      <vt:lpstr>RTP Load Reductions – August Week</vt:lpstr>
      <vt:lpstr>RTP Load Reductions – August Week</vt:lpstr>
      <vt:lpstr>NOIE Price Response</vt:lpstr>
      <vt:lpstr>NOIE High Price Events</vt:lpstr>
      <vt:lpstr>NOIE Price Response – August Week</vt:lpstr>
      <vt:lpstr>NOIE Price Response – August Week</vt:lpstr>
      <vt:lpstr>NOIE Price Response – August Week</vt:lpstr>
      <vt:lpstr>NOIE Price Response – August Week</vt:lpstr>
      <vt:lpstr>NOIE Price Response – August Week</vt:lpstr>
      <vt:lpstr>Peak Rebate ESIID Participation</vt:lpstr>
      <vt:lpstr>Peak Rebate Events</vt:lpstr>
      <vt:lpstr>Peak Rebate Load Reductions – August Week</vt:lpstr>
      <vt:lpstr>Peak Rebate Load Reductions – August Week</vt:lpstr>
      <vt:lpstr>Direct Load Control ESIID Participation</vt:lpstr>
      <vt:lpstr>Direct Load Control Events</vt:lpstr>
      <vt:lpstr>DLC Load Reductions – August Week</vt:lpstr>
      <vt:lpstr>DLC Load Reductions – August Week</vt:lpstr>
      <vt:lpstr>DLC Load Reductions – August Week</vt:lpstr>
      <vt:lpstr>DLC Load Reductions – August Week</vt:lpstr>
      <vt:lpstr>ERS Load Reductions – August Week</vt:lpstr>
      <vt:lpstr>ERS Load Reductions – August Week</vt:lpstr>
      <vt:lpstr>TDSP SOP Load Reductions – August Week</vt:lpstr>
      <vt:lpstr>TDSP SOP Load Reductions – August Week</vt:lpstr>
      <vt:lpstr>TOU ESIID Participation</vt:lpstr>
      <vt:lpstr>Pure DR/PR</vt:lpstr>
      <vt:lpstr>Pure Price Response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294</cp:revision>
  <cp:lastPrinted>2020-02-20T00:38:16Z</cp:lastPrinted>
  <dcterms:created xsi:type="dcterms:W3CDTF">2016-01-21T15:20:31Z</dcterms:created>
  <dcterms:modified xsi:type="dcterms:W3CDTF">2020-02-20T04:12:48Z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