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276" r:id="rId8"/>
    <p:sldId id="268" r:id="rId9"/>
    <p:sldId id="269" r:id="rId10"/>
    <p:sldId id="283" r:id="rId11"/>
    <p:sldId id="279" r:id="rId12"/>
    <p:sldId id="280" r:id="rId13"/>
    <p:sldId id="281" r:id="rId14"/>
    <p:sldId id="28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terson, Mark" initials="PM" lastIdx="1" clrIdx="0">
    <p:extLst>
      <p:ext uri="{19B8F6BF-5375-455C-9EA6-DF929625EA0E}">
        <p15:presenceInfo xmlns:p15="http://schemas.microsoft.com/office/powerpoint/2012/main" userId="S-1-5-21-639947351-343809578-3807592339-4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828849355751999E-2"/>
          <c:y val="6.2376786235053952E-2"/>
          <c:w val="0.91955813215655735"/>
          <c:h val="0.8437919218431029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Event_13AUG2019!$H$61:$H$96</c:f>
              <c:numCache>
                <c:formatCode>h:mm</c:formatCode>
                <c:ptCount val="36"/>
                <c:pt idx="0">
                  <c:v>0.63541666666666663</c:v>
                </c:pt>
                <c:pt idx="1">
                  <c:v>0.64583333333333337</c:v>
                </c:pt>
                <c:pt idx="2">
                  <c:v>0.65625</c:v>
                </c:pt>
                <c:pt idx="3">
                  <c:v>0.66666666666666663</c:v>
                </c:pt>
                <c:pt idx="4">
                  <c:v>0.67708333333333337</c:v>
                </c:pt>
                <c:pt idx="5">
                  <c:v>0.6875</c:v>
                </c:pt>
                <c:pt idx="6">
                  <c:v>0.69791666666666663</c:v>
                </c:pt>
                <c:pt idx="7">
                  <c:v>0.70833333333333337</c:v>
                </c:pt>
                <c:pt idx="8">
                  <c:v>0.71875</c:v>
                </c:pt>
                <c:pt idx="9">
                  <c:v>0.72916666666666663</c:v>
                </c:pt>
                <c:pt idx="10">
                  <c:v>0.73958333333333337</c:v>
                </c:pt>
                <c:pt idx="11">
                  <c:v>0.75</c:v>
                </c:pt>
                <c:pt idx="12">
                  <c:v>0.76041666666666663</c:v>
                </c:pt>
                <c:pt idx="13">
                  <c:v>0.77083333333333337</c:v>
                </c:pt>
                <c:pt idx="14">
                  <c:v>0.78125</c:v>
                </c:pt>
                <c:pt idx="15">
                  <c:v>0.79166666666666663</c:v>
                </c:pt>
                <c:pt idx="16">
                  <c:v>0.80208333333333337</c:v>
                </c:pt>
                <c:pt idx="17">
                  <c:v>0.8125</c:v>
                </c:pt>
                <c:pt idx="18">
                  <c:v>0.82291666666666663</c:v>
                </c:pt>
                <c:pt idx="19">
                  <c:v>0.83333333333333337</c:v>
                </c:pt>
                <c:pt idx="20">
                  <c:v>0.84375</c:v>
                </c:pt>
                <c:pt idx="21">
                  <c:v>0.85416666666666663</c:v>
                </c:pt>
                <c:pt idx="22">
                  <c:v>0.86458333333333337</c:v>
                </c:pt>
                <c:pt idx="23">
                  <c:v>0.875</c:v>
                </c:pt>
                <c:pt idx="24">
                  <c:v>0.88541666666666663</c:v>
                </c:pt>
                <c:pt idx="25">
                  <c:v>0.89583333333333337</c:v>
                </c:pt>
                <c:pt idx="26">
                  <c:v>0.90625</c:v>
                </c:pt>
                <c:pt idx="27">
                  <c:v>0.91666666666666663</c:v>
                </c:pt>
                <c:pt idx="28">
                  <c:v>0.92708333333333337</c:v>
                </c:pt>
                <c:pt idx="29">
                  <c:v>0.9375</c:v>
                </c:pt>
                <c:pt idx="30">
                  <c:v>0.94791666666666663</c:v>
                </c:pt>
                <c:pt idx="31">
                  <c:v>0.95833333333333337</c:v>
                </c:pt>
                <c:pt idx="32">
                  <c:v>0.96875</c:v>
                </c:pt>
                <c:pt idx="33">
                  <c:v>0.97916666666666663</c:v>
                </c:pt>
                <c:pt idx="34">
                  <c:v>0.98958333333333337</c:v>
                </c:pt>
                <c:pt idx="35">
                  <c:v>1</c:v>
                </c:pt>
              </c:numCache>
            </c:numRef>
          </c:cat>
          <c:val>
            <c:numRef>
              <c:f>Event_13AUG2019!$I$61:$I$96</c:f>
              <c:numCache>
                <c:formatCode>General</c:formatCode>
                <c:ptCount val="36"/>
                <c:pt idx="0">
                  <c:v>317.28826106465544</c:v>
                </c:pt>
                <c:pt idx="1">
                  <c:v>371.22665459129757</c:v>
                </c:pt>
                <c:pt idx="2">
                  <c:v>644.15191685484592</c:v>
                </c:pt>
                <c:pt idx="3">
                  <c:v>784.90125204046819</c:v>
                </c:pt>
                <c:pt idx="4">
                  <c:v>803.02299620272299</c:v>
                </c:pt>
                <c:pt idx="5">
                  <c:v>744.1059596024387</c:v>
                </c:pt>
                <c:pt idx="6">
                  <c:v>605.18569990391393</c:v>
                </c:pt>
                <c:pt idx="7">
                  <c:v>543.54147983642315</c:v>
                </c:pt>
                <c:pt idx="8">
                  <c:v>496.20856086474203</c:v>
                </c:pt>
                <c:pt idx="9">
                  <c:v>452.5786815661769</c:v>
                </c:pt>
                <c:pt idx="10">
                  <c:v>390.54926042856141</c:v>
                </c:pt>
                <c:pt idx="11">
                  <c:v>198.93415697667751</c:v>
                </c:pt>
                <c:pt idx="12">
                  <c:v>176.9330924610847</c:v>
                </c:pt>
                <c:pt idx="13">
                  <c:v>91.888023258334442</c:v>
                </c:pt>
                <c:pt idx="14">
                  <c:v>43.235663552443839</c:v>
                </c:pt>
                <c:pt idx="15">
                  <c:v>18.469148365684759</c:v>
                </c:pt>
                <c:pt idx="16">
                  <c:v>0</c:v>
                </c:pt>
                <c:pt idx="17">
                  <c:v>0</c:v>
                </c:pt>
                <c:pt idx="18">
                  <c:v>7.1794795288960813</c:v>
                </c:pt>
                <c:pt idx="19">
                  <c:v>0</c:v>
                </c:pt>
                <c:pt idx="20">
                  <c:v>0</c:v>
                </c:pt>
                <c:pt idx="21">
                  <c:v>0.36781055379242389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47.188136635806586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76.083195857791907</c:v>
                </c:pt>
                <c:pt idx="33">
                  <c:v>56.49868279230418</c:v>
                </c:pt>
                <c:pt idx="34">
                  <c:v>32.690102072908758</c:v>
                </c:pt>
                <c:pt idx="3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024848"/>
        <c:axId val="325026808"/>
      </c:lineChart>
      <c:catAx>
        <c:axId val="325024848"/>
        <c:scaling>
          <c:orientation val="minMax"/>
        </c:scaling>
        <c:delete val="0"/>
        <c:axPos val="b"/>
        <c:numFmt formatCode="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026808"/>
        <c:crosses val="autoZero"/>
        <c:auto val="1"/>
        <c:lblAlgn val="ctr"/>
        <c:lblOffset val="100"/>
        <c:noMultiLvlLbl val="0"/>
      </c:catAx>
      <c:valAx>
        <c:axId val="325026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02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176872294791464E-2"/>
          <c:y val="0.10762721700967141"/>
          <c:w val="0.93713986450873044"/>
          <c:h val="0.7920217355143791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Event_15AUG2019!$H$65:$H$96</c:f>
              <c:numCache>
                <c:formatCode>h:mm</c:formatCode>
                <c:ptCount val="32"/>
                <c:pt idx="0">
                  <c:v>0.67708333333333337</c:v>
                </c:pt>
                <c:pt idx="1">
                  <c:v>0.6875</c:v>
                </c:pt>
                <c:pt idx="2">
                  <c:v>0.69791666666666663</c:v>
                </c:pt>
                <c:pt idx="3">
                  <c:v>0.70833333333333337</c:v>
                </c:pt>
                <c:pt idx="4">
                  <c:v>0.71875</c:v>
                </c:pt>
                <c:pt idx="5">
                  <c:v>0.72916666666666663</c:v>
                </c:pt>
                <c:pt idx="6">
                  <c:v>0.73958333333333337</c:v>
                </c:pt>
                <c:pt idx="7">
                  <c:v>0.75</c:v>
                </c:pt>
                <c:pt idx="8">
                  <c:v>0.76041666666666663</c:v>
                </c:pt>
                <c:pt idx="9">
                  <c:v>0.77083333333333337</c:v>
                </c:pt>
                <c:pt idx="10">
                  <c:v>0.78125</c:v>
                </c:pt>
                <c:pt idx="11">
                  <c:v>0.79166666666666663</c:v>
                </c:pt>
                <c:pt idx="12">
                  <c:v>0.80208333333333337</c:v>
                </c:pt>
                <c:pt idx="13">
                  <c:v>0.8125</c:v>
                </c:pt>
                <c:pt idx="14">
                  <c:v>0.82291666666666663</c:v>
                </c:pt>
                <c:pt idx="15">
                  <c:v>0.83333333333333337</c:v>
                </c:pt>
                <c:pt idx="16">
                  <c:v>0.84375</c:v>
                </c:pt>
                <c:pt idx="17">
                  <c:v>0.85416666666666663</c:v>
                </c:pt>
                <c:pt idx="18">
                  <c:v>0.86458333333333337</c:v>
                </c:pt>
                <c:pt idx="19">
                  <c:v>0.875</c:v>
                </c:pt>
                <c:pt idx="20">
                  <c:v>0.88541666666666663</c:v>
                </c:pt>
                <c:pt idx="21">
                  <c:v>0.89583333333333337</c:v>
                </c:pt>
                <c:pt idx="22">
                  <c:v>0.90625</c:v>
                </c:pt>
                <c:pt idx="23">
                  <c:v>0.91666666666666663</c:v>
                </c:pt>
                <c:pt idx="24">
                  <c:v>0.92708333333333337</c:v>
                </c:pt>
                <c:pt idx="25">
                  <c:v>0.9375</c:v>
                </c:pt>
                <c:pt idx="26">
                  <c:v>0.94791666666666663</c:v>
                </c:pt>
                <c:pt idx="27">
                  <c:v>0.95833333333333337</c:v>
                </c:pt>
                <c:pt idx="28">
                  <c:v>0.96875</c:v>
                </c:pt>
                <c:pt idx="29">
                  <c:v>0.97916666666666663</c:v>
                </c:pt>
                <c:pt idx="30">
                  <c:v>0.98958333333333337</c:v>
                </c:pt>
                <c:pt idx="31">
                  <c:v>1</c:v>
                </c:pt>
              </c:numCache>
            </c:numRef>
          </c:cat>
          <c:val>
            <c:numRef>
              <c:f>Event_15AUG2019!$I$65:$I$96</c:f>
              <c:numCache>
                <c:formatCode>General</c:formatCode>
                <c:ptCount val="32"/>
                <c:pt idx="0">
                  <c:v>910.83828204492715</c:v>
                </c:pt>
                <c:pt idx="1">
                  <c:v>907.91065024908892</c:v>
                </c:pt>
                <c:pt idx="2">
                  <c:v>904.3605472982332</c:v>
                </c:pt>
                <c:pt idx="3">
                  <c:v>885.19030574822636</c:v>
                </c:pt>
                <c:pt idx="4">
                  <c:v>715.57997129034868</c:v>
                </c:pt>
                <c:pt idx="5">
                  <c:v>622.77656312865986</c:v>
                </c:pt>
                <c:pt idx="6">
                  <c:v>589.79129303107868</c:v>
                </c:pt>
                <c:pt idx="7">
                  <c:v>529.46551383988788</c:v>
                </c:pt>
                <c:pt idx="8">
                  <c:v>313.84405486548076</c:v>
                </c:pt>
                <c:pt idx="9">
                  <c:v>245.09758204832156</c:v>
                </c:pt>
                <c:pt idx="10">
                  <c:v>183.12572901227463</c:v>
                </c:pt>
                <c:pt idx="11">
                  <c:v>162.05883782049023</c:v>
                </c:pt>
                <c:pt idx="12">
                  <c:v>115.16570544243496</c:v>
                </c:pt>
                <c:pt idx="13">
                  <c:v>76.482880995703908</c:v>
                </c:pt>
                <c:pt idx="14">
                  <c:v>39.902046504116697</c:v>
                </c:pt>
                <c:pt idx="15">
                  <c:v>64.181410215219103</c:v>
                </c:pt>
                <c:pt idx="16">
                  <c:v>37.791406417920598</c:v>
                </c:pt>
                <c:pt idx="17">
                  <c:v>0</c:v>
                </c:pt>
                <c:pt idx="18">
                  <c:v>24.447663323843017</c:v>
                </c:pt>
                <c:pt idx="19">
                  <c:v>0.31228367294943382</c:v>
                </c:pt>
                <c:pt idx="20">
                  <c:v>37.633582228873138</c:v>
                </c:pt>
                <c:pt idx="21">
                  <c:v>89.413690038041977</c:v>
                </c:pt>
                <c:pt idx="22">
                  <c:v>32.895107566489969</c:v>
                </c:pt>
                <c:pt idx="23">
                  <c:v>4.3371171009898717</c:v>
                </c:pt>
                <c:pt idx="24">
                  <c:v>0</c:v>
                </c:pt>
                <c:pt idx="25">
                  <c:v>68.077179786633906</c:v>
                </c:pt>
                <c:pt idx="26">
                  <c:v>0</c:v>
                </c:pt>
                <c:pt idx="27">
                  <c:v>0</c:v>
                </c:pt>
                <c:pt idx="28">
                  <c:v>98.599447027143924</c:v>
                </c:pt>
                <c:pt idx="29">
                  <c:v>0</c:v>
                </c:pt>
                <c:pt idx="30">
                  <c:v>0</c:v>
                </c:pt>
                <c:pt idx="31">
                  <c:v>27.913619579119541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022104"/>
        <c:axId val="325021712"/>
      </c:lineChart>
      <c:catAx>
        <c:axId val="325022104"/>
        <c:scaling>
          <c:orientation val="minMax"/>
        </c:scaling>
        <c:delete val="0"/>
        <c:axPos val="b"/>
        <c:numFmt formatCode="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021712"/>
        <c:crosses val="autoZero"/>
        <c:auto val="1"/>
        <c:lblAlgn val="ctr"/>
        <c:lblOffset val="100"/>
        <c:noMultiLvlLbl val="0"/>
      </c:catAx>
      <c:valAx>
        <c:axId val="32502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022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04T16:07:42.343" idx="1">
    <p:pos x="6828" y="822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0.19246</cdr:x>
      <cdr:y>0</cdr:y>
    </cdr:from>
    <cdr:to>
      <cdr:x>0.19324</cdr:x>
      <cdr:y>0.90169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652633" y="0"/>
          <a:ext cx="6697" cy="4328653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0.29078</cdr:x>
      <cdr:y>0.2714</cdr:y>
    </cdr:from>
    <cdr:to>
      <cdr:x>0.29557</cdr:x>
      <cdr:y>0.90047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2908300" y="1357081"/>
          <a:ext cx="47869" cy="3145633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0.39051</cdr:x>
      <cdr:y>0.66895</cdr:y>
    </cdr:from>
    <cdr:to>
      <cdr:x>0.3918</cdr:x>
      <cdr:y>0.9017</cdr:y>
    </cdr:to>
    <cdr:cxnSp macro="">
      <cdr:nvCxnSpPr>
        <cdr:cNvPr id="7" name="Straight Connector 6"/>
        <cdr:cNvCxnSpPr/>
      </cdr:nvCxnSpPr>
      <cdr:spPr>
        <a:xfrm xmlns:a="http://schemas.openxmlformats.org/drawingml/2006/main" flipH="1" flipV="1">
          <a:off x="3905738" y="3344985"/>
          <a:ext cx="12945" cy="1163835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0.49287</cdr:x>
      <cdr:y>0.81118</cdr:y>
    </cdr:from>
    <cdr:to>
      <cdr:x>0.4936</cdr:x>
      <cdr:y>0.90119</cdr:y>
    </cdr:to>
    <cdr:cxnSp macro="">
      <cdr:nvCxnSpPr>
        <cdr:cNvPr id="8" name="Straight Connector 7"/>
        <cdr:cNvCxnSpPr/>
      </cdr:nvCxnSpPr>
      <cdr:spPr>
        <a:xfrm xmlns:a="http://schemas.openxmlformats.org/drawingml/2006/main" flipH="1" flipV="1">
          <a:off x="4929554" y="4056185"/>
          <a:ext cx="7326" cy="450121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0.22094</cdr:x>
      <cdr:y>0.09221</cdr:y>
    </cdr:from>
    <cdr:to>
      <cdr:x>0.31237</cdr:x>
      <cdr:y>0.27508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209800" y="4611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Recall Instruction 16:18:29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0.19246</cdr:x>
      <cdr:y>0.11111</cdr:y>
    </cdr:from>
    <cdr:to>
      <cdr:x>0.22223</cdr:x>
      <cdr:y>0.12553</cdr:y>
    </cdr:to>
    <cdr:cxnSp macro="">
      <cdr:nvCxnSpPr>
        <cdr:cNvPr id="15" name="Straight Arrow Connector 14"/>
        <cdr:cNvCxnSpPr/>
      </cdr:nvCxnSpPr>
      <cdr:spPr>
        <a:xfrm xmlns:a="http://schemas.openxmlformats.org/drawingml/2006/main" flipH="1" flipV="1">
          <a:off x="1652633" y="533400"/>
          <a:ext cx="255585" cy="6920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0.32863</cdr:x>
      <cdr:y>0.38298</cdr:y>
    </cdr:from>
    <cdr:to>
      <cdr:x>0.42006</cdr:x>
      <cdr:y>0.56585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286904" y="19150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00:56:31 after recall 38%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0.42411</cdr:x>
      <cdr:y>0.64394</cdr:y>
    </cdr:from>
    <cdr:to>
      <cdr:x>0.51553</cdr:x>
      <cdr:y>0.8268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4241800" y="32199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01:56:31 after recall 78%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0.52569</cdr:x>
      <cdr:y>0.80336</cdr:y>
    </cdr:from>
    <cdr:to>
      <cdr:x>0.61711</cdr:x>
      <cdr:y>0.98623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257800" y="40171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02:56:31 after recall 100%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0.2983</cdr:x>
      <cdr:y>0.41262</cdr:y>
    </cdr:from>
    <cdr:to>
      <cdr:x>0.32863</cdr:x>
      <cdr:y>0.4345</cdr:y>
    </cdr:to>
    <cdr:cxnSp macro="">
      <cdr:nvCxnSpPr>
        <cdr:cNvPr id="22" name="Straight Arrow Connector 21"/>
        <cdr:cNvCxnSpPr/>
      </cdr:nvCxnSpPr>
      <cdr:spPr>
        <a:xfrm xmlns:a="http://schemas.openxmlformats.org/drawingml/2006/main" flipH="1">
          <a:off x="2983523" y="2063262"/>
          <a:ext cx="303381" cy="10941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0.39285</cdr:x>
      <cdr:y>0.67676</cdr:y>
    </cdr:from>
    <cdr:to>
      <cdr:x>0.42723</cdr:x>
      <cdr:y>0.72365</cdr:y>
    </cdr:to>
    <cdr:cxnSp macro="">
      <cdr:nvCxnSpPr>
        <cdr:cNvPr id="24" name="Straight Arrow Connector 23"/>
        <cdr:cNvCxnSpPr/>
      </cdr:nvCxnSpPr>
      <cdr:spPr>
        <a:xfrm xmlns:a="http://schemas.openxmlformats.org/drawingml/2006/main" flipH="1">
          <a:off x="3929185" y="3384062"/>
          <a:ext cx="343877" cy="23446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0.84243</cdr:y>
    </cdr:from>
    <cdr:to>
      <cdr:x>0.53116</cdr:x>
      <cdr:y>0.88776</cdr:y>
    </cdr:to>
    <cdr:cxnSp macro="">
      <cdr:nvCxnSpPr>
        <cdr:cNvPr id="26" name="Straight Arrow Connector 25"/>
        <cdr:cNvCxnSpPr/>
      </cdr:nvCxnSpPr>
      <cdr:spPr>
        <a:xfrm xmlns:a="http://schemas.openxmlformats.org/drawingml/2006/main" flipH="1">
          <a:off x="5000869" y="4212493"/>
          <a:ext cx="311639" cy="22664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0.13139</cdr:x>
      <cdr:y>0.04643</cdr:y>
    </cdr:from>
    <cdr:to>
      <cdr:x>0.13578</cdr:x>
      <cdr:y>0.89821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 flipV="1">
          <a:off x="1170355" y="203200"/>
          <a:ext cx="39077" cy="3727939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0.15508</cdr:x>
      <cdr:y>0.04592</cdr:y>
    </cdr:from>
    <cdr:to>
      <cdr:x>0.25773</cdr:x>
      <cdr:y>0.2449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81370" y="2110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0.16034</cdr:x>
      <cdr:y>0.02211</cdr:y>
    </cdr:from>
    <cdr:to>
      <cdr:x>0.263</cdr:x>
      <cdr:y>0.22109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428263" y="1015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/>
            <a:t>Recall Instruction 16:55:49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0.2942</cdr:x>
      <cdr:y>0.24456</cdr:y>
    </cdr:from>
    <cdr:to>
      <cdr:x>0.39686</cdr:x>
      <cdr:y>0.44354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370695" y="1153030"/>
          <a:ext cx="827250" cy="938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01:04:11 after Recall 42%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0.41459</cdr:x>
      <cdr:y>0.52116</cdr:y>
    </cdr:from>
    <cdr:to>
      <cdr:x>0.51725</cdr:x>
      <cdr:y>0.72014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340796" y="2457131"/>
          <a:ext cx="827250" cy="938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02:04:11 after recall 83 %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0.55805</cdr:x>
      <cdr:y>0.67676</cdr:y>
    </cdr:from>
    <cdr:to>
      <cdr:x>0.66071</cdr:x>
      <cdr:y>0.87574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496879" y="3190699"/>
          <a:ext cx="827249" cy="938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03:04:11 after recall 93%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0.2623</cdr:x>
      <cdr:y>0.26736</cdr:y>
    </cdr:from>
    <cdr:to>
      <cdr:x>0.29476</cdr:x>
      <cdr:y>0.33199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2113633" y="1260534"/>
          <a:ext cx="261568" cy="30471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0.38305</cdr:x>
      <cdr:y>0.54991</cdr:y>
    </cdr:from>
    <cdr:to>
      <cdr:x>0.41727</cdr:x>
      <cdr:y>0.60434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H="1">
          <a:off x="3086661" y="2592643"/>
          <a:ext cx="275750" cy="25662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0.49774</cdr:x>
      <cdr:y>0.71918</cdr:y>
    </cdr:from>
    <cdr:to>
      <cdr:x>0.57047</cdr:x>
      <cdr:y>0.78911</cdr:y>
    </cdr:to>
    <cdr:cxnSp macro="">
      <cdr:nvCxnSpPr>
        <cdr:cNvPr id="19" name="Straight Arrow Connector 18"/>
        <cdr:cNvCxnSpPr/>
      </cdr:nvCxnSpPr>
      <cdr:spPr>
        <a:xfrm xmlns:a="http://schemas.openxmlformats.org/drawingml/2006/main" flipH="1">
          <a:off x="4010846" y="3390723"/>
          <a:ext cx="586065" cy="32971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6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Review of ERS Restoration Period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TAC </a:t>
            </a:r>
            <a:r>
              <a:rPr lang="en-US" sz="2000" b="1" dirty="0" smtClean="0">
                <a:solidFill>
                  <a:schemeClr val="tx2"/>
                </a:solidFill>
              </a:rPr>
              <a:t>Information Session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26,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dirty="0" smtClean="0"/>
              <a:t>Review of ERS Restoration Period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r>
              <a:rPr lang="en-US" sz="2000" dirty="0" smtClean="0"/>
              <a:t>Item assigned by WMS to WMWG &amp; DSWG</a:t>
            </a:r>
          </a:p>
          <a:p>
            <a:pPr lvl="1"/>
            <a:r>
              <a:rPr lang="en-US" sz="2000" dirty="0" smtClean="0"/>
              <a:t>Discussion at January 26, 2020 WMWG/DSWG joint meeting</a:t>
            </a:r>
          </a:p>
          <a:p>
            <a:pPr lvl="1"/>
            <a:r>
              <a:rPr lang="en-US" sz="2000" dirty="0" smtClean="0"/>
              <a:t>No recommendation</a:t>
            </a:r>
          </a:p>
          <a:p>
            <a:pPr lvl="1"/>
            <a:endParaRPr lang="en-US" sz="2000" dirty="0"/>
          </a:p>
          <a:p>
            <a:r>
              <a:rPr lang="en-US" sz="2200" dirty="0" smtClean="0"/>
              <a:t>Observations from the three previous deployments show 10 hour restoration period should be revised  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Look to TAC for further instructions on this issue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518318"/>
          </a:xfrm>
        </p:spPr>
        <p:txBody>
          <a:bodyPr/>
          <a:lstStyle/>
          <a:p>
            <a:r>
              <a:rPr lang="en-US" sz="2600" dirty="0"/>
              <a:t>Review of ERS Restoration Period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r>
              <a:rPr lang="en-US" sz="2000" dirty="0" smtClean="0"/>
              <a:t>One of the four ERS related issues that came out of the Summer 2019 Lessons Learned </a:t>
            </a:r>
          </a:p>
          <a:p>
            <a:pPr lvl="1"/>
            <a:r>
              <a:rPr lang="en-US" sz="2000" dirty="0"/>
              <a:t>Reliability deployment price adder </a:t>
            </a:r>
            <a:r>
              <a:rPr lang="en-US" sz="2000" dirty="0" smtClean="0"/>
              <a:t>ramp</a:t>
            </a: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deployment price adder ramp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Current protocol </a:t>
            </a:r>
            <a:r>
              <a:rPr lang="en-US" sz="1800" b="1" dirty="0"/>
              <a:t>l</a:t>
            </a:r>
            <a:r>
              <a:rPr lang="en-US" sz="1800" b="1" dirty="0" smtClean="0"/>
              <a:t>anguage added through NPRR626</a:t>
            </a:r>
            <a:endParaRPr lang="en-US" sz="1800" b="1" dirty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6.5.7.3.1</a:t>
            </a:r>
            <a:r>
              <a:rPr lang="en-US" sz="1800" b="1" i="1" dirty="0"/>
              <a:t>	</a:t>
            </a:r>
            <a:r>
              <a:rPr lang="en-US" sz="1800" b="1" dirty="0"/>
              <a:t>Determination of Real-Time On-Line Reliability Deployment Price </a:t>
            </a:r>
            <a:r>
              <a:rPr lang="en-US" sz="1800" b="1" dirty="0" smtClean="0"/>
              <a:t>Adder</a:t>
            </a:r>
            <a:endParaRPr lang="en-US" sz="1800" b="1" dirty="0"/>
          </a:p>
          <a:p>
            <a:pPr marL="0" indent="0">
              <a:buNone/>
            </a:pPr>
            <a:r>
              <a:rPr lang="en-US" sz="1800" dirty="0"/>
              <a:t>(e)  </a:t>
            </a:r>
            <a:r>
              <a:rPr lang="en-US" sz="1800" dirty="0" smtClean="0"/>
              <a:t>  Add </a:t>
            </a:r>
            <a:r>
              <a:rPr lang="en-US" sz="1800" dirty="0"/>
              <a:t>the deployed MW from ERS to GTBD. The amount of deployed MW is determined from the XML messages and ERS contracts. After recall, an approximation of the amount of un-restored ERS shall be used. </a:t>
            </a:r>
            <a:r>
              <a:rPr lang="en-US" sz="1800" b="1" dirty="0">
                <a:solidFill>
                  <a:srgbClr val="FF0000"/>
                </a:solidFill>
              </a:rPr>
              <a:t>After ERCOT recalls each group, GTBD shall be adjusted to reflect the restoration of load using a linear curve over the ten hour restoration period</a:t>
            </a:r>
            <a:r>
              <a:rPr lang="en-US" sz="1800" dirty="0"/>
              <a:t>. The restoration period shall be reviewed by TAC at least annually, and ERCOT may recommend a new restoration period to reflect observed historical restoration patterns.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endParaRPr lang="en-US" sz="1800" b="1" i="1" dirty="0"/>
          </a:p>
          <a:p>
            <a:pPr marL="0" indent="0">
              <a:buNone/>
            </a:pPr>
            <a:endParaRPr lang="en-US" sz="1800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9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75190"/>
            <a:ext cx="7886700" cy="382649"/>
          </a:xfrm>
        </p:spPr>
        <p:txBody>
          <a:bodyPr>
            <a:normAutofit fontScale="90000"/>
          </a:bodyPr>
          <a:lstStyle/>
          <a:p>
            <a:r>
              <a:rPr lang="en-US" sz="2100" dirty="0"/>
              <a:t>August 13 ERS deployment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499740"/>
              </p:ext>
            </p:extLst>
          </p:nvPr>
        </p:nvGraphicFramePr>
        <p:xfrm>
          <a:off x="328567" y="1371600"/>
          <a:ext cx="8586833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480486" y="3323654"/>
            <a:ext cx="191819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Total Response (MWs)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49771"/>
            <a:ext cx="603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Reliability deployment price adder ramp</a:t>
            </a:r>
          </a:p>
        </p:txBody>
      </p:sp>
    </p:spTree>
    <p:extLst>
      <p:ext uri="{BB962C8B-B14F-4D97-AF65-F5344CB8AC3E}">
        <p14:creationId xmlns:p14="http://schemas.microsoft.com/office/powerpoint/2010/main" val="7661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22452"/>
            <a:ext cx="7886700" cy="458849"/>
          </a:xfrm>
        </p:spPr>
        <p:txBody>
          <a:bodyPr>
            <a:normAutofit/>
          </a:bodyPr>
          <a:lstStyle/>
          <a:p>
            <a:r>
              <a:rPr lang="en-US" sz="2100" dirty="0"/>
              <a:t>August 15 ERS Deployment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534952"/>
              </p:ext>
            </p:extLst>
          </p:nvPr>
        </p:nvGraphicFramePr>
        <p:xfrm>
          <a:off x="628650" y="1381301"/>
          <a:ext cx="8058150" cy="471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2667001" y="2971800"/>
            <a:ext cx="52753" cy="26713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3657600" y="4230565"/>
            <a:ext cx="17585" cy="141263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4601308" y="5074626"/>
            <a:ext cx="11723" cy="5685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752600" y="1619952"/>
            <a:ext cx="193431" cy="5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-529122" y="3351895"/>
            <a:ext cx="193521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Total Response (MWs)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49771"/>
            <a:ext cx="603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Reliability deployment price adder ramp</a:t>
            </a:r>
          </a:p>
        </p:txBody>
      </p:sp>
    </p:spTree>
    <p:extLst>
      <p:ext uri="{BB962C8B-B14F-4D97-AF65-F5344CB8AC3E}">
        <p14:creationId xmlns:p14="http://schemas.microsoft.com/office/powerpoint/2010/main" val="419571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725158"/>
            <a:ext cx="9144000" cy="4785518"/>
            <a:chOff x="0" y="725158"/>
            <a:chExt cx="9144000" cy="478551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818"/>
            <a:stretch/>
          </p:blipFill>
          <p:spPr>
            <a:xfrm>
              <a:off x="0" y="725158"/>
              <a:ext cx="9144000" cy="4227842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3623" b="5104"/>
            <a:stretch/>
          </p:blipFill>
          <p:spPr>
            <a:xfrm>
              <a:off x="0" y="4901076"/>
              <a:ext cx="9144000" cy="6096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August 15th, 2019 ERS Fleet Deployment </a:t>
            </a:r>
            <a:r>
              <a:rPr lang="en-US" sz="1600" dirty="0" smtClean="0"/>
              <a:t>(NWS-30, WS-30)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103795" y="832037"/>
            <a:ext cx="1754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Deployment Instruction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882112" y="847119"/>
            <a:ext cx="13612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Recall Instruction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56998" y="1124686"/>
            <a:ext cx="2039002" cy="32311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705600" y="1094105"/>
            <a:ext cx="809310" cy="33804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867400" y="1075857"/>
            <a:ext cx="381000" cy="356293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34313" y="641263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Start Sustained </a:t>
            </a:r>
          </a:p>
          <a:p>
            <a:pPr algn="ctr"/>
            <a:r>
              <a:rPr lang="en-US" sz="1200" dirty="0" smtClean="0"/>
              <a:t>Response Period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766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Content Placeholder 2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81"/>
          <a:stretch/>
        </p:blipFill>
        <p:spPr>
          <a:xfrm>
            <a:off x="304800" y="1295400"/>
            <a:ext cx="8534400" cy="474529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Event on Aug 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2019 (ERS Load vs ERS Gen)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16200000">
            <a:off x="1514476" y="771523"/>
            <a:ext cx="247649" cy="83820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91890" y="831849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Event 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2095501" y="1295399"/>
            <a:ext cx="6705599" cy="38862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3400" y="806232"/>
            <a:ext cx="3396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 hour recovery period </a:t>
            </a:r>
            <a:endParaRPr lang="en-US" sz="1400" dirty="0"/>
          </a:p>
        </p:txBody>
      </p:sp>
      <p:sp>
        <p:nvSpPr>
          <p:cNvPr id="17" name="Right Brace 16"/>
          <p:cNvSpPr/>
          <p:nvPr/>
        </p:nvSpPr>
        <p:spPr>
          <a:xfrm rot="16200000">
            <a:off x="5295903" y="-2171701"/>
            <a:ext cx="228598" cy="67056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5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81"/>
          <a:stretch/>
        </p:blipFill>
        <p:spPr>
          <a:xfrm>
            <a:off x="304800" y="1295400"/>
            <a:ext cx="8534400" cy="474529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Event on Aug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2019 (</a:t>
            </a:r>
            <a:r>
              <a:rPr lang="en-US" sz="2400" dirty="0"/>
              <a:t>ERS Load vs ERS Gen)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ight Brace 5"/>
          <p:cNvSpPr/>
          <p:nvPr/>
        </p:nvSpPr>
        <p:spPr>
          <a:xfrm rot="16200000">
            <a:off x="1704976" y="428626"/>
            <a:ext cx="247650" cy="15239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838200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Event 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590800" y="1314449"/>
            <a:ext cx="6172200" cy="38862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24400" y="790194"/>
            <a:ext cx="2211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 hour recovery period </a:t>
            </a:r>
            <a:endParaRPr lang="en-US" sz="1400" dirty="0"/>
          </a:p>
        </p:txBody>
      </p:sp>
      <p:sp>
        <p:nvSpPr>
          <p:cNvPr id="10" name="Right Brace 9"/>
          <p:cNvSpPr/>
          <p:nvPr/>
        </p:nvSpPr>
        <p:spPr>
          <a:xfrm rot="16200000">
            <a:off x="5562604" y="-1905001"/>
            <a:ext cx="228598" cy="61722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3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483517"/>
            <a:ext cx="7240458" cy="482087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3581400" y="2895600"/>
            <a:ext cx="8965" cy="226358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57200" y="249771"/>
            <a:ext cx="603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Reliability deployment price adder ramp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900072"/>
            <a:ext cx="4232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January 6, 2014 ERS Deployment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003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6192</TotalTime>
  <Words>254</Words>
  <Application>Microsoft Office PowerPoint</Application>
  <PresentationFormat>On-screen Show (4:3)</PresentationFormat>
  <Paragraphs>57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Review of ERS Restoration Period</vt:lpstr>
      <vt:lpstr>Reliability deployment price adder ramp</vt:lpstr>
      <vt:lpstr>August 13 ERS deployment</vt:lpstr>
      <vt:lpstr>August 15 ERS Deployment</vt:lpstr>
      <vt:lpstr>August 15th, 2019 ERS Fleet Deployment (NWS-30, WS-30)</vt:lpstr>
      <vt:lpstr>Event on Aug 13th, 2019 (ERS Load vs ERS Gen)</vt:lpstr>
      <vt:lpstr>Event on Aug 15th, 2019 (ERS Load vs ERS Gen) </vt:lpstr>
      <vt:lpstr>PowerPoint Presentation</vt:lpstr>
      <vt:lpstr>Review of ERS Restoration Period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73</cp:revision>
  <cp:lastPrinted>2016-01-21T20:53:15Z</cp:lastPrinted>
  <dcterms:created xsi:type="dcterms:W3CDTF">2016-01-21T15:20:31Z</dcterms:created>
  <dcterms:modified xsi:type="dcterms:W3CDTF">2020-02-20T23:28:35Z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