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500" r:id="rId6"/>
    <p:sldMasterId id="2147493502" r:id="rId7"/>
    <p:sldMasterId id="2147493505" r:id="rId8"/>
  </p:sldMasterIdLst>
  <p:notesMasterIdLst>
    <p:notesMasterId r:id="rId13"/>
  </p:notesMasterIdLst>
  <p:handoutMasterIdLst>
    <p:handoutMasterId r:id="rId14"/>
  </p:handoutMasterIdLst>
  <p:sldIdLst>
    <p:sldId id="316" r:id="rId9"/>
    <p:sldId id="407" r:id="rId10"/>
    <p:sldId id="408" r:id="rId11"/>
    <p:sldId id="40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FAAB8B-2B15-4EAB-83C8-7D5D0966061F}">
          <p14:sldIdLst>
            <p14:sldId id="316"/>
          </p14:sldIdLst>
        </p14:section>
        <p14:section name="Untitled Section" id="{CF31F399-5BAB-4E03-81F0-733C450E4F6C}">
          <p14:sldIdLst>
            <p14:sldId id="407"/>
            <p14:sldId id="408"/>
            <p14:sldId id="4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ttle, Carol" initials="LC" lastIdx="1" clrIdx="0">
    <p:extLst>
      <p:ext uri="{19B8F6BF-5375-455C-9EA6-DF929625EA0E}">
        <p15:presenceInfo xmlns:p15="http://schemas.microsoft.com/office/powerpoint/2012/main" userId="S-1-5-21-639947351-343809578-3807592339-40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DB7"/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1146" y="108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63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40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03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9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0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9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1" r:id="rId1"/>
    <p:sldLayoutId id="214749351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0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3" r:id="rId1"/>
    <p:sldLayoutId id="21474935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8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4646" y="2292665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Revisions </a:t>
            </a:r>
            <a:r>
              <a:rPr lang="en-US" sz="2800" dirty="0" smtClean="0"/>
              <a:t>to 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ERCOT Surety Bond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February 19, 2020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CWG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418"/>
          </a:xfrm>
        </p:spPr>
        <p:txBody>
          <a:bodyPr/>
          <a:lstStyle/>
          <a:p>
            <a:r>
              <a:rPr lang="en-US" b="0" dirty="0" smtClean="0"/>
              <a:t>Proposed </a:t>
            </a:r>
            <a:r>
              <a:rPr lang="en-US" b="0" dirty="0" smtClean="0"/>
              <a:t>Changes for Discussion</a:t>
            </a:r>
            <a:br>
              <a:rPr lang="en-US" b="0" dirty="0" smtClean="0"/>
            </a:b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52500"/>
            <a:ext cx="8351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 (per Protocol Section 16.11.3(1)(c)(iii)):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$10 </a:t>
            </a:r>
            <a:r>
              <a:rPr lang="en-US" sz="2000" dirty="0"/>
              <a:t>million per Counter-Party </a:t>
            </a:r>
            <a:r>
              <a:rPr lang="en-US" sz="2000" dirty="0" smtClean="0"/>
              <a:t>per insurer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Max $100 </a:t>
            </a:r>
            <a:r>
              <a:rPr lang="en-US" sz="2000" dirty="0"/>
              <a:t>million per insurer for all </a:t>
            </a:r>
            <a:r>
              <a:rPr lang="en-US" sz="2000" dirty="0" smtClean="0"/>
              <a:t>ERCOT Counter-Parties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 Change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 be discussed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Credit Rating of Issuer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 (per Protocol Section 16.11.3(1)(c</a:t>
            </a:r>
            <a:r>
              <a:rPr lang="en-US" sz="2000" dirty="0" smtClean="0"/>
              <a:t>)(ii)): 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Minimum </a:t>
            </a:r>
            <a:r>
              <a:rPr lang="en-US" sz="2000" dirty="0" smtClean="0"/>
              <a:t>rating </a:t>
            </a:r>
            <a:r>
              <a:rPr lang="en-US" sz="2000" dirty="0"/>
              <a:t>of “A-” with S&amp;P, “A-” with Fitch, or “A3” with </a:t>
            </a:r>
            <a:r>
              <a:rPr lang="en-US" sz="2000" dirty="0" smtClean="0"/>
              <a:t>Moody’s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 Change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Minimum “A” rating from A.M. Best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418"/>
          </a:xfrm>
        </p:spPr>
        <p:txBody>
          <a:bodyPr/>
          <a:lstStyle/>
          <a:p>
            <a:r>
              <a:rPr lang="en-US" b="0" dirty="0" smtClean="0"/>
              <a:t>Proposed Changes for Discussion</a:t>
            </a:r>
            <a:br>
              <a:rPr lang="en-US" b="0" dirty="0" smtClean="0"/>
            </a:b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46760"/>
            <a:ext cx="83515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Timing of </a:t>
            </a:r>
            <a:r>
              <a:rPr lang="en-US" sz="2400" dirty="0" smtClean="0"/>
              <a:t>Payment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On or before 5:00 p.m., local time in Austin, Texas, on the first </a:t>
            </a:r>
            <a:r>
              <a:rPr lang="en-US" sz="2000" dirty="0" smtClean="0"/>
              <a:t>Business </a:t>
            </a:r>
            <a:r>
              <a:rPr lang="en-US" sz="2000" dirty="0"/>
              <a:t>Day after receiving notice from </a:t>
            </a:r>
            <a:r>
              <a:rPr lang="en-US" sz="2000" dirty="0" smtClean="0"/>
              <a:t>ERCOT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 Change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Not later than the </a:t>
            </a:r>
            <a:r>
              <a:rPr lang="en-US" sz="2000" dirty="0" smtClean="0"/>
              <a:t>first </a:t>
            </a:r>
            <a:r>
              <a:rPr lang="en-US" sz="2000" dirty="0"/>
              <a:t>business day following receipt of the ERCOT’s written </a:t>
            </a:r>
            <a:r>
              <a:rPr lang="en-US" sz="2000" dirty="0" smtClean="0"/>
              <a:t>demand</a:t>
            </a:r>
          </a:p>
          <a:p>
            <a:pPr lvl="2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Termination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60 day notice by surety, principal to find replacement surety 30 days before date of termination (or provide cash collateral)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Proposed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60 day notice by surety, principal to find replacement surety 50 days before date of termination (or provide cash collateral)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418"/>
          </a:xfrm>
        </p:spPr>
        <p:txBody>
          <a:bodyPr/>
          <a:lstStyle/>
          <a:p>
            <a:r>
              <a:rPr lang="en-US" b="0" dirty="0" smtClean="0"/>
              <a:t>Proposed </a:t>
            </a:r>
            <a:r>
              <a:rPr lang="en-US" b="0" dirty="0" smtClean="0"/>
              <a:t>Changes for Discussion</a:t>
            </a:r>
            <a:br>
              <a:rPr lang="en-US" b="0" dirty="0" smtClean="0"/>
            </a:b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3515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Waiver </a:t>
            </a:r>
            <a:r>
              <a:rPr lang="en-US" sz="2400" dirty="0"/>
              <a:t>of defenses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 (Section 3.02 of Bond):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Broad waiver of defenses by surety; waiver of right to set-off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Proposed Change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No waiver of defenses or right to </a:t>
            </a:r>
            <a:r>
              <a:rPr lang="en-US" sz="2000" dirty="0" smtClean="0"/>
              <a:t>set-off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Acknowledgments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Current: </a:t>
            </a: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Makes </a:t>
            </a:r>
            <a:r>
              <a:rPr lang="en-US" sz="2000" dirty="0" smtClean="0"/>
              <a:t>clear ERCOT can revise SFA/Protocols, etc. </a:t>
            </a:r>
            <a:r>
              <a:rPr lang="en-US" sz="2000" dirty="0" smtClean="0"/>
              <a:t>without </a:t>
            </a:r>
            <a:r>
              <a:rPr lang="en-US" sz="2000" dirty="0" smtClean="0"/>
              <a:t>impacting obligations under bond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Proposed: No such language</a:t>
            </a:r>
          </a:p>
          <a:p>
            <a:pPr lvl="2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Dispute Resolution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</a:t>
            </a:r>
            <a:r>
              <a:rPr lang="en-US" sz="2000" dirty="0" smtClean="0"/>
              <a:t>: </a:t>
            </a: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Disputes </a:t>
            </a:r>
            <a:r>
              <a:rPr lang="en-US" sz="2000" dirty="0"/>
              <a:t>concerning bond subject to ERCOT </a:t>
            </a:r>
            <a:r>
              <a:rPr lang="en-US" sz="2000" dirty="0" smtClean="0"/>
              <a:t>ADR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Proposed: No </a:t>
            </a:r>
            <a:r>
              <a:rPr lang="en-US" sz="2000" dirty="0"/>
              <a:t>such language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1B359BE154E4DB355C7518FC8338F" ma:contentTypeVersion="0" ma:contentTypeDescription="Create a new document." ma:contentTypeScope="" ma:versionID="2799a533c11c0d905c4b7e6e44b449e6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8D388F-4FF5-49F7-B1A9-F668361D5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4578</TotalTime>
  <Words>270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1_Custom Design</vt:lpstr>
      <vt:lpstr>1_Office Theme</vt:lpstr>
      <vt:lpstr>2_Custom Design</vt:lpstr>
      <vt:lpstr>PowerPoint Presentation</vt:lpstr>
      <vt:lpstr>Proposed Changes for Discussion </vt:lpstr>
      <vt:lpstr>Proposed Changes for Discussion </vt:lpstr>
      <vt:lpstr>Proposed Changes for Discussion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Kane, Erika</cp:lastModifiedBy>
  <cp:revision>203</cp:revision>
  <cp:lastPrinted>2016-01-27T14:21:09Z</cp:lastPrinted>
  <dcterms:created xsi:type="dcterms:W3CDTF">2010-04-12T23:12:02Z</dcterms:created>
  <dcterms:modified xsi:type="dcterms:W3CDTF">2020-02-18T21:55:38Z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0x0101000031B359BE154E4DB355C7518FC8338F</vt:lpwstr>
  </property>
</Properties>
</file>