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  <p:sldMasterId id="2147493500" r:id="rId6"/>
    <p:sldMasterId id="2147493502" r:id="rId7"/>
    <p:sldMasterId id="2147493505" r:id="rId8"/>
  </p:sldMasterIdLst>
  <p:notesMasterIdLst>
    <p:notesMasterId r:id="rId13"/>
  </p:notesMasterIdLst>
  <p:handoutMasterIdLst>
    <p:handoutMasterId r:id="rId14"/>
  </p:handoutMasterIdLst>
  <p:sldIdLst>
    <p:sldId id="316" r:id="rId9"/>
    <p:sldId id="407" r:id="rId10"/>
    <p:sldId id="408" r:id="rId11"/>
    <p:sldId id="409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7FAAB8B-2B15-4EAB-83C8-7D5D0966061F}">
          <p14:sldIdLst>
            <p14:sldId id="316"/>
          </p14:sldIdLst>
        </p14:section>
        <p14:section name="Untitled Section" id="{CF31F399-5BAB-4E03-81F0-733C450E4F6C}">
          <p14:sldIdLst>
            <p14:sldId id="407"/>
            <p14:sldId id="408"/>
            <p14:sldId id="4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97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ttle, Carol" initials="LC" lastIdx="1" clrIdx="0">
    <p:extLst>
      <p:ext uri="{19B8F6BF-5375-455C-9EA6-DF929625EA0E}">
        <p15:presenceInfo xmlns:p15="http://schemas.microsoft.com/office/powerpoint/2012/main" userId="S-1-5-21-639947351-343809578-3807592339-40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6DB7"/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595" autoAdjust="0"/>
  </p:normalViewPr>
  <p:slideViewPr>
    <p:cSldViewPr snapToGrid="0" snapToObjects="1">
      <p:cViewPr varScale="1">
        <p:scale>
          <a:sx n="125" d="100"/>
          <a:sy n="125" d="100"/>
        </p:scale>
        <p:origin x="1146" y="108"/>
      </p:cViewPr>
      <p:guideLst>
        <p:guide orient="horz" pos="29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2/18/2020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2/18/2020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0637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440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203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995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50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99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1" r:id="rId1"/>
    <p:sldLayoutId id="214749351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20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3" r:id="rId1"/>
    <p:sldLayoutId id="214749350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58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04646" y="2292665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Revisions </a:t>
            </a:r>
            <a:r>
              <a:rPr lang="en-US" sz="2800" dirty="0" smtClean="0"/>
              <a:t>to </a:t>
            </a:r>
          </a:p>
          <a:p>
            <a:r>
              <a:rPr lang="en-US" sz="2800" dirty="0" smtClean="0">
                <a:solidFill>
                  <a:prstClr val="black"/>
                </a:solidFill>
              </a:rPr>
              <a:t>ERCOT Surety Bond</a:t>
            </a:r>
          </a:p>
          <a:p>
            <a:endParaRPr lang="en-US" sz="2800" dirty="0">
              <a:solidFill>
                <a:prstClr val="black"/>
              </a:solidFill>
            </a:endParaRPr>
          </a:p>
          <a:p>
            <a:r>
              <a:rPr lang="en-US" sz="2800" dirty="0" smtClean="0">
                <a:solidFill>
                  <a:prstClr val="black"/>
                </a:solidFill>
              </a:rPr>
              <a:t>February 19, 2020</a:t>
            </a:r>
          </a:p>
          <a:p>
            <a:r>
              <a:rPr lang="en-US" sz="2800" dirty="0" smtClean="0">
                <a:solidFill>
                  <a:prstClr val="black"/>
                </a:solidFill>
              </a:rPr>
              <a:t>CWG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21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6418"/>
          </a:xfrm>
        </p:spPr>
        <p:txBody>
          <a:bodyPr/>
          <a:lstStyle/>
          <a:p>
            <a:r>
              <a:rPr lang="en-US" b="0" dirty="0" smtClean="0"/>
              <a:t>Proposed </a:t>
            </a:r>
            <a:r>
              <a:rPr lang="en-US" b="0" dirty="0" smtClean="0"/>
              <a:t>Changes for Discussion</a:t>
            </a:r>
            <a:br>
              <a:rPr lang="en-US" b="0" dirty="0" smtClean="0"/>
            </a:b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952500"/>
            <a:ext cx="83515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Limits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Current (per Protocol Section 16.11.3(1)(c)(iii)):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$10 </a:t>
            </a:r>
            <a:r>
              <a:rPr lang="en-US" sz="2000" dirty="0"/>
              <a:t>million per Counter-Party </a:t>
            </a:r>
            <a:r>
              <a:rPr lang="en-US" sz="2000" dirty="0" smtClean="0"/>
              <a:t>per insurer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Max $100 </a:t>
            </a:r>
            <a:r>
              <a:rPr lang="en-US" sz="2000" dirty="0"/>
              <a:t>million per insurer for all </a:t>
            </a:r>
            <a:r>
              <a:rPr lang="en-US" sz="2000" dirty="0" smtClean="0"/>
              <a:t>ERCOT Counter-Parties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Proposed Change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To be discussed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Credit Rating of Issuer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Current (per Protocol Section 16.11.3(1)(c</a:t>
            </a:r>
            <a:r>
              <a:rPr lang="en-US" sz="2000" dirty="0" smtClean="0"/>
              <a:t>)(ii)): </a:t>
            </a:r>
            <a:endParaRPr lang="en-US" sz="20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Minimum </a:t>
            </a:r>
            <a:r>
              <a:rPr lang="en-US" sz="2000" dirty="0" smtClean="0"/>
              <a:t>rating </a:t>
            </a:r>
            <a:r>
              <a:rPr lang="en-US" sz="2000" dirty="0"/>
              <a:t>of “A-” with S&amp;P, “A-” with Fitch, or “A3” with </a:t>
            </a:r>
            <a:r>
              <a:rPr lang="en-US" sz="2000" dirty="0" smtClean="0"/>
              <a:t>Moody’s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Proposed Change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Minimum “A” rating from A.M. Best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54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6418"/>
          </a:xfrm>
        </p:spPr>
        <p:txBody>
          <a:bodyPr/>
          <a:lstStyle/>
          <a:p>
            <a:r>
              <a:rPr lang="en-US" b="0" dirty="0" smtClean="0"/>
              <a:t>Proposed Changes for Discussion</a:t>
            </a:r>
            <a:br>
              <a:rPr lang="en-US" b="0" dirty="0" smtClean="0"/>
            </a:b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746760"/>
            <a:ext cx="83515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Timing of </a:t>
            </a:r>
            <a:r>
              <a:rPr lang="en-US" sz="2400" dirty="0" smtClean="0"/>
              <a:t>Payment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Current: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On or before 5:00 p.m., local time in Austin, Texas, on the first </a:t>
            </a:r>
            <a:r>
              <a:rPr lang="en-US" sz="2000" dirty="0" smtClean="0"/>
              <a:t>Business </a:t>
            </a:r>
            <a:r>
              <a:rPr lang="en-US" sz="2000" dirty="0"/>
              <a:t>Day after receiving notice from </a:t>
            </a:r>
            <a:r>
              <a:rPr lang="en-US" sz="2000" dirty="0" smtClean="0"/>
              <a:t>ERCOT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Proposed Change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Not later than the </a:t>
            </a:r>
            <a:r>
              <a:rPr lang="en-US" sz="2000" dirty="0" smtClean="0"/>
              <a:t>first </a:t>
            </a:r>
            <a:r>
              <a:rPr lang="en-US" sz="2000" dirty="0"/>
              <a:t>business day following receipt of the ERCOT’s written </a:t>
            </a:r>
            <a:r>
              <a:rPr lang="en-US" sz="2000" dirty="0" smtClean="0"/>
              <a:t>demand</a:t>
            </a:r>
          </a:p>
          <a:p>
            <a:pPr lvl="2"/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Termination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Current: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60 day notice by surety, principal to find replacement surety 30 days before date of termination (or provide cash collateral)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Proposed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60 day notice by surety, principal to find replacement surety 50 days before date of termination (or provide cash collateral)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25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6418"/>
          </a:xfrm>
        </p:spPr>
        <p:txBody>
          <a:bodyPr/>
          <a:lstStyle/>
          <a:p>
            <a:r>
              <a:rPr lang="en-US" b="0" dirty="0" smtClean="0"/>
              <a:t>Proposed </a:t>
            </a:r>
            <a:r>
              <a:rPr lang="en-US" b="0" dirty="0" smtClean="0"/>
              <a:t>Changes for Discussion</a:t>
            </a:r>
            <a:br>
              <a:rPr lang="en-US" b="0" dirty="0" smtClean="0"/>
            </a:b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914400"/>
            <a:ext cx="835152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Waiver </a:t>
            </a:r>
            <a:r>
              <a:rPr lang="en-US" sz="2400" dirty="0"/>
              <a:t>of defenses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Current (Section 3.02 of Bond):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Broad waiver of defenses by surety; waiver of right to set-off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Proposed Change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No waiver of defenses or right to </a:t>
            </a:r>
            <a:r>
              <a:rPr lang="en-US" sz="2000" dirty="0" smtClean="0"/>
              <a:t>set-off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Acknowledgments</a:t>
            </a: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Current: </a:t>
            </a:r>
            <a:endParaRPr lang="en-US" sz="20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Makes </a:t>
            </a:r>
            <a:r>
              <a:rPr lang="en-US" sz="2000" dirty="0" smtClean="0"/>
              <a:t>clear ERCOT can revise SFA/Protocols, etc. </a:t>
            </a:r>
            <a:r>
              <a:rPr lang="en-US" sz="2000" dirty="0" smtClean="0"/>
              <a:t>without </a:t>
            </a:r>
            <a:r>
              <a:rPr lang="en-US" sz="2000" dirty="0" smtClean="0"/>
              <a:t>impacting obligations under bond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Proposed: No such language</a:t>
            </a:r>
          </a:p>
          <a:p>
            <a:pPr lvl="2"/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Dispute Resolution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Current</a:t>
            </a:r>
            <a:r>
              <a:rPr lang="en-US" sz="2000" dirty="0" smtClean="0"/>
              <a:t>: </a:t>
            </a:r>
            <a:endParaRPr lang="en-US" sz="20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Disputes </a:t>
            </a:r>
            <a:r>
              <a:rPr lang="en-US" sz="2000" dirty="0"/>
              <a:t>concerning bond subject to ERCOT </a:t>
            </a:r>
            <a:r>
              <a:rPr lang="en-US" sz="2000" dirty="0" smtClean="0"/>
              <a:t>ADR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Proposed: No </a:t>
            </a:r>
            <a:r>
              <a:rPr lang="en-US" sz="2000" dirty="0"/>
              <a:t>such language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75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31B359BE154E4DB355C7518FC8338F" ma:contentTypeVersion="0" ma:contentTypeDescription="Create a new document." ma:contentTypeScope="" ma:versionID="2799a533c11c0d905c4b7e6e44b449e6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78D388F-4FF5-49F7-B1A9-F668361D56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4578</TotalTime>
  <Words>270</Words>
  <Application>Microsoft Office PowerPoint</Application>
  <PresentationFormat>On-screen Show (4:3)</PresentationFormat>
  <Paragraphs>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Office Theme</vt:lpstr>
      <vt:lpstr>Custom Design</vt:lpstr>
      <vt:lpstr>1_Custom Design</vt:lpstr>
      <vt:lpstr>1_Office Theme</vt:lpstr>
      <vt:lpstr>2_Custom Design</vt:lpstr>
      <vt:lpstr>PowerPoint Presentation</vt:lpstr>
      <vt:lpstr>Proposed Changes for Discussion </vt:lpstr>
      <vt:lpstr>Proposed Changes for Discussion </vt:lpstr>
      <vt:lpstr>Proposed Changes for Discussion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Kane, Erika</cp:lastModifiedBy>
  <cp:revision>203</cp:revision>
  <cp:lastPrinted>2016-01-27T14:21:09Z</cp:lastPrinted>
  <dcterms:created xsi:type="dcterms:W3CDTF">2010-04-12T23:12:02Z</dcterms:created>
  <dcterms:modified xsi:type="dcterms:W3CDTF">2020-02-18T21:55:38Z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0x0101000031B359BE154E4DB355C7518FC8338F</vt:lpwstr>
  </property>
</Properties>
</file>