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79" r:id="rId8"/>
    <p:sldId id="280" r:id="rId9"/>
    <p:sldId id="287" r:id="rId10"/>
    <p:sldId id="288" r:id="rId11"/>
    <p:sldId id="298" r:id="rId12"/>
    <p:sldId id="29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57" autoAdjust="0"/>
  </p:normalViewPr>
  <p:slideViewPr>
    <p:cSldViewPr showGuides="1">
      <p:cViewPr varScale="1">
        <p:scale>
          <a:sx n="126" d="100"/>
          <a:sy n="126" d="100"/>
        </p:scale>
        <p:origin x="11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Table from https://en.wikipedia.org/wiki/Transport_Layer_Security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69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05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146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list of ciphers are supported for decryption by ERCOT hardware.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8100" y="66117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617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ools.ietf.org/html/rfc756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676400"/>
            <a:ext cx="5646034" cy="439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Arial Black" pitchFamily="34" charset="0"/>
              </a:rPr>
              <a:t>Cyber Security Requirements for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Arial Black" pitchFamily="34" charset="0"/>
              </a:rPr>
              <a:t>Transport Layer Security (TLS)</a:t>
            </a:r>
            <a:endParaRPr lang="en-US" sz="24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For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Retail Market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Dave 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2020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3200" dirty="0" smtClean="0"/>
              <a:t>Agenda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TLS Overview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TLS Versions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Security </a:t>
            </a:r>
            <a:r>
              <a:rPr lang="en-US" sz="2400" dirty="0" smtClean="0"/>
              <a:t>Concerns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Cybersecurity Requirements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Roadmap and Target Dates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Questions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Transport Layer Security (TLS) 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US" sz="2800" dirty="0" smtClean="0"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TLS </a:t>
            </a:r>
            <a:r>
              <a:rPr lang="en-US" sz="2800" dirty="0">
                <a:cs typeface="Times New Roman" panose="02020603050405020304" pitchFamily="18" charset="0"/>
              </a:rPr>
              <a:t>protocols </a:t>
            </a:r>
            <a:r>
              <a:rPr lang="en-US" sz="2800" dirty="0" smtClean="0">
                <a:cs typeface="Times New Roman" panose="02020603050405020304" pitchFamily="18" charset="0"/>
              </a:rPr>
              <a:t>provide a means to securely transfer </a:t>
            </a:r>
            <a:r>
              <a:rPr lang="en-US" sz="2800" dirty="0">
                <a:cs typeface="Times New Roman" panose="02020603050405020304" pitchFamily="18" charset="0"/>
              </a:rPr>
              <a:t>data between </a:t>
            </a:r>
            <a:r>
              <a:rPr lang="en-US" sz="2800" dirty="0" smtClean="0">
                <a:cs typeface="Times New Roman" panose="02020603050405020304" pitchFamily="18" charset="0"/>
              </a:rPr>
              <a:t>clients </a:t>
            </a:r>
            <a:r>
              <a:rPr lang="en-US" sz="2800" dirty="0"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cs typeface="Times New Roman" panose="02020603050405020304" pitchFamily="18" charset="0"/>
              </a:rPr>
              <a:t>servers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We will focus on the use of TLS to secure data on websites (commonly known as HTTPS)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Secure Socket Layer (SSL) was the predecessor to TLS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SSL is now </a:t>
            </a:r>
            <a:r>
              <a:rPr lang="en-US" sz="2800" dirty="0" smtClean="0">
                <a:cs typeface="Times New Roman" panose="02020603050405020304" pitchFamily="18" charset="0"/>
              </a:rPr>
              <a:t>deprecated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TLS Versions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740474"/>
              </p:ext>
            </p:extLst>
          </p:nvPr>
        </p:nvGraphicFramePr>
        <p:xfrm>
          <a:off x="304800" y="1219200"/>
          <a:ext cx="8305800" cy="464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183"/>
                <a:gridCol w="1458417"/>
                <a:gridCol w="5410200"/>
              </a:tblGrid>
              <a:tr h="919423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Publication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SSL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Unpublished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SSL 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Deprecated</a:t>
                      </a:r>
                      <a:r>
                        <a:rPr lang="en-US" baseline="0" dirty="0" smtClean="0"/>
                        <a:t> in 2011 (</a:t>
                      </a:r>
                      <a:r>
                        <a:rPr lang="en-US" baseline="0" dirty="0" smtClean="0">
                          <a:hlinkClick r:id="rId3"/>
                        </a:rPr>
                        <a:t>RFC 6176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SSL 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Deprecated in 2015 (</a:t>
                      </a:r>
                      <a:r>
                        <a:rPr lang="en-US" dirty="0" smtClean="0">
                          <a:hlinkClick r:id="rId4"/>
                        </a:rPr>
                        <a:t>RFC</a:t>
                      </a:r>
                      <a:r>
                        <a:rPr lang="en-US" baseline="0" dirty="0" smtClean="0">
                          <a:hlinkClick r:id="rId4"/>
                        </a:rPr>
                        <a:t> 7568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TLS</a:t>
                      </a:r>
                      <a:r>
                        <a:rPr lang="en-US" baseline="0" dirty="0" smtClean="0"/>
                        <a:t>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Deprecation March</a:t>
                      </a:r>
                      <a:r>
                        <a:rPr lang="en-US" baseline="0" dirty="0" smtClean="0"/>
                        <a:t> 31, 2020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TLS 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Deprecation</a:t>
                      </a:r>
                      <a:r>
                        <a:rPr lang="en-US" baseline="0" dirty="0" smtClean="0"/>
                        <a:t> March 31, 2020</a:t>
                      </a:r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TLS 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2682">
                <a:tc>
                  <a:txBody>
                    <a:bodyPr/>
                    <a:lstStyle/>
                    <a:p>
                      <a:r>
                        <a:rPr lang="en-US" dirty="0" smtClean="0"/>
                        <a:t>TLS 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617117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Bef>
                <a:spcPts val="600"/>
              </a:spcBef>
            </a:pPr>
            <a:endParaRPr lang="en-US" sz="1000" dirty="0">
              <a:solidFill>
                <a:schemeClr val="tx2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TLS Security Concerns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Consequences </a:t>
            </a:r>
            <a:r>
              <a:rPr lang="en-US" sz="2400" dirty="0"/>
              <a:t>of </a:t>
            </a:r>
            <a:r>
              <a:rPr lang="en-US" sz="2400" dirty="0" smtClean="0"/>
              <a:t>not </a:t>
            </a:r>
            <a:r>
              <a:rPr lang="en-US" sz="2400" dirty="0"/>
              <a:t>using </a:t>
            </a:r>
            <a:r>
              <a:rPr lang="en-US" sz="2400" dirty="0" smtClean="0"/>
              <a:t>strong TLS settings:</a:t>
            </a:r>
            <a:endParaRPr lang="en-US" sz="2400" dirty="0"/>
          </a:p>
          <a:p>
            <a:pPr lvl="1">
              <a:spcBef>
                <a:spcPts val="600"/>
              </a:spcBef>
            </a:pPr>
            <a:r>
              <a:rPr lang="en-US" sz="2200" dirty="0"/>
              <a:t>Confidential data leakage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Interception/decryption of secured data is possible when deprecated versions and weak ciphers are in use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sz="2200" dirty="0" smtClean="0"/>
              <a:t>Reputational </a:t>
            </a:r>
            <a:r>
              <a:rPr lang="en-US" sz="2200" dirty="0"/>
              <a:t>damage to </a:t>
            </a:r>
            <a:r>
              <a:rPr lang="en-US" sz="2200" dirty="0" smtClean="0"/>
              <a:t>the energy sector</a:t>
            </a:r>
            <a:endParaRPr lang="en-US" sz="22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If industry best practice security standards are not implemented</a:t>
            </a:r>
          </a:p>
          <a:p>
            <a:pPr>
              <a:spcBef>
                <a:spcPts val="600"/>
              </a:spcBef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400" dirty="0" smtClean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6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TLS </a:t>
            </a:r>
            <a:r>
              <a:rPr lang="en-US" sz="3200" dirty="0" smtClean="0"/>
              <a:t>Cybers</a:t>
            </a:r>
            <a:r>
              <a:rPr lang="en-US" sz="3200" b="1" dirty="0" smtClean="0">
                <a:solidFill>
                  <a:schemeClr val="accent1"/>
                </a:solidFill>
              </a:rPr>
              <a:t>ecurity Requirements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 smtClean="0"/>
              <a:t>ERCOT will implement: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TLS </a:t>
            </a:r>
            <a:r>
              <a:rPr lang="en-US" sz="2000" dirty="0" smtClean="0"/>
              <a:t>1.2</a:t>
            </a:r>
            <a:endParaRPr lang="en-US" sz="2000" dirty="0" smtClean="0"/>
          </a:p>
          <a:p>
            <a:pPr lvl="2">
              <a:spcBef>
                <a:spcPts val="600"/>
              </a:spcBef>
            </a:pPr>
            <a:r>
              <a:rPr lang="en-US" sz="2000" dirty="0" smtClean="0"/>
              <a:t>Supports more secure hashing algorithms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Supports more advanced cipher suites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No deprecation plans in the </a:t>
            </a:r>
            <a:r>
              <a:rPr lang="en-US" sz="2000" dirty="0" smtClean="0"/>
              <a:t>future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ERCOT will disable support for:</a:t>
            </a:r>
          </a:p>
          <a:p>
            <a:pPr lvl="1">
              <a:spcBef>
                <a:spcPts val="600"/>
              </a:spcBef>
            </a:pPr>
            <a:r>
              <a:rPr lang="en-US" sz="2200" dirty="0"/>
              <a:t>Old TLS </a:t>
            </a:r>
            <a:r>
              <a:rPr lang="en-US" sz="2200" dirty="0" smtClean="0"/>
              <a:t>versions </a:t>
            </a:r>
            <a:r>
              <a:rPr lang="en-US" sz="2000" dirty="0" smtClean="0"/>
              <a:t>1.0 </a:t>
            </a:r>
            <a:r>
              <a:rPr lang="en-US" sz="2000" dirty="0"/>
              <a:t>and </a:t>
            </a:r>
            <a:r>
              <a:rPr lang="en-US" sz="2000" dirty="0" smtClean="0"/>
              <a:t>1.1</a:t>
            </a:r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400" dirty="0" smtClean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0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TLS Roadmap and Dates for </a:t>
            </a:r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2514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26" y="974132"/>
            <a:ext cx="8591550" cy="2133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3523057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TLS 1.2 will be available in </a:t>
            </a:r>
            <a:r>
              <a:rPr lang="en-US" dirty="0" smtClean="0"/>
              <a:t>RMTE </a:t>
            </a:r>
            <a:r>
              <a:rPr lang="en-US" dirty="0" smtClean="0"/>
              <a:t>– </a:t>
            </a:r>
            <a:r>
              <a:rPr lang="en-US" dirty="0" smtClean="0"/>
              <a:t>EOQ3/Q4 (Sep/Oct) </a:t>
            </a:r>
            <a:r>
              <a:rPr lang="en-US" dirty="0" smtClean="0"/>
              <a:t>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Production Go </a:t>
            </a:r>
            <a:r>
              <a:rPr lang="en-US" dirty="0"/>
              <a:t>Live – </a:t>
            </a:r>
            <a:r>
              <a:rPr lang="en-US" dirty="0" smtClean="0"/>
              <a:t>Q4 (Nov)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Deprecate TLS 1.0 and 1.1 support in Production – Q1 (Feb)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Questions/Discussion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60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3734</TotalTime>
  <Words>301</Words>
  <Application>Microsoft Office PowerPoint</Application>
  <PresentationFormat>On-screen Show (4:3)</PresentationFormat>
  <Paragraphs>84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Garamond</vt:lpstr>
      <vt:lpstr>Times New Roman</vt:lpstr>
      <vt:lpstr>1_Custom Design</vt:lpstr>
      <vt:lpstr>Office Theme</vt:lpstr>
      <vt:lpstr>PowerPoint Presentation</vt:lpstr>
      <vt:lpstr>Agenda</vt:lpstr>
      <vt:lpstr>Transport Layer Security (TLS) Overview</vt:lpstr>
      <vt:lpstr>TLS Versions</vt:lpstr>
      <vt:lpstr>TLS Security Concerns</vt:lpstr>
      <vt:lpstr>TLS Cybersecurity Requirements</vt:lpstr>
      <vt:lpstr>TLS Roadmap and Dates for Retail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91</cp:revision>
  <cp:lastPrinted>2016-01-21T20:53:15Z</cp:lastPrinted>
  <dcterms:created xsi:type="dcterms:W3CDTF">2016-01-21T15:20:31Z</dcterms:created>
  <dcterms:modified xsi:type="dcterms:W3CDTF">2020-02-19T22:44:00Z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