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79" r:id="rId8"/>
    <p:sldId id="382" r:id="rId9"/>
    <p:sldId id="376" r:id="rId10"/>
    <p:sldId id="381" r:id="rId11"/>
    <p:sldId id="37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89" d="100"/>
          <a:sy n="89" d="100"/>
        </p:scale>
        <p:origin x="78" y="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SARA Probabilistic Model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/>
              <a:t>Adequacy</a:t>
            </a:r>
          </a:p>
          <a:p>
            <a:endParaRPr lang="en-US" dirty="0"/>
          </a:p>
          <a:p>
            <a:r>
              <a:rPr lang="en-US" dirty="0" smtClean="0"/>
              <a:t>February 20,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1642"/>
            <a:ext cx="8534400" cy="5410200"/>
          </a:xfrm>
        </p:spPr>
        <p:txBody>
          <a:bodyPr/>
          <a:lstStyle/>
          <a:p>
            <a:r>
              <a:rPr lang="en-US" sz="2200" dirty="0">
                <a:solidFill>
                  <a:srgbClr val="5B6770"/>
                </a:solidFill>
              </a:rPr>
              <a:t>Simulates a range of summer peak day hours, 1:00 pm – 8:00 pm, rather than just the single peak load hour</a:t>
            </a:r>
          </a:p>
          <a:p>
            <a:r>
              <a:rPr lang="en-US" sz="2200" dirty="0" smtClean="0">
                <a:solidFill>
                  <a:srgbClr val="5B6770"/>
                </a:solidFill>
              </a:rPr>
              <a:t>Performs Monte Carlo simulations of </a:t>
            </a:r>
            <a:r>
              <a:rPr lang="en-US" sz="2200" i="1" dirty="0" smtClean="0">
                <a:solidFill>
                  <a:srgbClr val="5B6770"/>
                </a:solidFill>
              </a:rPr>
              <a:t>Capacity Available for Operating Reserves</a:t>
            </a:r>
            <a:r>
              <a:rPr lang="en-US" sz="2200" dirty="0" smtClean="0">
                <a:solidFill>
                  <a:srgbClr val="5B6770"/>
                </a:solidFill>
              </a:rPr>
              <a:t> using Oracle Crystal Ball</a:t>
            </a:r>
          </a:p>
          <a:p>
            <a:r>
              <a:rPr lang="en-US" sz="2200" dirty="0" smtClean="0">
                <a:solidFill>
                  <a:srgbClr val="5B6770"/>
                </a:solidFill>
              </a:rPr>
              <a:t>Risk variables defined using probability distributions and random selection of summer renewable MW output shapes for the eight-hour period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Probability distributions initially defined for peak load, forced outages, and price responsive demand</a:t>
            </a:r>
          </a:p>
          <a:p>
            <a:r>
              <a:rPr lang="en-US" sz="2200" dirty="0" smtClean="0">
                <a:solidFill>
                  <a:srgbClr val="5B6770"/>
                </a:solidFill>
              </a:rPr>
              <a:t>Creates an EEA risk profile: For each of the eight hours, the probability of </a:t>
            </a:r>
            <a:r>
              <a:rPr lang="en-US" sz="2200" i="1" dirty="0">
                <a:solidFill>
                  <a:srgbClr val="5B6770"/>
                </a:solidFill>
              </a:rPr>
              <a:t>Capacity Available for Operating </a:t>
            </a:r>
            <a:r>
              <a:rPr lang="en-US" sz="2200" i="1" dirty="0" smtClean="0">
                <a:solidFill>
                  <a:srgbClr val="5B6770"/>
                </a:solidFill>
              </a:rPr>
              <a:t>Reserves </a:t>
            </a:r>
            <a:r>
              <a:rPr lang="en-US" sz="2200" dirty="0" smtClean="0">
                <a:solidFill>
                  <a:srgbClr val="5B6770"/>
                </a:solidFill>
              </a:rPr>
              <a:t>being equal to or less than the four EEA declaration thresholds (EEA1, EEA2, EEA3, and EEA3 Load Shed</a:t>
            </a:r>
          </a:p>
          <a:p>
            <a:pPr lvl="1"/>
            <a:r>
              <a:rPr lang="en-US" sz="2200" dirty="0" smtClean="0">
                <a:solidFill>
                  <a:srgbClr val="5B6770"/>
                </a:solidFill>
              </a:rPr>
              <a:t>Accounts for additional resources available when EEAs are declared</a:t>
            </a:r>
            <a:endParaRPr lang="en-US" sz="22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00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Workbook Structure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38199"/>
            <a:ext cx="7315200" cy="538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Model Display – Upper Panels</a:t>
            </a:r>
            <a:endParaRPr lang="en-US" sz="2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98" y="1219200"/>
            <a:ext cx="8802902" cy="380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62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Model Display – Lower Panels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1272048"/>
            <a:ext cx="8651901" cy="29086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724400"/>
            <a:ext cx="8671560" cy="89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3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Peak Load Hour Results for a 1,000-trial Simulation</a:t>
            </a:r>
            <a:endParaRPr lang="en-US" sz="2000" dirty="0"/>
          </a:p>
        </p:txBody>
      </p:sp>
      <p:pic>
        <p:nvPicPr>
          <p:cNvPr id="15" name="Picture 14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800"/>
            <a:ext cx="5009571" cy="2667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63" y="4085021"/>
            <a:ext cx="8707120" cy="43569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2371" y="1066800"/>
            <a:ext cx="2419048" cy="16285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63" y="4846386"/>
            <a:ext cx="8708913" cy="89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6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48468</TotalTime>
  <Words>168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Model Features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569</cp:revision>
  <cp:lastPrinted>2016-11-14T19:26:45Z</cp:lastPrinted>
  <dcterms:created xsi:type="dcterms:W3CDTF">2016-01-21T15:20:31Z</dcterms:created>
  <dcterms:modified xsi:type="dcterms:W3CDTF">2020-02-19T15:12:34Z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