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3" r:id="rId7"/>
    <p:sldId id="269" r:id="rId8"/>
    <p:sldId id="257" r:id="rId9"/>
    <p:sldId id="261" r:id="rId10"/>
    <p:sldId id="270" r:id="rId11"/>
    <p:sldId id="262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ice, Clayton" initials="SC" lastIdx="2" clrIdx="0">
    <p:extLst>
      <p:ext uri="{19B8F6BF-5375-455C-9EA6-DF929625EA0E}">
        <p15:presenceInfo xmlns:p15="http://schemas.microsoft.com/office/powerpoint/2012/main" userId="S-1-5-21-639947351-343809578-3807592339-552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46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44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94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72731/4_DG_table.docx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96941/DGR_Workshop_3_PGRR_summary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96941/DGR_Workshop_3_PGRR_summary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72749/SAWG__Meeting_12-13-2019_Solar_PV_Forecast_Discussion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20/2/20/199688-SAW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280661"/>
            <a:ext cx="4800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2600" b="1" dirty="0"/>
              <a:t>ERCOT Proposals for </a:t>
            </a:r>
            <a:r>
              <a:rPr lang="en-US" sz="2600" b="1" dirty="0" smtClean="0"/>
              <a:t>Distributed Generation in </a:t>
            </a:r>
            <a:r>
              <a:rPr lang="en-US" sz="2600" b="1" dirty="0"/>
              <a:t>the CDR</a:t>
            </a:r>
            <a:endParaRPr lang="en-US" sz="2600" b="1" dirty="0"/>
          </a:p>
          <a:p>
            <a:endParaRPr lang="en-US" dirty="0" smtClean="0"/>
          </a:p>
          <a:p>
            <a:r>
              <a:rPr lang="en-US" altLang="en-US" b="1" dirty="0"/>
              <a:t>Supply Analysis Working Group</a:t>
            </a:r>
          </a:p>
          <a:p>
            <a:endParaRPr lang="en-US" dirty="0"/>
          </a:p>
          <a:p>
            <a:r>
              <a:rPr lang="en-US" dirty="0"/>
              <a:t>Connor Anderson</a:t>
            </a:r>
            <a:endParaRPr lang="en-US" dirty="0"/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 smtClean="0"/>
              <a:t>February 20,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SAWG and ERCOT are working to close existing gaps identified at Sept 2019 meeting in the reporting of DG in Resource Adequacy </a:t>
            </a:r>
            <a:r>
              <a:rPr lang="en-US" sz="2400" dirty="0"/>
              <a:t>reports </a:t>
            </a:r>
            <a:endParaRPr lang="en-US" sz="2400" dirty="0" smtClean="0"/>
          </a:p>
          <a:p>
            <a:pPr lvl="1"/>
            <a:r>
              <a:rPr lang="en-US" sz="1400" dirty="0" smtClean="0">
                <a:hlinkClick r:id="rId2"/>
              </a:rPr>
              <a:t>http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www.ercot.com/content/wcm/key_documents_lists/172731/4_DG_table.docx</a:t>
            </a:r>
            <a:endParaRPr lang="en-US" sz="1400" dirty="0" smtClean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400" dirty="0" smtClean="0"/>
              <a:t>This effort is focused on the next 1-2 years; processes may need to change beyond that</a:t>
            </a:r>
          </a:p>
          <a:p>
            <a:endParaRPr lang="en-US" sz="1200" dirty="0" smtClean="0"/>
          </a:p>
          <a:p>
            <a:r>
              <a:rPr lang="en-US" sz="2400" dirty="0" smtClean="0"/>
              <a:t>Currently, the CDR only explicitly lists Distribution Generation Resources (DGRs) and non-fossil fuel Settlement Only Distribution Generators (SODGs)</a:t>
            </a:r>
          </a:p>
          <a:p>
            <a:endParaRPr lang="en-US" sz="1200" dirty="0" smtClean="0"/>
          </a:p>
          <a:p>
            <a:r>
              <a:rPr lang="en-US" sz="2400" dirty="0" smtClean="0"/>
              <a:t>The proposals in this presentation are not final; we want your feedback!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1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with a check mark (✔) are the current practice which we propose to keep</a:t>
            </a:r>
          </a:p>
          <a:p>
            <a:endParaRPr lang="en-US" dirty="0" smtClean="0"/>
          </a:p>
          <a:p>
            <a:r>
              <a:rPr lang="en-US" smtClean="0">
                <a:solidFill>
                  <a:srgbClr val="FF0000"/>
                </a:solidFill>
              </a:rPr>
              <a:t>Text </a:t>
            </a:r>
            <a:r>
              <a:rPr lang="en-US" dirty="0" smtClean="0">
                <a:solidFill>
                  <a:srgbClr val="FF0000"/>
                </a:solidFill>
              </a:rPr>
              <a:t>in red are new proposals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0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Distribution Generation Resources (DGR)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24731"/>
            <a:ext cx="8534400" cy="4995069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 smtClean="0"/>
              <a:t>Operational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800" dirty="0" smtClean="0"/>
              <a:t>List all units in the “Capacities” tab ✔</a:t>
            </a:r>
            <a:endParaRPr lang="en-US" sz="18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 smtClean="0"/>
              <a:t>Planned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800" dirty="0" smtClean="0"/>
              <a:t>List all units in the “Capacities” tab ✔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1600" dirty="0" smtClean="0"/>
              <a:t>New small generator interconnection process being developed at DGR Workshops which should provide limited visibility into the future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1200" dirty="0" smtClean="0">
                <a:hlinkClick r:id="rId3"/>
              </a:rPr>
              <a:t>http://www.ercot.com/content/wcm/key_documents_lists/196941/DGR_Workshop_3_PGRR_summary.pptx</a:t>
            </a:r>
            <a:endParaRPr lang="en-US" sz="12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 smtClean="0"/>
              <a:t>Retirements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800" dirty="0" smtClean="0"/>
              <a:t>Remove units according to regular NSO process ✔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 smtClean="0"/>
              <a:t>Capacity contribution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800" dirty="0" smtClean="0"/>
              <a:t>Assign capacity contributions based on fuel, same as Transmission GRs ✔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1400" dirty="0" smtClean="0"/>
              <a:t>Note</a:t>
            </a:r>
            <a:r>
              <a:rPr lang="en-US" sz="1400" dirty="0"/>
              <a:t>: Currently all </a:t>
            </a:r>
            <a:r>
              <a:rPr lang="en-US" sz="1400" dirty="0" smtClean="0"/>
              <a:t>batteries</a:t>
            </a:r>
            <a:endParaRPr lang="en-US" sz="1400" dirty="0"/>
          </a:p>
          <a:p>
            <a:pPr lvl="2">
              <a:lnSpc>
                <a:spcPct val="150000"/>
              </a:lnSpc>
            </a:pPr>
            <a:endParaRPr lang="en-US" sz="14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lvl="1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Settlement Only Distribution Generators (SODG)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907" y="762000"/>
            <a:ext cx="8534400" cy="556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700" b="1" dirty="0" smtClean="0"/>
              <a:t>Operational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List all </a:t>
            </a:r>
            <a:r>
              <a:rPr lang="en-US" sz="1600" dirty="0" smtClean="0"/>
              <a:t>solar</a:t>
            </a:r>
            <a:r>
              <a:rPr lang="en-US" sz="1600" dirty="0"/>
              <a:t>, </a:t>
            </a:r>
            <a:r>
              <a:rPr lang="en-US" sz="1600" dirty="0" smtClean="0"/>
              <a:t>hydro</a:t>
            </a:r>
            <a:r>
              <a:rPr lang="en-US" sz="1600" dirty="0"/>
              <a:t>, </a:t>
            </a:r>
            <a:r>
              <a:rPr lang="en-US" sz="1600" dirty="0" smtClean="0"/>
              <a:t>landfill/biomass, and energy </a:t>
            </a:r>
            <a:r>
              <a:rPr lang="en-US" sz="1600" dirty="0"/>
              <a:t>s</a:t>
            </a:r>
            <a:r>
              <a:rPr lang="en-US" sz="1600" dirty="0" smtClean="0"/>
              <a:t>torage </a:t>
            </a:r>
            <a:r>
              <a:rPr lang="en-US" sz="1600" dirty="0"/>
              <a:t>units in the </a:t>
            </a:r>
            <a:r>
              <a:rPr lang="en-US" sz="1600" dirty="0" smtClean="0"/>
              <a:t>“Capacities” tabs </a:t>
            </a:r>
            <a:r>
              <a:rPr lang="en-US" sz="1600" dirty="0"/>
              <a:t>✔</a:t>
            </a:r>
            <a:endParaRPr lang="en-US" sz="1600" dirty="0" smtClean="0"/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rgbClr val="FF0000"/>
                </a:solidFill>
              </a:rPr>
              <a:t>List all fossil units in the “Capacities” tabs</a:t>
            </a:r>
          </a:p>
          <a:p>
            <a:pPr lvl="1">
              <a:spcBef>
                <a:spcPts val="0"/>
              </a:spcBef>
            </a:pPr>
            <a:endParaRPr lang="en-US" sz="8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700" b="1" dirty="0" smtClean="0"/>
              <a:t>Planned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rgbClr val="FF0000"/>
                </a:solidFill>
              </a:rPr>
              <a:t>New </a:t>
            </a:r>
            <a:r>
              <a:rPr lang="en-US" sz="1600" dirty="0">
                <a:solidFill>
                  <a:srgbClr val="FF0000"/>
                </a:solidFill>
              </a:rPr>
              <a:t>small generator interconnection process being developed at DGR Workshops which should provide limited visibility into the future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www.ercot.com/content/wcm/key_documents_lists/196941/DGR_Workshop_3_PGRR_summary.pptx</a:t>
            </a:r>
            <a:endParaRPr lang="en-US" sz="1200" dirty="0" smtClean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600" dirty="0" smtClean="0">
                <a:solidFill>
                  <a:srgbClr val="FF0000"/>
                </a:solidFill>
              </a:rPr>
              <a:t>Develop long-term projections for fossil (natural </a:t>
            </a:r>
            <a:r>
              <a:rPr lang="en-US" sz="1600" dirty="0">
                <a:solidFill>
                  <a:srgbClr val="FF0000"/>
                </a:solidFill>
              </a:rPr>
              <a:t>g</a:t>
            </a:r>
            <a:r>
              <a:rPr lang="en-US" sz="1600" dirty="0" smtClean="0">
                <a:solidFill>
                  <a:srgbClr val="FF0000"/>
                </a:solidFill>
              </a:rPr>
              <a:t>as) and utility-scale solar growth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1400" dirty="0" smtClean="0"/>
              <a:t>Hydro and landfill/biomass are not growing significantly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en-US" sz="1400" dirty="0" smtClean="0"/>
              <a:t>Utilize S-curve analysis</a:t>
            </a:r>
            <a:endParaRPr lang="en-US" sz="800" dirty="0" smtClean="0"/>
          </a:p>
          <a:p>
            <a:pPr>
              <a:spcBef>
                <a:spcPts val="0"/>
              </a:spcBef>
            </a:pPr>
            <a:r>
              <a:rPr lang="en-US" sz="1700" b="1" dirty="0" smtClean="0"/>
              <a:t>Retirements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Remove units when they are removed from the settlements system ✔</a:t>
            </a:r>
          </a:p>
          <a:p>
            <a:pPr lvl="2">
              <a:spcBef>
                <a:spcPts val="0"/>
              </a:spcBef>
            </a:pPr>
            <a:r>
              <a:rPr lang="en-US" sz="1200" dirty="0" smtClean="0"/>
              <a:t>Note – NSO process does not apply to SODG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sz="800" dirty="0" smtClean="0"/>
          </a:p>
          <a:p>
            <a:pPr>
              <a:spcBef>
                <a:spcPts val="0"/>
              </a:spcBef>
            </a:pPr>
            <a:r>
              <a:rPr lang="en-US" sz="1700" b="1" dirty="0" smtClean="0"/>
              <a:t>Capacity contribution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Solar, </a:t>
            </a:r>
            <a:r>
              <a:rPr lang="en-US" sz="1600" dirty="0" smtClean="0"/>
              <a:t>hydro</a:t>
            </a:r>
            <a:r>
              <a:rPr lang="en-US" sz="1600" dirty="0"/>
              <a:t>, </a:t>
            </a:r>
            <a:r>
              <a:rPr lang="en-US" sz="1600" dirty="0" smtClean="0"/>
              <a:t>landfill/biomass</a:t>
            </a:r>
            <a:r>
              <a:rPr lang="en-US" sz="1600" dirty="0"/>
              <a:t>, </a:t>
            </a:r>
            <a:r>
              <a:rPr lang="en-US" sz="1600" dirty="0" smtClean="0"/>
              <a:t>energy storage</a:t>
            </a:r>
          </a:p>
          <a:p>
            <a:pPr lvl="2">
              <a:spcBef>
                <a:spcPts val="0"/>
              </a:spcBef>
            </a:pPr>
            <a:r>
              <a:rPr lang="en-US" sz="1400" dirty="0"/>
              <a:t>Assign capacity contributions based on fuel, same as TGRs </a:t>
            </a:r>
            <a:r>
              <a:rPr lang="en-US" sz="1400" dirty="0" smtClean="0"/>
              <a:t>✔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sz="900" dirty="0" smtClean="0"/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rgbClr val="FF0000"/>
                </a:solidFill>
              </a:rPr>
              <a:t>Fossil</a:t>
            </a:r>
          </a:p>
          <a:p>
            <a:pPr lvl="2">
              <a:spcBef>
                <a:spcPts val="0"/>
              </a:spcBef>
            </a:pPr>
            <a:r>
              <a:rPr lang="en-US" sz="1200" dirty="0" smtClean="0">
                <a:solidFill>
                  <a:srgbClr val="FF0000"/>
                </a:solidFill>
              </a:rPr>
              <a:t>Assign </a:t>
            </a:r>
            <a:r>
              <a:rPr lang="en-US" sz="1200" dirty="0">
                <a:solidFill>
                  <a:srgbClr val="FF0000"/>
                </a:solidFill>
              </a:rPr>
              <a:t>c</a:t>
            </a:r>
            <a:r>
              <a:rPr lang="en-US" sz="1200" dirty="0" smtClean="0">
                <a:solidFill>
                  <a:srgbClr val="FF0000"/>
                </a:solidFill>
              </a:rPr>
              <a:t>apacity contribution of 0% for now</a:t>
            </a:r>
          </a:p>
          <a:p>
            <a:pPr lvl="2">
              <a:spcBef>
                <a:spcPts val="0"/>
              </a:spcBef>
            </a:pPr>
            <a:r>
              <a:rPr lang="en-US" sz="1200" dirty="0" smtClean="0">
                <a:solidFill>
                  <a:srgbClr val="FF0000"/>
                </a:solidFill>
              </a:rPr>
              <a:t>Identify </a:t>
            </a:r>
            <a:r>
              <a:rPr lang="en-US" sz="1200" dirty="0">
                <a:solidFill>
                  <a:srgbClr val="FF0000"/>
                </a:solidFill>
              </a:rPr>
              <a:t>the </a:t>
            </a:r>
            <a:r>
              <a:rPr lang="en-US" sz="1200" dirty="0" smtClean="0">
                <a:solidFill>
                  <a:srgbClr val="FF0000"/>
                </a:solidFill>
              </a:rPr>
              <a:t>amount </a:t>
            </a:r>
            <a:r>
              <a:rPr lang="en-US" sz="1200" dirty="0">
                <a:solidFill>
                  <a:srgbClr val="FF0000"/>
                </a:solidFill>
              </a:rPr>
              <a:t>of ERS provided by SODGs as a line item in the “Summary” tabs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400" b="1" u="sng" dirty="0"/>
          </a:p>
          <a:p>
            <a:pPr lvl="1">
              <a:lnSpc>
                <a:spcPct val="150000"/>
              </a:lnSpc>
            </a:pPr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4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Capacity Contribution for Fossil Fuel SODGs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181600"/>
          </a:xfrm>
        </p:spPr>
        <p:txBody>
          <a:bodyPr/>
          <a:lstStyle/>
          <a:p>
            <a:r>
              <a:rPr lang="en-US" sz="2000" dirty="0" smtClean="0"/>
              <a:t>Fossil fuel SODG production is a purely economic decision made on a unit-specific basis </a:t>
            </a:r>
          </a:p>
          <a:p>
            <a:pPr lvl="1"/>
            <a:r>
              <a:rPr lang="en-US" sz="1600" dirty="0" smtClean="0"/>
              <a:t>SODG Units are </a:t>
            </a:r>
            <a:r>
              <a:rPr lang="en-US" sz="1600" u="sng" dirty="0" smtClean="0"/>
              <a:t>not</a:t>
            </a:r>
            <a:r>
              <a:rPr lang="en-US" sz="1600" dirty="0" smtClean="0"/>
              <a:t> ERCOT dispatchable</a:t>
            </a:r>
          </a:p>
          <a:p>
            <a:pPr lvl="1"/>
            <a:r>
              <a:rPr lang="en-US" sz="1600" dirty="0" smtClean="0"/>
              <a:t>Nodal pricing will encourage response, but high prices do not correlate well historically with Peak Load periods.</a:t>
            </a:r>
          </a:p>
          <a:p>
            <a:endParaRPr lang="en-US" sz="2000" dirty="0" smtClean="0"/>
          </a:p>
          <a:p>
            <a:r>
              <a:rPr lang="en-US" sz="2000" dirty="0" smtClean="0"/>
              <a:t>Unit is typically either on or off  (100% or 0% output)</a:t>
            </a:r>
          </a:p>
          <a:p>
            <a:pPr lvl="1"/>
            <a:r>
              <a:rPr lang="en-US" sz="1600" dirty="0" smtClean="0"/>
              <a:t>Fundamentally do </a:t>
            </a:r>
            <a:r>
              <a:rPr lang="en-US" sz="1600" dirty="0"/>
              <a:t>not lend themselves to our capacity contribution calculation </a:t>
            </a:r>
            <a:r>
              <a:rPr lang="en-US" sz="1600" dirty="0" smtClean="0"/>
              <a:t>methodology (example – solar output at peak summer hours)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Capacity contribution must avoid double counting with ERS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Proposal is to identify the total capacity that is potentially available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Clarify the capacity that is already included in the ERS Capacity Value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Publish on Separate “Scenario” Tab.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6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Unregistered Distributed Generation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14400"/>
            <a:ext cx="8534400" cy="5410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Operational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Develop a process to explicitly include operational unregistered DG capacity (currently embedded in the load forecast)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Planned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Solar</a:t>
            </a:r>
          </a:p>
          <a:p>
            <a:pPr lvl="2">
              <a:lnSpc>
                <a:spcPct val="150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For now, incorporate future growth projection scenarios agreed on by SAWG 12/20</a:t>
            </a:r>
          </a:p>
          <a:p>
            <a:pPr lvl="3">
              <a:lnSpc>
                <a:spcPct val="150000"/>
              </a:lnSpc>
            </a:pPr>
            <a:r>
              <a:rPr lang="en-US" sz="1000" dirty="0">
                <a:solidFill>
                  <a:srgbClr val="FF0000"/>
                </a:solidFill>
                <a:hlinkClick r:id="rId3"/>
              </a:rPr>
              <a:t>http://www.ercot.com/content/wcm/key_documents_lists/172749/SAWG__</a:t>
            </a:r>
            <a:r>
              <a:rPr lang="en-US" sz="1000" dirty="0" smtClean="0">
                <a:solidFill>
                  <a:srgbClr val="FF0000"/>
                </a:solidFill>
                <a:hlinkClick r:id="rId3"/>
              </a:rPr>
              <a:t>Meeting_12-13-2019_Solar_PV_Forecast_Discussion.pptx</a:t>
            </a:r>
            <a:endParaRPr lang="en-US" sz="1000" dirty="0" smtClean="0">
              <a:solidFill>
                <a:srgbClr val="FF00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Develop a process to project future capacity (in progress by Load Forecasting department)</a:t>
            </a:r>
          </a:p>
          <a:p>
            <a:pPr lvl="3">
              <a:lnSpc>
                <a:spcPct val="150000"/>
              </a:lnSpc>
            </a:pPr>
            <a:r>
              <a:rPr lang="en-US" sz="1000" dirty="0">
                <a:solidFill>
                  <a:srgbClr val="FF0000"/>
                </a:solidFill>
              </a:rPr>
              <a:t>Potentially include results from NREL’s </a:t>
            </a:r>
            <a:r>
              <a:rPr lang="en-US" sz="1000" dirty="0" err="1">
                <a:solidFill>
                  <a:srgbClr val="FF0000"/>
                </a:solidFill>
              </a:rPr>
              <a:t>dGen</a:t>
            </a:r>
            <a:r>
              <a:rPr lang="en-US" sz="1000" dirty="0">
                <a:solidFill>
                  <a:srgbClr val="FF0000"/>
                </a:solidFill>
              </a:rPr>
              <a:t> tool when it is </a:t>
            </a:r>
            <a:r>
              <a:rPr lang="en-US" sz="1000" dirty="0" smtClean="0">
                <a:solidFill>
                  <a:srgbClr val="FF0000"/>
                </a:solidFill>
              </a:rPr>
              <a:t>completed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Wind, Other Renewable, Other Non-Renewable</a:t>
            </a:r>
          </a:p>
          <a:p>
            <a:pPr lvl="2">
              <a:lnSpc>
                <a:spcPct val="150000"/>
              </a:lnSpc>
            </a:pPr>
            <a:r>
              <a:rPr lang="en-US" sz="1200" dirty="0" smtClean="0"/>
              <a:t>Currently not </a:t>
            </a:r>
            <a:r>
              <a:rPr lang="en-US" sz="1200" dirty="0"/>
              <a:t>enough growth to warrant a detailed process for projections</a:t>
            </a:r>
          </a:p>
          <a:p>
            <a:pPr lvl="1">
              <a:lnSpc>
                <a:spcPct val="150000"/>
              </a:lnSpc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CDR Mock-Ups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http://www.ercot.com/calendar/2020/2/20/199688-SAWG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4953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574</Words>
  <Application>Microsoft Office PowerPoint</Application>
  <PresentationFormat>On-screen Show (4:3)</PresentationFormat>
  <Paragraphs>93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Background</vt:lpstr>
      <vt:lpstr>Key</vt:lpstr>
      <vt:lpstr>Distribution Generation Resources (DGR)</vt:lpstr>
      <vt:lpstr>Settlement Only Distribution Generators (SODG)</vt:lpstr>
      <vt:lpstr>Capacity Contribution for Fossil Fuel SODGs</vt:lpstr>
      <vt:lpstr>Unregistered Distributed Generation</vt:lpstr>
      <vt:lpstr>CDR Mock-Ups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Warnken, Pete</cp:lastModifiedBy>
  <cp:revision>62</cp:revision>
  <cp:lastPrinted>2016-01-21T20:53:15Z</cp:lastPrinted>
  <dcterms:created xsi:type="dcterms:W3CDTF">2016-01-21T15:20:31Z</dcterms:created>
  <dcterms:modified xsi:type="dcterms:W3CDTF">2020-02-19T15:14:27Z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