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  <p:sldMasterId id="2147483661" r:id="rId6"/>
  </p:sldMasterIdLst>
  <p:notesMasterIdLst>
    <p:notesMasterId r:id="rId21"/>
  </p:notesMasterIdLst>
  <p:handoutMasterIdLst>
    <p:handoutMasterId r:id="rId22"/>
  </p:handoutMasterIdLst>
  <p:sldIdLst>
    <p:sldId id="260" r:id="rId7"/>
    <p:sldId id="1929" r:id="rId8"/>
    <p:sldId id="1904" r:id="rId9"/>
    <p:sldId id="1928" r:id="rId10"/>
    <p:sldId id="1907" r:id="rId11"/>
    <p:sldId id="1894" r:id="rId12"/>
    <p:sldId id="1937" r:id="rId13"/>
    <p:sldId id="1940" r:id="rId14"/>
    <p:sldId id="1950" r:id="rId15"/>
    <p:sldId id="1945" r:id="rId16"/>
    <p:sldId id="1951" r:id="rId17"/>
    <p:sldId id="1901" r:id="rId18"/>
    <p:sldId id="1948" r:id="rId19"/>
    <p:sldId id="194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FF8200"/>
    <a:srgbClr val="FFD100"/>
    <a:srgbClr val="EDE82B"/>
    <a:srgbClr val="F3F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2" autoAdjust="0"/>
    <p:restoredTop sz="88996" autoAdjust="0"/>
  </p:normalViewPr>
  <p:slideViewPr>
    <p:cSldViewPr showGuides="1">
      <p:cViewPr varScale="1">
        <p:scale>
          <a:sx n="89" d="100"/>
          <a:sy n="89" d="100"/>
        </p:scale>
        <p:origin x="9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540"/>
    </p:cViewPr>
  </p:sorter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4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77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57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1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34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4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75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9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06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29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66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3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08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209800"/>
            <a:ext cx="50292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>
              <a:spcBef>
                <a:spcPct val="0"/>
              </a:spcBef>
            </a:pPr>
            <a:r>
              <a:rPr lang="en-US" sz="2600" b="1" dirty="0" smtClean="0"/>
              <a:t>CDR Planned Projects:</a:t>
            </a:r>
            <a:endParaRPr lang="en-US" sz="2600" b="1" dirty="0"/>
          </a:p>
          <a:p>
            <a:pPr>
              <a:spcBef>
                <a:spcPct val="0"/>
              </a:spcBef>
            </a:pPr>
            <a:r>
              <a:rPr lang="en-US" sz="2600" b="1" dirty="0"/>
              <a:t>Predicted vs. Actual In-service Dates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b="1" dirty="0"/>
              <a:t>Supply Analysis Working Group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/>
              <a:t>Dan Mantena</a:t>
            </a:r>
          </a:p>
          <a:p>
            <a:r>
              <a:rPr lang="en-US" dirty="0"/>
              <a:t>Resource Adequacy</a:t>
            </a:r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February </a:t>
            </a:r>
            <a:r>
              <a:rPr lang="en-US" dirty="0" smtClean="0"/>
              <a:t>20,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Highlighting most effective criteria’s for December CDRs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742283"/>
            <a:ext cx="8389896" cy="549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sz="2400" dirty="0" smtClean="0"/>
              <a:t>December CDR reports frequently list planned projects that don’t go operational before the start of the upcoming summer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GINR project milestones that have the potential to filter out these projects in future CDR reports</a:t>
            </a:r>
          </a:p>
          <a:p>
            <a:pPr lvl="1"/>
            <a:r>
              <a:rPr lang="en-US" sz="2400" dirty="0" smtClean="0"/>
              <a:t>Commissioning </a:t>
            </a:r>
            <a:r>
              <a:rPr lang="en-US" sz="2400" dirty="0"/>
              <a:t>Plan Submitted</a:t>
            </a:r>
          </a:p>
          <a:p>
            <a:pPr lvl="1"/>
            <a:r>
              <a:rPr lang="en-US" sz="2400" dirty="0"/>
              <a:t>Part 1 POI Energization Approval</a:t>
            </a:r>
          </a:p>
          <a:p>
            <a:pPr lvl="1"/>
            <a:r>
              <a:rPr lang="en-US" sz="2400" dirty="0"/>
              <a:t>Planning Guide Section 6.9 (1) + Full Interconnect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7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4157"/>
            <a:ext cx="8458200" cy="746918"/>
          </a:xfrm>
        </p:spPr>
        <p:txBody>
          <a:bodyPr/>
          <a:lstStyle/>
          <a:p>
            <a:r>
              <a:rPr lang="en-US" sz="2400" dirty="0" smtClean="0"/>
              <a:t>Criteria sensitivity results for Dec 2017 CDR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72851"/>
              </p:ext>
            </p:extLst>
          </p:nvPr>
        </p:nvGraphicFramePr>
        <p:xfrm>
          <a:off x="533401" y="1819279"/>
          <a:ext cx="8153399" cy="4132241"/>
        </p:xfrm>
        <a:graphic>
          <a:graphicData uri="http://schemas.openxmlformats.org/drawingml/2006/table">
            <a:tbl>
              <a:tblPr/>
              <a:tblGrid>
                <a:gridCol w="3657599"/>
                <a:gridCol w="1066800"/>
                <a:gridCol w="1143000"/>
                <a:gridCol w="1180789"/>
                <a:gridCol w="1105211"/>
              </a:tblGrid>
              <a:tr h="847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positive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negative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Part 1 POI Energization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Commissioning Plan Submitted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case (current CDR criteria)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 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Quarterly Stability Assessment (QSA)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Financial Security and Notice to Proceed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04873"/>
            <a:ext cx="532447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60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4157"/>
            <a:ext cx="8458200" cy="746918"/>
          </a:xfrm>
        </p:spPr>
        <p:txBody>
          <a:bodyPr/>
          <a:lstStyle/>
          <a:p>
            <a:r>
              <a:rPr lang="en-US" sz="2400" dirty="0" smtClean="0"/>
              <a:t>Criteria sensitivity results for Dec 2016 CDR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68262"/>
              </p:ext>
            </p:extLst>
          </p:nvPr>
        </p:nvGraphicFramePr>
        <p:xfrm>
          <a:off x="533401" y="1819279"/>
          <a:ext cx="8153399" cy="4132241"/>
        </p:xfrm>
        <a:graphic>
          <a:graphicData uri="http://schemas.openxmlformats.org/drawingml/2006/table">
            <a:tbl>
              <a:tblPr/>
              <a:tblGrid>
                <a:gridCol w="3657599"/>
                <a:gridCol w="1066800"/>
                <a:gridCol w="1143000"/>
                <a:gridCol w="1180789"/>
                <a:gridCol w="1105211"/>
              </a:tblGrid>
              <a:tr h="847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positive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negative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Part 1 POI Energization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 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case (current CDR criteria)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Commissioning Plan Submitted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Quarterly Stability Assessment (QSA)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Financial Security and Notice to Proceed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09652"/>
            <a:ext cx="532447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975518"/>
          </a:xfrm>
        </p:spPr>
        <p:txBody>
          <a:bodyPr/>
          <a:lstStyle/>
          <a:p>
            <a:r>
              <a:rPr lang="en-US" sz="2400" dirty="0" smtClean="0"/>
              <a:t>The December 2018 </a:t>
            </a:r>
            <a:r>
              <a:rPr lang="en-US" sz="2400" dirty="0"/>
              <a:t>CDR </a:t>
            </a:r>
            <a:r>
              <a:rPr lang="en-US" sz="2400" dirty="0" smtClean="0"/>
              <a:t>showed 20 planned projects would go online before Summer </a:t>
            </a:r>
            <a:r>
              <a:rPr lang="en-US" sz="2400" dirty="0"/>
              <a:t>2019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81600"/>
            <a:ext cx="8534400" cy="848567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Only 4 of the 20 listed projects went operational before June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2019.</a:t>
            </a:r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lvl="0"/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1209675"/>
            <a:ext cx="8157246" cy="416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CDR eligible criteria for planned projects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2819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Current criteria used in CDR/SARA reports for planned projects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1800" dirty="0" smtClean="0"/>
              <a:t>Signed </a:t>
            </a:r>
            <a:r>
              <a:rPr lang="en-US" sz="1800" dirty="0"/>
              <a:t>interconnection </a:t>
            </a:r>
            <a:r>
              <a:rPr lang="en-US" sz="1800" dirty="0" smtClean="0"/>
              <a:t>agreement with TSP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Additional requirements for thermal projects</a:t>
            </a:r>
          </a:p>
          <a:p>
            <a:pPr lvl="1"/>
            <a:r>
              <a:rPr lang="en-US" sz="1400" dirty="0" smtClean="0"/>
              <a:t>Air and GHG Permits from TCEQ</a:t>
            </a:r>
          </a:p>
          <a:p>
            <a:pPr lvl="1"/>
            <a:r>
              <a:rPr lang="en-US" sz="1400" dirty="0" smtClean="0"/>
              <a:t>Proof of Adequate Water Supplies</a:t>
            </a:r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lvl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2716" y="838200"/>
            <a:ext cx="4937968" cy="49451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47281" y="5849034"/>
            <a:ext cx="4903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Planned projects listed in Dec 2018 CDR for summer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9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Performance review of December 2018 CDR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429" y="812446"/>
            <a:ext cx="5498821" cy="549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8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Two ways to improve planned project forecast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656" y="804558"/>
            <a:ext cx="5495544" cy="548754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866900" y="828676"/>
            <a:ext cx="2724150" cy="2719654"/>
          </a:xfrm>
          <a:prstGeom prst="rect">
            <a:avLst/>
          </a:prstGeom>
          <a:solidFill>
            <a:srgbClr val="C0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5210" y="3548330"/>
            <a:ext cx="2724150" cy="2719654"/>
          </a:xfrm>
          <a:prstGeom prst="rect">
            <a:avLst/>
          </a:prstGeom>
          <a:solidFill>
            <a:srgbClr val="C0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9100" y="804558"/>
            <a:ext cx="13086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false positives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60742" y="5224923"/>
            <a:ext cx="1471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false negatives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34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Evaluating different criteria for planned projects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913" y="1775618"/>
            <a:ext cx="8686174" cy="286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3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 smtClean="0"/>
              <a:t>Impact of different criteria on December 2018 CDR planned projects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endParaRPr lang="en-US" sz="20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40798"/>
            <a:ext cx="9144000" cy="297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7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4157"/>
            <a:ext cx="8458200" cy="746918"/>
          </a:xfrm>
        </p:spPr>
        <p:txBody>
          <a:bodyPr/>
          <a:lstStyle/>
          <a:p>
            <a:r>
              <a:rPr lang="en-US" sz="2400" dirty="0" smtClean="0"/>
              <a:t>Criteria sensitivity results for December 2018 CDR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81079"/>
            <a:ext cx="5314950" cy="8382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99477"/>
              </p:ext>
            </p:extLst>
          </p:nvPr>
        </p:nvGraphicFramePr>
        <p:xfrm>
          <a:off x="533401" y="1819279"/>
          <a:ext cx="8153399" cy="4132241"/>
        </p:xfrm>
        <a:graphic>
          <a:graphicData uri="http://schemas.openxmlformats.org/drawingml/2006/table">
            <a:tbl>
              <a:tblPr/>
              <a:tblGrid>
                <a:gridCol w="3657599"/>
                <a:gridCol w="1066800"/>
                <a:gridCol w="1143000"/>
                <a:gridCol w="1180789"/>
                <a:gridCol w="1105211"/>
              </a:tblGrid>
              <a:tr h="847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positive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of false negative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projects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Commissioning Plan Submitted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Part 1 POI Energization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 + Full Interconnect Study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Financial Security and Notice to Proceed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Quarterly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(QSA)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Full Interconnect Study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1056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case (current CDR criteria)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161" marR="7161" marT="71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4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4157"/>
            <a:ext cx="8458200" cy="746918"/>
          </a:xfrm>
        </p:spPr>
        <p:txBody>
          <a:bodyPr/>
          <a:lstStyle/>
          <a:p>
            <a:r>
              <a:rPr lang="en-US" sz="2400" dirty="0" smtClean="0"/>
              <a:t>Criteria sensitivity results for recent December CDRs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017226"/>
              </p:ext>
            </p:extLst>
          </p:nvPr>
        </p:nvGraphicFramePr>
        <p:xfrm>
          <a:off x="352425" y="1371600"/>
          <a:ext cx="8382000" cy="4571996"/>
        </p:xfrm>
        <a:graphic>
          <a:graphicData uri="http://schemas.openxmlformats.org/drawingml/2006/table">
            <a:tbl>
              <a:tblPr/>
              <a:tblGrid>
                <a:gridCol w="3609975"/>
                <a:gridCol w="1600200"/>
                <a:gridCol w="1524000"/>
                <a:gridCol w="1647825"/>
              </a:tblGrid>
              <a:tr h="11220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 for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CDR</a:t>
                      </a: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(Summer 2019)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CDR</a:t>
                      </a: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(Summer 2018)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 for </a:t>
                      </a:r>
                      <a:endParaRPr lang="en-US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2016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CDR</a:t>
                      </a: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(Summer 2017)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C8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Commissioning Plan Submitted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Part 1 POI Energization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 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Financial Security and Notice to Proceed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Quarterly Stability Assessment (QSA)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Section 6.9 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Full Interconnect Study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4312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case (current CDR criteria)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61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981075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 3 criteria's for each CDR report are highlighted in green.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14940</TotalTime>
  <Words>653</Words>
  <Application>Microsoft Office PowerPoint</Application>
  <PresentationFormat>On-screen Show (4:3)</PresentationFormat>
  <Paragraphs>285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1_Custom Design</vt:lpstr>
      <vt:lpstr>Custom Design</vt:lpstr>
      <vt:lpstr>1_Office Theme</vt:lpstr>
      <vt:lpstr>PowerPoint Presentation</vt:lpstr>
      <vt:lpstr>The December 2018 CDR showed 20 planned projects would go online before Summer 2019  </vt:lpstr>
      <vt:lpstr>CDR eligible criteria for planned projects</vt:lpstr>
      <vt:lpstr>Performance review of December 2018 CDR</vt:lpstr>
      <vt:lpstr>Two ways to improve planned project forecast</vt:lpstr>
      <vt:lpstr>Evaluating different criteria for planned projects</vt:lpstr>
      <vt:lpstr>Impact of different criteria on December 2018 CDR planned projects</vt:lpstr>
      <vt:lpstr>Criteria sensitivity results for December 2018 CDR</vt:lpstr>
      <vt:lpstr>Criteria sensitivity results for recent December CDRs</vt:lpstr>
      <vt:lpstr>Highlighting most effective criteria’s for December CDRs</vt:lpstr>
      <vt:lpstr>Findings</vt:lpstr>
      <vt:lpstr>Appendix</vt:lpstr>
      <vt:lpstr>Criteria sensitivity results for Dec 2017 CDR</vt:lpstr>
      <vt:lpstr>Criteria sensitivity results for Dec 2016 CDR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Mantena, Dan</dc:creator>
  <cp:lastModifiedBy>Warnken, Pete</cp:lastModifiedBy>
  <cp:revision>1133</cp:revision>
  <cp:lastPrinted>2020-02-11T15:35:48Z</cp:lastPrinted>
  <dcterms:created xsi:type="dcterms:W3CDTF">2016-01-21T15:20:31Z</dcterms:created>
  <dcterms:modified xsi:type="dcterms:W3CDTF">2020-02-19T15:12:27Z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