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3"/>
  </p:notesMasterIdLst>
  <p:handoutMasterIdLst>
    <p:handoutMasterId r:id="rId14"/>
  </p:handoutMasterIdLst>
  <p:sldIdLst>
    <p:sldId id="260" r:id="rId6"/>
    <p:sldId id="270" r:id="rId7"/>
    <p:sldId id="269" r:id="rId8"/>
    <p:sldId id="271" r:id="rId9"/>
    <p:sldId id="273" r:id="rId10"/>
    <p:sldId id="272" r:id="rId11"/>
    <p:sldId id="274"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9" d="100"/>
          <a:sy n="109" d="100"/>
        </p:scale>
        <p:origin x="1608" y="88"/>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2/19/2020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2/19/2020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029200" cy="2123658"/>
          </a:xfrm>
          <a:prstGeom prst="rect">
            <a:avLst/>
          </a:prstGeom>
          <a:noFill/>
        </p:spPr>
        <p:txBody>
          <a:bodyPr wrap="square" rtlCol="0">
            <a:spAutoFit/>
          </a:bodyPr>
          <a:lstStyle/>
          <a:p>
            <a:r>
              <a:rPr lang="en-US" sz="2000" b="1" dirty="0">
                <a:solidFill>
                  <a:schemeClr val="tx2"/>
                </a:solidFill>
              </a:rPr>
              <a:t>Item </a:t>
            </a:r>
            <a:r>
              <a:rPr lang="en-US" sz="2000" b="1" dirty="0" smtClean="0">
                <a:solidFill>
                  <a:schemeClr val="tx2"/>
                </a:solidFill>
              </a:rPr>
              <a:t>6: </a:t>
            </a:r>
            <a:r>
              <a:rPr lang="en-US" sz="2000" b="1" dirty="0">
                <a:solidFill>
                  <a:schemeClr val="tx2"/>
                </a:solidFill>
              </a:rPr>
              <a:t>Update on Suspension</a:t>
            </a:r>
            <a:r>
              <a:rPr lang="en-US" sz="2000" b="1" dirty="0" smtClean="0">
                <a:solidFill>
                  <a:schemeClr val="tx2"/>
                </a:solidFill>
              </a:rPr>
              <a:t>/</a:t>
            </a:r>
            <a:br>
              <a:rPr lang="en-US" sz="2000" b="1" dirty="0" smtClean="0">
                <a:solidFill>
                  <a:schemeClr val="tx2"/>
                </a:solidFill>
              </a:rPr>
            </a:br>
            <a:r>
              <a:rPr lang="en-US" sz="2000" b="1" dirty="0" smtClean="0">
                <a:solidFill>
                  <a:schemeClr val="tx2"/>
                </a:solidFill>
              </a:rPr>
              <a:t>Termination </a:t>
            </a:r>
            <a:r>
              <a:rPr lang="en-US" sz="2000" b="1" dirty="0">
                <a:solidFill>
                  <a:schemeClr val="tx2"/>
                </a:solidFill>
              </a:rPr>
              <a:t>Process for a QSE Representing a Resource Entity</a:t>
            </a:r>
          </a:p>
          <a:p>
            <a:endParaRPr lang="en-US" dirty="0">
              <a:solidFill>
                <a:schemeClr val="tx2"/>
              </a:solidFill>
            </a:endParaRPr>
          </a:p>
          <a:p>
            <a:r>
              <a:rPr lang="en-US" i="1" smtClean="0">
                <a:solidFill>
                  <a:schemeClr val="tx2"/>
                </a:solidFill>
              </a:rPr>
              <a:t>ERCOT </a:t>
            </a:r>
            <a:r>
              <a:rPr lang="en-US" i="1" dirty="0" smtClean="0">
                <a:solidFill>
                  <a:schemeClr val="tx2"/>
                </a:solidFill>
              </a:rPr>
              <a:t>Legal</a:t>
            </a:r>
            <a:endParaRPr lang="en-US" i="1" dirty="0">
              <a:solidFill>
                <a:schemeClr val="tx2"/>
              </a:solidFill>
            </a:endParaRPr>
          </a:p>
          <a:p>
            <a:endParaRPr lang="en-US" dirty="0">
              <a:solidFill>
                <a:schemeClr val="tx2"/>
              </a:solidFill>
            </a:endParaRPr>
          </a:p>
          <a:p>
            <a:r>
              <a:rPr lang="en-US" dirty="0" smtClean="0">
                <a:solidFill>
                  <a:schemeClr val="tx2"/>
                </a:solidFill>
              </a:rPr>
              <a:t>February 19, 2020</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Virtual and Emergency QSEs?</a:t>
            </a:r>
            <a:endParaRPr lang="en-US" dirty="0"/>
          </a:p>
        </p:txBody>
      </p:sp>
      <p:sp>
        <p:nvSpPr>
          <p:cNvPr id="3" name="Content Placeholder 2"/>
          <p:cNvSpPr>
            <a:spLocks noGrp="1"/>
          </p:cNvSpPr>
          <p:nvPr>
            <p:ph idx="1"/>
          </p:nvPr>
        </p:nvSpPr>
        <p:spPr>
          <a:xfrm>
            <a:off x="296008" y="990600"/>
            <a:ext cx="8534400" cy="5052221"/>
          </a:xfrm>
        </p:spPr>
        <p:txBody>
          <a:bodyPr/>
          <a:lstStyle/>
          <a:p>
            <a:r>
              <a:rPr lang="en-US" sz="2400" b="1" dirty="0" smtClean="0">
                <a:solidFill>
                  <a:schemeClr val="tx1"/>
                </a:solidFill>
              </a:rPr>
              <a:t>Virtual QSE:</a:t>
            </a:r>
            <a:r>
              <a:rPr lang="en-US" sz="2400" dirty="0" smtClean="0">
                <a:solidFill>
                  <a:schemeClr val="tx1"/>
                </a:solidFill>
              </a:rPr>
              <a:t> Protocol § 16.2.6.1(1): “A ‘Virtual QSE’ </a:t>
            </a:r>
            <a:r>
              <a:rPr lang="en-US" sz="2400" dirty="0">
                <a:solidFill>
                  <a:schemeClr val="tx1"/>
                </a:solidFill>
              </a:rPr>
              <a:t>is defined as an LSE or Resource Entity whose QSE has provided notice of its intent to terminate its relationship with the LSE and who has not met ERCOT’s creditworthiness requirements to become an Emergency QSE, as set forth in this Section</a:t>
            </a:r>
            <a:r>
              <a:rPr lang="en-US" sz="2400" dirty="0" smtClean="0">
                <a:solidFill>
                  <a:schemeClr val="tx1"/>
                </a:solidFill>
              </a:rPr>
              <a:t>.”</a:t>
            </a:r>
            <a:endParaRPr lang="en-US" sz="2400" dirty="0">
              <a:solidFill>
                <a:schemeClr val="tx1"/>
              </a:solidFill>
            </a:endParaRPr>
          </a:p>
          <a:p>
            <a:pPr lvl="0"/>
            <a:r>
              <a:rPr lang="en-US" sz="2400" b="1" dirty="0" smtClean="0">
                <a:solidFill>
                  <a:schemeClr val="tx1"/>
                </a:solidFill>
              </a:rPr>
              <a:t>Emergency QSE:</a:t>
            </a:r>
            <a:r>
              <a:rPr lang="en-US" sz="2400" dirty="0" smtClean="0">
                <a:solidFill>
                  <a:schemeClr val="tx1"/>
                </a:solidFill>
              </a:rPr>
              <a:t> “Emergency </a:t>
            </a:r>
            <a:r>
              <a:rPr lang="en-US" sz="2400" dirty="0">
                <a:solidFill>
                  <a:schemeClr val="tx1"/>
                </a:solidFill>
              </a:rPr>
              <a:t>QSE” is not defined in the Protocols.  From Section 16.2.6.1, an Emergency QSE can be described as an LSE or </a:t>
            </a:r>
            <a:r>
              <a:rPr lang="en-US" sz="2400" dirty="0" smtClean="0">
                <a:solidFill>
                  <a:schemeClr val="tx1"/>
                </a:solidFill>
              </a:rPr>
              <a:t>Resource Entity </a:t>
            </a:r>
            <a:r>
              <a:rPr lang="en-US" sz="2400" dirty="0">
                <a:solidFill>
                  <a:schemeClr val="tx1"/>
                </a:solidFill>
              </a:rPr>
              <a:t>who was designated a Virtual QSE by </a:t>
            </a:r>
            <a:r>
              <a:rPr lang="en-US" sz="2400" dirty="0" smtClean="0">
                <a:solidFill>
                  <a:schemeClr val="tx1"/>
                </a:solidFill>
              </a:rPr>
              <a:t>ERCOT and </a:t>
            </a:r>
            <a:r>
              <a:rPr lang="en-US" sz="2400" dirty="0">
                <a:solidFill>
                  <a:schemeClr val="tx1"/>
                </a:solidFill>
              </a:rPr>
              <a:t>has satisfied the creditworthiness requirements for QSEs set forth in Section 16.11.1 within the timeline set forth in the Protocols, but has not otherwise fulfilled all QSE registration and qualification requirements</a:t>
            </a:r>
            <a:r>
              <a:rPr lang="en-US" sz="2400" dirty="0" smtClean="0">
                <a:solidFill>
                  <a:schemeClr val="tx1"/>
                </a:solidFill>
              </a:rPr>
              <a:t>.</a:t>
            </a:r>
            <a:endParaRPr lang="en-US" sz="2400"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0835444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can be a Virtual or Emergency QSE</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11130755"/>
              </p:ext>
            </p:extLst>
          </p:nvPr>
        </p:nvGraphicFramePr>
        <p:xfrm>
          <a:off x="342897" y="2396530"/>
          <a:ext cx="8534400" cy="2641600"/>
        </p:xfrm>
        <a:graphic>
          <a:graphicData uri="http://schemas.openxmlformats.org/drawingml/2006/table">
            <a:tbl>
              <a:tblPr firstRow="1" bandRow="1">
                <a:tableStyleId>{5940675A-B579-460E-94D1-54222C63F5DA}</a:tableStyleId>
              </a:tblPr>
              <a:tblGrid>
                <a:gridCol w="2844800"/>
                <a:gridCol w="2844800"/>
                <a:gridCol w="2844800"/>
              </a:tblGrid>
              <a:tr h="812800">
                <a:tc>
                  <a:txBody>
                    <a:bodyPr/>
                    <a:lstStyle/>
                    <a:p>
                      <a:endParaRPr lang="en-US" dirty="0"/>
                    </a:p>
                  </a:txBody>
                  <a:tcPr>
                    <a:lnT w="12700" cap="flat" cmpd="sng" algn="ctr">
                      <a:solidFill>
                        <a:schemeClr val="tx1"/>
                      </a:solidFill>
                      <a:prstDash val="solid"/>
                      <a:round/>
                      <a:headEnd type="none" w="med" len="med"/>
                      <a:tailEnd type="none" w="med" len="med"/>
                    </a:lnT>
                  </a:tcPr>
                </a:tc>
                <a:tc>
                  <a:txBody>
                    <a:bodyPr/>
                    <a:lstStyle/>
                    <a:p>
                      <a:pPr algn="ctr"/>
                      <a:r>
                        <a:rPr lang="en-US" b="1" dirty="0" smtClean="0"/>
                        <a:t>Virtual QSE</a:t>
                      </a:r>
                      <a:endParaRPr lang="en-US" b="1" dirty="0"/>
                    </a:p>
                  </a:txBody>
                  <a:tcPr anchor="ctr"/>
                </a:tc>
                <a:tc>
                  <a:txBody>
                    <a:bodyPr/>
                    <a:lstStyle/>
                    <a:p>
                      <a:pPr algn="ctr"/>
                      <a:r>
                        <a:rPr lang="en-US" b="1" dirty="0" smtClean="0"/>
                        <a:t>Emergency QSE</a:t>
                      </a:r>
                      <a:endParaRPr lang="en-US" b="1" dirty="0"/>
                    </a:p>
                  </a:txBody>
                  <a:tcPr anchor="ctr"/>
                </a:tc>
              </a:tr>
              <a:tr h="812800">
                <a:tc>
                  <a:txBody>
                    <a:bodyPr/>
                    <a:lstStyle/>
                    <a:p>
                      <a:r>
                        <a:rPr lang="en-US" b="1" dirty="0" smtClean="0"/>
                        <a:t>LSE/RE is same Entity as failed</a:t>
                      </a:r>
                      <a:r>
                        <a:rPr lang="en-US" b="1" baseline="0" dirty="0" smtClean="0"/>
                        <a:t> or </a:t>
                      </a:r>
                      <a:r>
                        <a:rPr lang="en-US" b="1" dirty="0" smtClean="0"/>
                        <a:t>suspended</a:t>
                      </a:r>
                      <a:r>
                        <a:rPr lang="en-US" b="1" baseline="0" dirty="0" smtClean="0"/>
                        <a:t> QSE</a:t>
                      </a:r>
                      <a:endParaRPr lang="en-US" b="1" dirty="0"/>
                    </a:p>
                  </a:txBody>
                  <a:tcPr/>
                </a:tc>
                <a:tc>
                  <a:txBody>
                    <a:bodyPr/>
                    <a:lstStyle/>
                    <a:p>
                      <a:pPr algn="ctr"/>
                      <a:endParaRPr lang="en-US" dirty="0"/>
                    </a:p>
                  </a:txBody>
                  <a:tcPr anchor="ctr"/>
                </a:tc>
                <a:tc>
                  <a:txBody>
                    <a:bodyPr/>
                    <a:lstStyle/>
                    <a:p>
                      <a:pPr algn="ctr"/>
                      <a:endParaRPr lang="en-US"/>
                    </a:p>
                  </a:txBody>
                  <a:tcPr anchor="ctr"/>
                </a:tc>
              </a:tr>
              <a:tr h="812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t>LSE/RE is not same Entity as failed or suspended</a:t>
                      </a:r>
                      <a:r>
                        <a:rPr lang="en-US" b="1" baseline="0" dirty="0" smtClean="0"/>
                        <a:t> QSE</a:t>
                      </a:r>
                      <a:endParaRPr lang="en-US" b="1" dirty="0"/>
                    </a:p>
                  </a:txBody>
                  <a:tcPr/>
                </a:tc>
                <a:tc>
                  <a:txBody>
                    <a:bodyPr/>
                    <a:lstStyle/>
                    <a:p>
                      <a:pPr algn="ctr"/>
                      <a:endParaRPr lang="en-US" dirty="0"/>
                    </a:p>
                  </a:txBody>
                  <a:tcPr anchor="ctr"/>
                </a:tc>
                <a:tc>
                  <a:txBody>
                    <a:bodyPr/>
                    <a:lstStyle/>
                    <a:p>
                      <a:pPr algn="ctr"/>
                      <a:endParaRPr lang="en-US" dirty="0"/>
                    </a:p>
                  </a:txBody>
                  <a:tcPr anchor="ctr"/>
                </a:tc>
              </a:tr>
            </a:tbl>
          </a:graphicData>
        </a:graphic>
      </p:graphicFrame>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
        <p:nvSpPr>
          <p:cNvPr id="6" name="Rectangle 5"/>
          <p:cNvSpPr/>
          <p:nvPr/>
        </p:nvSpPr>
        <p:spPr>
          <a:xfrm>
            <a:off x="4286932" y="3200400"/>
            <a:ext cx="646331"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X</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7" name="Rectangle 6"/>
          <p:cNvSpPr/>
          <p:nvPr/>
        </p:nvSpPr>
        <p:spPr>
          <a:xfrm>
            <a:off x="4289863" y="4110335"/>
            <a:ext cx="646331"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X</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8" name="Rectangle 7"/>
          <p:cNvSpPr/>
          <p:nvPr/>
        </p:nvSpPr>
        <p:spPr>
          <a:xfrm>
            <a:off x="7162800" y="4104473"/>
            <a:ext cx="646331" cy="923330"/>
          </a:xfrm>
          <a:prstGeom prst="rect">
            <a:avLst/>
          </a:prstGeom>
          <a:noFill/>
        </p:spPr>
        <p:txBody>
          <a:bodyPr wrap="none" lIns="91440" tIns="45720" rIns="91440" bIns="45720">
            <a:spAutoFit/>
          </a:bodyPr>
          <a:lstStyle/>
          <a:p>
            <a:pPr algn="ctr"/>
            <a:r>
              <a:rPr lang="en-US" sz="5400" b="0" cap="none" spc="0" dirty="0" smtClean="0">
                <a:ln w="0"/>
                <a:solidFill>
                  <a:schemeClr val="accent1"/>
                </a:solidFill>
                <a:effectLst>
                  <a:outerShdw blurRad="38100" dist="25400" dir="5400000" algn="ctr" rotWithShape="0">
                    <a:srgbClr val="6E747A">
                      <a:alpha val="43000"/>
                    </a:srgbClr>
                  </a:outerShdw>
                </a:effectLst>
              </a:rPr>
              <a:t>X</a:t>
            </a:r>
            <a:endParaRPr lang="en-US" sz="5400" b="0" cap="none" spc="0" dirty="0">
              <a:ln w="0"/>
              <a:solidFill>
                <a:schemeClr val="accent1"/>
              </a:solidFill>
              <a:effectLst>
                <a:outerShdw blurRad="38100" dist="25400" dir="5400000" algn="ctr" rotWithShape="0">
                  <a:srgbClr val="6E747A">
                    <a:alpha val="43000"/>
                  </a:srgbClr>
                </a:outerShdw>
              </a:effectLst>
            </a:endParaRPr>
          </a:p>
        </p:txBody>
      </p:sp>
      <p:sp>
        <p:nvSpPr>
          <p:cNvPr id="3" name="TextBox 2"/>
          <p:cNvSpPr txBox="1"/>
          <p:nvPr/>
        </p:nvSpPr>
        <p:spPr>
          <a:xfrm>
            <a:off x="609600" y="1019770"/>
            <a:ext cx="7848600" cy="923330"/>
          </a:xfrm>
          <a:prstGeom prst="rect">
            <a:avLst/>
          </a:prstGeom>
          <a:noFill/>
        </p:spPr>
        <p:txBody>
          <a:bodyPr wrap="square" rtlCol="0">
            <a:spAutoFit/>
          </a:bodyPr>
          <a:lstStyle/>
          <a:p>
            <a:r>
              <a:rPr lang="en-US" dirty="0" smtClean="0"/>
              <a:t>For an LSE or Resource Entity who’s QSE has failed or been suspended, options depend on whether the LSE or Resource Entity is the same Entity as the failed or suspended QSE</a:t>
            </a:r>
            <a:endParaRPr lang="en-US" dirty="0"/>
          </a:p>
        </p:txBody>
      </p:sp>
    </p:spTree>
    <p:extLst>
      <p:ext uri="{BB962C8B-B14F-4D97-AF65-F5344CB8AC3E}">
        <p14:creationId xmlns:p14="http://schemas.microsoft.com/office/powerpoint/2010/main" val="516365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can Virtual or Emergency QSEs do?</a:t>
            </a:r>
            <a:endParaRPr lang="en-US" dirty="0"/>
          </a:p>
        </p:txBody>
      </p:sp>
      <p:sp>
        <p:nvSpPr>
          <p:cNvPr id="3" name="Content Placeholder 2"/>
          <p:cNvSpPr>
            <a:spLocks noGrp="1"/>
          </p:cNvSpPr>
          <p:nvPr>
            <p:ph idx="1"/>
          </p:nvPr>
        </p:nvSpPr>
        <p:spPr/>
        <p:txBody>
          <a:bodyPr/>
          <a:lstStyle/>
          <a:p>
            <a:pPr marL="0" indent="0">
              <a:buNone/>
            </a:pPr>
            <a:r>
              <a:rPr lang="en-US" sz="2000" dirty="0" smtClean="0">
                <a:solidFill>
                  <a:schemeClr val="tx1"/>
                </a:solidFill>
              </a:rPr>
              <a:t>Virtual and Emergency QSEs are subject to the same limitations:</a:t>
            </a:r>
          </a:p>
          <a:p>
            <a:r>
              <a:rPr lang="en-US" sz="2000" dirty="0" smtClean="0">
                <a:solidFill>
                  <a:schemeClr val="tx1"/>
                </a:solidFill>
              </a:rPr>
              <a:t>May only represent itself, and may only submit the </a:t>
            </a:r>
            <a:r>
              <a:rPr lang="en-US" sz="2000" dirty="0">
                <a:solidFill>
                  <a:schemeClr val="tx1"/>
                </a:solidFill>
              </a:rPr>
              <a:t>following </a:t>
            </a:r>
            <a:r>
              <a:rPr lang="en-US" sz="2000" dirty="0" smtClean="0">
                <a:solidFill>
                  <a:schemeClr val="tx1"/>
                </a:solidFill>
              </a:rPr>
              <a:t>transactions:</a:t>
            </a:r>
          </a:p>
          <a:p>
            <a:pPr lvl="1"/>
            <a:r>
              <a:rPr lang="en-US" sz="1800" dirty="0">
                <a:solidFill>
                  <a:schemeClr val="tx1"/>
                </a:solidFill>
              </a:rPr>
              <a:t>Energy Trades in which the Emergency/Virtual QSE is the buyer </a:t>
            </a:r>
          </a:p>
          <a:p>
            <a:pPr lvl="1"/>
            <a:r>
              <a:rPr lang="en-US" sz="1800" dirty="0">
                <a:solidFill>
                  <a:schemeClr val="tx1"/>
                </a:solidFill>
              </a:rPr>
              <a:t>Capacity Trades in which the Emergency/Virtual QSE is the buyer</a:t>
            </a:r>
          </a:p>
          <a:p>
            <a:pPr lvl="1"/>
            <a:r>
              <a:rPr lang="en-US" sz="1800" dirty="0">
                <a:solidFill>
                  <a:schemeClr val="tx1"/>
                </a:solidFill>
              </a:rPr>
              <a:t>Ancillary Service Trades in which the Emergency/Virtual QSE is the buyer</a:t>
            </a:r>
          </a:p>
          <a:p>
            <a:pPr lvl="1"/>
            <a:r>
              <a:rPr lang="en-US" sz="1800" dirty="0">
                <a:solidFill>
                  <a:schemeClr val="tx1"/>
                </a:solidFill>
              </a:rPr>
              <a:t>DAM Energy Bids</a:t>
            </a:r>
          </a:p>
          <a:p>
            <a:r>
              <a:rPr lang="en-US" sz="2000" dirty="0" smtClean="0">
                <a:solidFill>
                  <a:schemeClr val="tx1"/>
                </a:solidFill>
              </a:rPr>
              <a:t>Virtual/Emergency </a:t>
            </a:r>
            <a:r>
              <a:rPr lang="en-US" sz="2000" dirty="0">
                <a:solidFill>
                  <a:schemeClr val="tx1"/>
                </a:solidFill>
              </a:rPr>
              <a:t>QSE for an </a:t>
            </a:r>
            <a:r>
              <a:rPr lang="en-US" sz="2000" i="1" dirty="0">
                <a:solidFill>
                  <a:schemeClr val="tx1"/>
                </a:solidFill>
              </a:rPr>
              <a:t>LSE</a:t>
            </a:r>
            <a:r>
              <a:rPr lang="en-US" sz="2000" dirty="0">
                <a:solidFill>
                  <a:schemeClr val="tx1"/>
                </a:solidFill>
              </a:rPr>
              <a:t>: </a:t>
            </a:r>
            <a:r>
              <a:rPr lang="en-US" sz="2000" dirty="0" smtClean="0">
                <a:solidFill>
                  <a:schemeClr val="tx1"/>
                </a:solidFill>
              </a:rPr>
              <a:t>May only submit such transactions </a:t>
            </a:r>
            <a:r>
              <a:rPr lang="en-US" sz="2000" dirty="0">
                <a:solidFill>
                  <a:schemeClr val="tx1"/>
                </a:solidFill>
              </a:rPr>
              <a:t>to the extent that they are intended to serve the Load of the </a:t>
            </a:r>
            <a:r>
              <a:rPr lang="en-US" sz="2000" dirty="0" smtClean="0">
                <a:solidFill>
                  <a:schemeClr val="tx1"/>
                </a:solidFill>
              </a:rPr>
              <a:t>Emergency/Virtual </a:t>
            </a:r>
            <a:r>
              <a:rPr lang="en-US" sz="2000" dirty="0">
                <a:solidFill>
                  <a:schemeClr val="tx1"/>
                </a:solidFill>
              </a:rPr>
              <a:t>QSE’s </a:t>
            </a:r>
            <a:r>
              <a:rPr lang="en-US" sz="2000" dirty="0" smtClean="0">
                <a:solidFill>
                  <a:schemeClr val="tx1"/>
                </a:solidFill>
              </a:rPr>
              <a:t>Customers.</a:t>
            </a:r>
            <a:endParaRPr lang="en-US" sz="2000" dirty="0" smtClean="0">
              <a:solidFill>
                <a:schemeClr val="tx1"/>
              </a:solidFill>
            </a:endParaRPr>
          </a:p>
          <a:p>
            <a:r>
              <a:rPr lang="en-US" sz="2000" dirty="0" smtClean="0">
                <a:solidFill>
                  <a:schemeClr val="tx1"/>
                </a:solidFill>
              </a:rPr>
              <a:t>Virtual/Emergency </a:t>
            </a:r>
            <a:r>
              <a:rPr lang="en-US" sz="2000" dirty="0">
                <a:solidFill>
                  <a:schemeClr val="tx1"/>
                </a:solidFill>
              </a:rPr>
              <a:t>QSE for </a:t>
            </a:r>
            <a:r>
              <a:rPr lang="en-US" sz="2000" dirty="0" smtClean="0">
                <a:solidFill>
                  <a:schemeClr val="tx1"/>
                </a:solidFill>
              </a:rPr>
              <a:t>a </a:t>
            </a:r>
            <a:r>
              <a:rPr lang="en-US" sz="2000" i="1" dirty="0" smtClean="0">
                <a:solidFill>
                  <a:schemeClr val="tx1"/>
                </a:solidFill>
              </a:rPr>
              <a:t>Resource Entity</a:t>
            </a:r>
            <a:r>
              <a:rPr lang="en-US" sz="2000" dirty="0" smtClean="0">
                <a:solidFill>
                  <a:schemeClr val="tx1"/>
                </a:solidFill>
              </a:rPr>
              <a:t>: </a:t>
            </a:r>
            <a:r>
              <a:rPr lang="en-US" sz="2000" dirty="0">
                <a:solidFill>
                  <a:schemeClr val="tx1"/>
                </a:solidFill>
              </a:rPr>
              <a:t>May only represent itself, and may only submit </a:t>
            </a:r>
            <a:r>
              <a:rPr lang="en-US" sz="2000" dirty="0" smtClean="0">
                <a:solidFill>
                  <a:schemeClr val="tx1"/>
                </a:solidFill>
              </a:rPr>
              <a:t>such transactions to </a:t>
            </a:r>
            <a:r>
              <a:rPr lang="en-US" sz="2000" dirty="0">
                <a:solidFill>
                  <a:schemeClr val="tx1"/>
                </a:solidFill>
              </a:rPr>
              <a:t>the extent that </a:t>
            </a:r>
            <a:r>
              <a:rPr lang="en-US" sz="2000" dirty="0" smtClean="0">
                <a:solidFill>
                  <a:schemeClr val="tx1"/>
                </a:solidFill>
              </a:rPr>
              <a:t>they are </a:t>
            </a:r>
            <a:r>
              <a:rPr lang="en-US" sz="2000" dirty="0">
                <a:solidFill>
                  <a:schemeClr val="tx1"/>
                </a:solidFill>
              </a:rPr>
              <a:t>wholly provided by the Resource Entity’s Resource(s</a:t>
            </a:r>
            <a:r>
              <a:rPr lang="en-US" sz="2000" dirty="0" smtClean="0">
                <a:solidFill>
                  <a:schemeClr val="tx1"/>
                </a:solidFill>
              </a:rPr>
              <a:t>).</a:t>
            </a:r>
          </a:p>
          <a:p>
            <a:pPr lvl="1"/>
            <a:r>
              <a:rPr lang="en-US" sz="1800" dirty="0" smtClean="0">
                <a:solidFill>
                  <a:schemeClr val="tx1"/>
                </a:solidFill>
              </a:rPr>
              <a:t>Limitation to these transaction types was not intended to apply </a:t>
            </a:r>
            <a:r>
              <a:rPr lang="en-US" sz="1800" dirty="0">
                <a:solidFill>
                  <a:schemeClr val="tx1"/>
                </a:solidFill>
              </a:rPr>
              <a:t>to </a:t>
            </a:r>
            <a:r>
              <a:rPr lang="en-US" sz="1800" dirty="0" smtClean="0">
                <a:solidFill>
                  <a:schemeClr val="tx1"/>
                </a:solidFill>
              </a:rPr>
              <a:t>a Virtual/Emergency </a:t>
            </a:r>
            <a:r>
              <a:rPr lang="en-US" sz="1800" dirty="0">
                <a:solidFill>
                  <a:schemeClr val="tx1"/>
                </a:solidFill>
              </a:rPr>
              <a:t>QSE for a Resource </a:t>
            </a:r>
            <a:r>
              <a:rPr lang="en-US" sz="1800" dirty="0" smtClean="0">
                <a:solidFill>
                  <a:schemeClr val="tx1"/>
                </a:solidFill>
              </a:rPr>
              <a:t>Entity (language from zonal PRR698 was not picked up properly in NPRR066)</a:t>
            </a:r>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0079941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December 1, 2010 Zonal Protocols</a:t>
            </a:r>
            <a:endParaRPr lang="en-US" dirty="0"/>
          </a:p>
        </p:txBody>
      </p:sp>
      <p:sp>
        <p:nvSpPr>
          <p:cNvPr id="3" name="Content Placeholder 2"/>
          <p:cNvSpPr>
            <a:spLocks noGrp="1"/>
          </p:cNvSpPr>
          <p:nvPr>
            <p:ph idx="1"/>
          </p:nvPr>
        </p:nvSpPr>
        <p:spPr/>
        <p:txBody>
          <a:bodyPr/>
          <a:lstStyle/>
          <a:p>
            <a:pPr marL="0" indent="0">
              <a:buNone/>
            </a:pPr>
            <a:r>
              <a:rPr lang="en-US" sz="2000" dirty="0" smtClean="0">
                <a:solidFill>
                  <a:schemeClr val="tx1"/>
                </a:solidFill>
              </a:rPr>
              <a:t>At Nodal Go-Live, the final version of Zonal Protocols said the following:</a:t>
            </a:r>
          </a:p>
          <a:p>
            <a:pPr marL="0" indent="0">
              <a:buNone/>
            </a:pPr>
            <a:endParaRPr lang="en-US" sz="2000" dirty="0" smtClean="0">
              <a:solidFill>
                <a:schemeClr val="tx1"/>
              </a:solidFill>
            </a:endParaRPr>
          </a:p>
          <a:p>
            <a:pPr marL="0" indent="0">
              <a:buNone/>
            </a:pPr>
            <a:r>
              <a:rPr lang="en-US" sz="2000" b="1" dirty="0" smtClean="0">
                <a:solidFill>
                  <a:schemeClr val="tx1"/>
                </a:solidFill>
                <a:latin typeface="Times New Roman" panose="02020603050405020304" pitchFamily="18" charset="0"/>
                <a:cs typeface="Times New Roman" panose="02020603050405020304" pitchFamily="18" charset="0"/>
              </a:rPr>
              <a:t>16.2.13.2 </a:t>
            </a:r>
            <a:r>
              <a:rPr lang="en-US" sz="2000" b="1" dirty="0">
                <a:solidFill>
                  <a:schemeClr val="tx1"/>
                </a:solidFill>
                <a:latin typeface="Times New Roman" panose="02020603050405020304" pitchFamily="18" charset="0"/>
                <a:cs typeface="Times New Roman" panose="02020603050405020304" pitchFamily="18" charset="0"/>
              </a:rPr>
              <a:t>Scheduling by an Emergency QSE or a Virtual QSE</a:t>
            </a:r>
          </a:p>
          <a:p>
            <a:pPr marL="0" indent="0">
              <a:buNone/>
            </a:pPr>
            <a:r>
              <a:rPr lang="en-US" sz="2000" dirty="0">
                <a:solidFill>
                  <a:schemeClr val="tx1"/>
                </a:solidFill>
                <a:latin typeface="Times New Roman" panose="02020603050405020304" pitchFamily="18" charset="0"/>
                <a:cs typeface="Times New Roman" panose="02020603050405020304" pitchFamily="18" charset="0"/>
              </a:rPr>
              <a:t>An Emergency QSE or a Virtual QSE:</a:t>
            </a:r>
          </a:p>
          <a:p>
            <a:pPr marL="457200" indent="-457200">
              <a:buNone/>
            </a:pPr>
            <a:r>
              <a:rPr lang="en-US" sz="2000" dirty="0">
                <a:solidFill>
                  <a:schemeClr val="tx1"/>
                </a:solidFill>
                <a:latin typeface="Times New Roman" panose="02020603050405020304" pitchFamily="18" charset="0"/>
                <a:cs typeface="Times New Roman" panose="02020603050405020304" pitchFamily="18" charset="0"/>
              </a:rPr>
              <a:t>(1) </a:t>
            </a:r>
            <a:r>
              <a:rPr lang="en-US" sz="2000" dirty="0" smtClean="0">
                <a:solidFill>
                  <a:schemeClr val="tx1"/>
                </a:solidFill>
                <a:latin typeface="Times New Roman" panose="02020603050405020304" pitchFamily="18" charset="0"/>
                <a:cs typeface="Times New Roman" panose="02020603050405020304" pitchFamily="18" charset="0"/>
              </a:rPr>
              <a:t>	May </a:t>
            </a:r>
            <a:r>
              <a:rPr lang="en-US" sz="2000" dirty="0">
                <a:solidFill>
                  <a:schemeClr val="tx1"/>
                </a:solidFill>
                <a:latin typeface="Times New Roman" panose="02020603050405020304" pitchFamily="18" charset="0"/>
                <a:cs typeface="Times New Roman" panose="02020603050405020304" pitchFamily="18" charset="0"/>
              </a:rPr>
              <a:t>represent only itself and may only submit schedules representing </a:t>
            </a:r>
            <a:r>
              <a:rPr lang="en-US" sz="2000" dirty="0" smtClean="0">
                <a:solidFill>
                  <a:schemeClr val="tx1"/>
                </a:solidFill>
                <a:latin typeface="Times New Roman" panose="02020603050405020304" pitchFamily="18" charset="0"/>
                <a:cs typeface="Times New Roman" panose="02020603050405020304" pitchFamily="18" charset="0"/>
              </a:rPr>
              <a:t>QSE-to-QSE trades </a:t>
            </a:r>
            <a:r>
              <a:rPr lang="en-US" sz="2000" dirty="0">
                <a:solidFill>
                  <a:schemeClr val="tx1"/>
                </a:solidFill>
                <a:latin typeface="Times New Roman" panose="02020603050405020304" pitchFamily="18" charset="0"/>
                <a:cs typeface="Times New Roman" panose="02020603050405020304" pitchFamily="18" charset="0"/>
              </a:rPr>
              <a:t>and its Obligations; and</a:t>
            </a:r>
          </a:p>
          <a:p>
            <a:pPr marL="457200" indent="-457200">
              <a:buNone/>
            </a:pPr>
            <a:r>
              <a:rPr lang="en-US" sz="2000" dirty="0">
                <a:solidFill>
                  <a:schemeClr val="tx1"/>
                </a:solidFill>
                <a:latin typeface="Times New Roman" panose="02020603050405020304" pitchFamily="18" charset="0"/>
                <a:cs typeface="Times New Roman" panose="02020603050405020304" pitchFamily="18" charset="0"/>
              </a:rPr>
              <a:t>(2) </a:t>
            </a:r>
            <a:r>
              <a:rPr lang="en-US" sz="2000" dirty="0" smtClean="0">
                <a:solidFill>
                  <a:schemeClr val="tx1"/>
                </a:solidFill>
                <a:latin typeface="Times New Roman" panose="02020603050405020304" pitchFamily="18" charset="0"/>
                <a:cs typeface="Times New Roman" panose="02020603050405020304" pitchFamily="18" charset="0"/>
              </a:rPr>
              <a:t>	If </a:t>
            </a:r>
            <a:r>
              <a:rPr lang="en-US" sz="2000" dirty="0">
                <a:solidFill>
                  <a:schemeClr val="tx1"/>
                </a:solidFill>
                <a:latin typeface="Times New Roman" panose="02020603050405020304" pitchFamily="18" charset="0"/>
                <a:cs typeface="Times New Roman" panose="02020603050405020304" pitchFamily="18" charset="0"/>
              </a:rPr>
              <a:t>a LSE, may submit schedules for transactions described in item (1) above only to </a:t>
            </a:r>
            <a:r>
              <a:rPr lang="en-US" sz="2000" dirty="0" smtClean="0">
                <a:solidFill>
                  <a:schemeClr val="tx1"/>
                </a:solidFill>
                <a:latin typeface="Times New Roman" panose="02020603050405020304" pitchFamily="18" charset="0"/>
                <a:cs typeface="Times New Roman" panose="02020603050405020304" pitchFamily="18" charset="0"/>
              </a:rPr>
              <a:t>the extent </a:t>
            </a:r>
            <a:r>
              <a:rPr lang="en-US" sz="2000" dirty="0">
                <a:solidFill>
                  <a:schemeClr val="tx1"/>
                </a:solidFill>
                <a:latin typeface="Times New Roman" panose="02020603050405020304" pitchFamily="18" charset="0"/>
                <a:cs typeface="Times New Roman" panose="02020603050405020304" pitchFamily="18" charset="0"/>
              </a:rPr>
              <a:t>that those transactions are intended to serve the Load of its own ESI IDs; </a:t>
            </a:r>
            <a:r>
              <a:rPr lang="en-US" sz="2000" dirty="0" smtClean="0">
                <a:solidFill>
                  <a:schemeClr val="tx1"/>
                </a:solidFill>
                <a:latin typeface="Times New Roman" panose="02020603050405020304" pitchFamily="18" charset="0"/>
                <a:cs typeface="Times New Roman" panose="02020603050405020304" pitchFamily="18" charset="0"/>
              </a:rPr>
              <a:t>and </a:t>
            </a:r>
          </a:p>
          <a:p>
            <a:pPr marL="457200" indent="-457200">
              <a:buNone/>
            </a:pPr>
            <a:r>
              <a:rPr lang="en-US" sz="2000" dirty="0" smtClean="0">
                <a:solidFill>
                  <a:schemeClr val="tx1"/>
                </a:solidFill>
                <a:latin typeface="Times New Roman" panose="02020603050405020304" pitchFamily="18" charset="0"/>
                <a:cs typeface="Times New Roman" panose="02020603050405020304" pitchFamily="18" charset="0"/>
              </a:rPr>
              <a:t>(</a:t>
            </a:r>
            <a:r>
              <a:rPr lang="en-US" sz="2000" dirty="0">
                <a:solidFill>
                  <a:schemeClr val="tx1"/>
                </a:solidFill>
                <a:latin typeface="Times New Roman" panose="02020603050405020304" pitchFamily="18" charset="0"/>
                <a:cs typeface="Times New Roman" panose="02020603050405020304" pitchFamily="18" charset="0"/>
              </a:rPr>
              <a:t>3) </a:t>
            </a:r>
            <a:r>
              <a:rPr lang="en-US" sz="2000" dirty="0" smtClean="0">
                <a:solidFill>
                  <a:schemeClr val="tx1"/>
                </a:solidFill>
                <a:latin typeface="Times New Roman" panose="02020603050405020304" pitchFamily="18" charset="0"/>
                <a:cs typeface="Times New Roman" panose="02020603050405020304" pitchFamily="18" charset="0"/>
              </a:rPr>
              <a:t>	If </a:t>
            </a:r>
            <a:r>
              <a:rPr lang="en-US" sz="2000" dirty="0">
                <a:solidFill>
                  <a:schemeClr val="tx1"/>
                </a:solidFill>
                <a:latin typeface="Times New Roman" panose="02020603050405020304" pitchFamily="18" charset="0"/>
                <a:cs typeface="Times New Roman" panose="02020603050405020304" pitchFamily="18" charset="0"/>
              </a:rPr>
              <a:t>a Resource Entity, may submit Schedules for transactions described in item (1) </a:t>
            </a:r>
            <a:r>
              <a:rPr lang="en-US" sz="2000" dirty="0" smtClean="0">
                <a:solidFill>
                  <a:schemeClr val="tx1"/>
                </a:solidFill>
                <a:latin typeface="Times New Roman" panose="02020603050405020304" pitchFamily="18" charset="0"/>
                <a:cs typeface="Times New Roman" panose="02020603050405020304" pitchFamily="18" charset="0"/>
              </a:rPr>
              <a:t>above only </a:t>
            </a:r>
            <a:r>
              <a:rPr lang="en-US" sz="2000" dirty="0">
                <a:solidFill>
                  <a:schemeClr val="tx1"/>
                </a:solidFill>
                <a:latin typeface="Times New Roman" panose="02020603050405020304" pitchFamily="18" charset="0"/>
                <a:cs typeface="Times New Roman" panose="02020603050405020304" pitchFamily="18" charset="0"/>
              </a:rPr>
              <a:t>to the extent that those Schedules are wholly </a:t>
            </a:r>
            <a:r>
              <a:rPr lang="en-US" sz="2000" dirty="0" smtClean="0">
                <a:solidFill>
                  <a:schemeClr val="tx1"/>
                </a:solidFill>
                <a:latin typeface="Times New Roman" panose="02020603050405020304" pitchFamily="18" charset="0"/>
                <a:cs typeface="Times New Roman" panose="02020603050405020304" pitchFamily="18" charset="0"/>
              </a:rPr>
              <a:t>provided </a:t>
            </a:r>
            <a:r>
              <a:rPr lang="en-US" sz="2000" dirty="0">
                <a:solidFill>
                  <a:schemeClr val="tx1"/>
                </a:solidFill>
                <a:latin typeface="Times New Roman" panose="02020603050405020304" pitchFamily="18" charset="0"/>
                <a:cs typeface="Times New Roman" panose="02020603050405020304" pitchFamily="18" charset="0"/>
              </a:rPr>
              <a:t>by the Resource </a:t>
            </a:r>
            <a:r>
              <a:rPr lang="en-US" sz="2000" dirty="0" smtClean="0">
                <a:solidFill>
                  <a:schemeClr val="tx1"/>
                </a:solidFill>
                <a:latin typeface="Times New Roman" panose="02020603050405020304" pitchFamily="18" charset="0"/>
                <a:cs typeface="Times New Roman" panose="02020603050405020304" pitchFamily="18" charset="0"/>
              </a:rPr>
              <a:t>Entity’s Resource(s</a:t>
            </a:r>
            <a:r>
              <a:rPr lang="en-US" sz="2000" dirty="0">
                <a:solidFill>
                  <a:schemeClr val="tx1"/>
                </a:solidFill>
                <a:latin typeface="Times New Roman" panose="02020603050405020304" pitchFamily="18" charset="0"/>
                <a:cs typeface="Times New Roman" panose="02020603050405020304" pitchFamily="18" charset="0"/>
              </a:rPr>
              <a:t>). </a:t>
            </a:r>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17658260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Practicability of Virtual QSE Concept for Resource Entities</a:t>
            </a:r>
            <a:endParaRPr lang="en-US" sz="2400" dirty="0"/>
          </a:p>
        </p:txBody>
      </p:sp>
      <p:sp>
        <p:nvSpPr>
          <p:cNvPr id="3" name="Content Placeholder 2"/>
          <p:cNvSpPr>
            <a:spLocks noGrp="1"/>
          </p:cNvSpPr>
          <p:nvPr>
            <p:ph idx="1"/>
          </p:nvPr>
        </p:nvSpPr>
        <p:spPr/>
        <p:txBody>
          <a:bodyPr/>
          <a:lstStyle/>
          <a:p>
            <a:pPr marL="0" indent="0">
              <a:buNone/>
            </a:pPr>
            <a:r>
              <a:rPr lang="en-US" b="1" dirty="0" smtClean="0">
                <a:solidFill>
                  <a:schemeClr val="tx1"/>
                </a:solidFill>
              </a:rPr>
              <a:t>RE </a:t>
            </a:r>
            <a:r>
              <a:rPr lang="en-US" b="1" dirty="0">
                <a:solidFill>
                  <a:schemeClr val="tx1"/>
                </a:solidFill>
              </a:rPr>
              <a:t>is same Entity as failed or suspended </a:t>
            </a:r>
            <a:r>
              <a:rPr lang="en-US" b="1" dirty="0" smtClean="0">
                <a:solidFill>
                  <a:schemeClr val="tx1"/>
                </a:solidFill>
              </a:rPr>
              <a:t>QSE:</a:t>
            </a:r>
          </a:p>
          <a:p>
            <a:r>
              <a:rPr lang="en-US" dirty="0" smtClean="0">
                <a:solidFill>
                  <a:schemeClr val="tx1"/>
                </a:solidFill>
              </a:rPr>
              <a:t>Should be technically feasible since same Entity is performing QSE functions</a:t>
            </a:r>
          </a:p>
          <a:p>
            <a:pPr marL="0" indent="0">
              <a:buNone/>
            </a:pPr>
            <a:endParaRPr lang="en-US" b="1" dirty="0">
              <a:solidFill>
                <a:schemeClr val="tx1"/>
              </a:solidFill>
            </a:endParaRPr>
          </a:p>
          <a:p>
            <a:pPr marL="0" indent="0">
              <a:buNone/>
            </a:pPr>
            <a:r>
              <a:rPr lang="en-US" b="1" dirty="0" smtClean="0">
                <a:solidFill>
                  <a:schemeClr val="tx1"/>
                </a:solidFill>
              </a:rPr>
              <a:t>RE </a:t>
            </a:r>
            <a:r>
              <a:rPr lang="en-US" b="1" dirty="0">
                <a:solidFill>
                  <a:schemeClr val="tx1"/>
                </a:solidFill>
              </a:rPr>
              <a:t>is </a:t>
            </a:r>
            <a:r>
              <a:rPr lang="en-US" b="1" dirty="0" smtClean="0">
                <a:solidFill>
                  <a:schemeClr val="tx1"/>
                </a:solidFill>
              </a:rPr>
              <a:t>not same </a:t>
            </a:r>
            <a:r>
              <a:rPr lang="en-US" b="1" dirty="0">
                <a:solidFill>
                  <a:schemeClr val="tx1"/>
                </a:solidFill>
              </a:rPr>
              <a:t>Entity as failed or suspended </a:t>
            </a:r>
            <a:r>
              <a:rPr lang="en-US" b="1" dirty="0" smtClean="0">
                <a:solidFill>
                  <a:schemeClr val="tx1"/>
                </a:solidFill>
              </a:rPr>
              <a:t>QSE:</a:t>
            </a:r>
          </a:p>
          <a:p>
            <a:r>
              <a:rPr lang="en-US" dirty="0" smtClean="0">
                <a:solidFill>
                  <a:schemeClr val="tx1"/>
                </a:solidFill>
              </a:rPr>
              <a:t>Protocols arguably require RE to be designated as a Virtual QSE, but can it act in that role technically (telemetry, MIS, 24/7 operational communications)?</a:t>
            </a:r>
          </a:p>
          <a:p>
            <a:pPr marL="0" indent="0">
              <a:buNone/>
            </a:pPr>
            <a:endParaRPr lang="en-US" dirty="0">
              <a:solidFill>
                <a:schemeClr val="tx1"/>
              </a:solidFill>
            </a:endParaRPr>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Tree>
    <p:extLst>
      <p:ext uri="{BB962C8B-B14F-4D97-AF65-F5344CB8AC3E}">
        <p14:creationId xmlns:p14="http://schemas.microsoft.com/office/powerpoint/2010/main" val="5816322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solidFill>
                  <a:schemeClr val="tx1"/>
                </a:solidFill>
              </a:rPr>
              <a:t>Develop NPRR to clarify rules and align them with ERCOT’s and Market Participants’ capabilities</a:t>
            </a:r>
          </a:p>
          <a:p>
            <a:pPr lvl="1"/>
            <a:r>
              <a:rPr lang="en-US" dirty="0" smtClean="0">
                <a:solidFill>
                  <a:schemeClr val="tx1"/>
                </a:solidFill>
              </a:rPr>
              <a:t>Eliminate obvious ambiguities and conflicts</a:t>
            </a:r>
          </a:p>
          <a:p>
            <a:pPr lvl="1"/>
            <a:r>
              <a:rPr lang="en-US" dirty="0" smtClean="0">
                <a:solidFill>
                  <a:schemeClr val="tx1"/>
                </a:solidFill>
              </a:rPr>
              <a:t>Split rules for LSEs and Resource Entities</a:t>
            </a:r>
          </a:p>
          <a:p>
            <a:pPr lvl="1"/>
            <a:r>
              <a:rPr lang="en-US" dirty="0" smtClean="0">
                <a:solidFill>
                  <a:schemeClr val="tx1"/>
                </a:solidFill>
              </a:rPr>
              <a:t>For each, split rules for same vs. not same Entity as failed or suspended QSE</a:t>
            </a:r>
          </a:p>
          <a:p>
            <a:r>
              <a:rPr lang="en-US" dirty="0" smtClean="0">
                <a:solidFill>
                  <a:schemeClr val="tx1"/>
                </a:solidFill>
              </a:rPr>
              <a:t>Consider additional NPRR to add further detail and incorporate desired changes to current practice</a:t>
            </a:r>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Tree>
    <p:extLst>
      <p:ext uri="{BB962C8B-B14F-4D97-AF65-F5344CB8AC3E}">
        <p14:creationId xmlns:p14="http://schemas.microsoft.com/office/powerpoint/2010/main" val="2424259795"/>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0E9AA12-8AF9-4AA6-90FE-24669859CDF3}">
  <ds:schemaRefs>
    <ds:schemaRef ds:uri="http://schemas.microsoft.com/office/2006/metadata/properties"/>
    <ds:schemaRef ds:uri="http://purl.org/dc/terms/"/>
    <ds:schemaRef ds:uri="http://schemas.microsoft.com/office/2006/documentManagement/types"/>
    <ds:schemaRef ds:uri="http://purl.org/dc/dcmitype/"/>
    <ds:schemaRef ds:uri="c34af464-7aa1-4edd-9be4-83dffc1cb926"/>
    <ds:schemaRef ds:uri="http://purl.org/dc/elements/1.1/"/>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256</TotalTime>
  <Words>543</Words>
  <Application>Microsoft Office PowerPoint</Application>
  <PresentationFormat>On-screen Show (4:3)</PresentationFormat>
  <Paragraphs>53</Paragraphs>
  <Slides>7</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7</vt:i4>
      </vt:variant>
    </vt:vector>
  </HeadingPairs>
  <TitlesOfParts>
    <vt:vector size="12" baseType="lpstr">
      <vt:lpstr>Arial</vt:lpstr>
      <vt:lpstr>Calibri</vt:lpstr>
      <vt:lpstr>Times New Roman</vt:lpstr>
      <vt:lpstr>1_Custom Design</vt:lpstr>
      <vt:lpstr>Office Theme</vt:lpstr>
      <vt:lpstr>PowerPoint Presentation</vt:lpstr>
      <vt:lpstr>What are Virtual and Emergency QSEs?</vt:lpstr>
      <vt:lpstr>Who can be a Virtual or Emergency QSE</vt:lpstr>
      <vt:lpstr>What can Virtual or Emergency QSEs do?</vt:lpstr>
      <vt:lpstr>December 1, 2010 Zonal Protocols</vt:lpstr>
      <vt:lpstr>Practicability of Virtual QSE Concept for Resource Entities</vt:lpstr>
      <vt:lpstr>Next Steps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Levine, Jonathan</cp:lastModifiedBy>
  <cp:revision>43</cp:revision>
  <cp:lastPrinted>2016-01-21T20:53:15Z</cp:lastPrinted>
  <dcterms:created xsi:type="dcterms:W3CDTF">2016-01-21T15:20:31Z</dcterms:created>
  <dcterms:modified xsi:type="dcterms:W3CDTF">2020-02-19T15:24:49Z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