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  <p:sldMasterId id="2147483662" r:id="rId4"/>
    <p:sldMasterId id="2147483665" r:id="rId5"/>
  </p:sldMasterIdLst>
  <p:notesMasterIdLst>
    <p:notesMasterId r:id="rId34"/>
  </p:notesMasterIdLst>
  <p:handoutMasterIdLst>
    <p:handoutMasterId r:id="rId35"/>
  </p:handoutMasterIdLst>
  <p:sldIdLst>
    <p:sldId id="368" r:id="rId6"/>
    <p:sldId id="673" r:id="rId7"/>
    <p:sldId id="650" r:id="rId8"/>
    <p:sldId id="667" r:id="rId9"/>
    <p:sldId id="695" r:id="rId10"/>
    <p:sldId id="690" r:id="rId11"/>
    <p:sldId id="674" r:id="rId12"/>
    <p:sldId id="603" r:id="rId13"/>
    <p:sldId id="691" r:id="rId14"/>
    <p:sldId id="677" r:id="rId15"/>
    <p:sldId id="678" r:id="rId16"/>
    <p:sldId id="675" r:id="rId17"/>
    <p:sldId id="693" r:id="rId18"/>
    <p:sldId id="694" r:id="rId19"/>
    <p:sldId id="692" r:id="rId20"/>
    <p:sldId id="679" r:id="rId21"/>
    <p:sldId id="696" r:id="rId22"/>
    <p:sldId id="680" r:id="rId23"/>
    <p:sldId id="681" r:id="rId24"/>
    <p:sldId id="682" r:id="rId25"/>
    <p:sldId id="685" r:id="rId26"/>
    <p:sldId id="686" r:id="rId27"/>
    <p:sldId id="683" r:id="rId28"/>
    <p:sldId id="684" r:id="rId29"/>
    <p:sldId id="687" r:id="rId30"/>
    <p:sldId id="688" r:id="rId31"/>
    <p:sldId id="689" r:id="rId32"/>
    <p:sldId id="576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3940C0-7C6F-4751-9DC8-2261E9F8A73C}">
          <p14:sldIdLst>
            <p14:sldId id="368"/>
            <p14:sldId id="673"/>
            <p14:sldId id="650"/>
            <p14:sldId id="667"/>
            <p14:sldId id="695"/>
            <p14:sldId id="690"/>
            <p14:sldId id="674"/>
            <p14:sldId id="603"/>
            <p14:sldId id="691"/>
            <p14:sldId id="677"/>
            <p14:sldId id="678"/>
            <p14:sldId id="675"/>
            <p14:sldId id="693"/>
            <p14:sldId id="694"/>
            <p14:sldId id="692"/>
            <p14:sldId id="679"/>
            <p14:sldId id="696"/>
            <p14:sldId id="680"/>
            <p14:sldId id="681"/>
            <p14:sldId id="682"/>
            <p14:sldId id="685"/>
            <p14:sldId id="686"/>
            <p14:sldId id="683"/>
            <p14:sldId id="684"/>
            <p14:sldId id="687"/>
            <p14:sldId id="688"/>
            <p14:sldId id="689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CF4"/>
    <a:srgbClr val="FFD100"/>
    <a:srgbClr val="FF8200"/>
    <a:srgbClr val="003865"/>
    <a:srgbClr val="5F8642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6" autoAdjust="0"/>
    <p:restoredTop sz="95551" autoAdjust="0"/>
  </p:normalViewPr>
  <p:slideViewPr>
    <p:cSldViewPr showGuides="1">
      <p:cViewPr varScale="1">
        <p:scale>
          <a:sx n="99" d="100"/>
          <a:sy n="99" d="100"/>
        </p:scale>
        <p:origin x="8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85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091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08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434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16677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Energy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for ESRs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(KTC-15)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Maggio</a:t>
            </a:r>
            <a:endParaRPr lang="en-US" sz="20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BESTF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Feb. 25,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proxy </a:t>
            </a:r>
            <a:r>
              <a:rPr lang="en-US" dirty="0"/>
              <a:t>Energy Bid for </a:t>
            </a:r>
            <a:r>
              <a:rPr lang="en-US" dirty="0" smtClean="0"/>
              <a:t>ESR CLRs </a:t>
            </a:r>
            <a:r>
              <a:rPr lang="en-US" dirty="0"/>
              <a:t>in </a:t>
            </a:r>
            <a:r>
              <a:rPr lang="en-US" dirty="0" smtClean="0"/>
              <a:t>the Combo </a:t>
            </a:r>
            <a:r>
              <a:rPr lang="en-US" dirty="0"/>
              <a:t>Model </a:t>
            </a:r>
            <a:r>
              <a:rPr lang="en-US" dirty="0" smtClean="0"/>
              <a:t>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4631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Proposal to use </a:t>
            </a:r>
            <a:r>
              <a:rPr lang="en-US" sz="2000" dirty="0" smtClean="0">
                <a:solidFill>
                  <a:schemeClr val="tx2"/>
                </a:solidFill>
              </a:rPr>
              <a:t>the following logic to create </a:t>
            </a:r>
            <a:r>
              <a:rPr lang="en-US" sz="2000" dirty="0" smtClean="0">
                <a:solidFill>
                  <a:schemeClr val="tx2"/>
                </a:solidFill>
              </a:rPr>
              <a:t>proxy </a:t>
            </a:r>
            <a:r>
              <a:rPr lang="en-US" sz="2000" dirty="0" smtClean="0">
                <a:solidFill>
                  <a:schemeClr val="tx2"/>
                </a:solidFill>
              </a:rPr>
              <a:t>Energy Bid for ESR </a:t>
            </a:r>
            <a:r>
              <a:rPr lang="en-US" sz="2000" dirty="0" smtClean="0">
                <a:solidFill>
                  <a:schemeClr val="tx2"/>
                </a:solidFill>
              </a:rPr>
              <a:t>CLRs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If no </a:t>
            </a:r>
            <a:r>
              <a:rPr lang="en-US" sz="1800" dirty="0">
                <a:solidFill>
                  <a:schemeClr val="tx2"/>
                </a:solidFill>
              </a:rPr>
              <a:t>bid submitted, SCED will create a </a:t>
            </a:r>
            <a:r>
              <a:rPr lang="en-US" sz="1800" dirty="0" smtClean="0">
                <a:solidFill>
                  <a:schemeClr val="tx2"/>
                </a:solidFill>
              </a:rPr>
              <a:t>proxy </a:t>
            </a:r>
            <a:r>
              <a:rPr lang="en-US" sz="1800" dirty="0">
                <a:solidFill>
                  <a:schemeClr val="tx2"/>
                </a:solidFill>
              </a:rPr>
              <a:t>Energy Bid from LPC to MPC at -$250/MWh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If </a:t>
            </a:r>
            <a:r>
              <a:rPr lang="en-US" sz="1800" dirty="0" smtClean="0">
                <a:solidFill>
                  <a:schemeClr val="tx2"/>
                </a:solidFill>
              </a:rPr>
              <a:t>a partial </a:t>
            </a:r>
            <a:r>
              <a:rPr lang="en-US" sz="1800" dirty="0">
                <a:solidFill>
                  <a:schemeClr val="tx2"/>
                </a:solidFill>
              </a:rPr>
              <a:t>bid </a:t>
            </a:r>
            <a:r>
              <a:rPr lang="en-US" sz="1800" dirty="0" smtClean="0">
                <a:solidFill>
                  <a:schemeClr val="tx2"/>
                </a:solidFill>
              </a:rPr>
              <a:t>is submitted</a:t>
            </a:r>
            <a:r>
              <a:rPr lang="en-US" sz="1800" dirty="0">
                <a:solidFill>
                  <a:schemeClr val="tx2"/>
                </a:solidFill>
              </a:rPr>
              <a:t>, SCED will create a proxy Energy Bid as below</a:t>
            </a:r>
            <a:r>
              <a:rPr lang="en-US" sz="1800" dirty="0" smtClean="0">
                <a:solidFill>
                  <a:schemeClr val="tx2"/>
                </a:solidFill>
              </a:rPr>
              <a:t>: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This will not affect the proxy Energy Bids for other </a:t>
            </a:r>
            <a:r>
              <a:rPr lang="en-US" sz="2000" dirty="0" smtClean="0">
                <a:solidFill>
                  <a:schemeClr val="tx2"/>
                </a:solidFill>
              </a:rPr>
              <a:t>CLRs.</a:t>
            </a:r>
            <a:endParaRPr lang="en-US" sz="2000" dirty="0">
              <a:solidFill>
                <a:schemeClr val="tx2"/>
              </a:solidFill>
            </a:endParaRPr>
          </a:p>
          <a:p>
            <a:pPr marL="457200" indent="-457200" algn="just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2149"/>
              </p:ext>
            </p:extLst>
          </p:nvPr>
        </p:nvGraphicFramePr>
        <p:xfrm>
          <a:off x="2555557" y="3200400"/>
          <a:ext cx="4109085" cy="1219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3460"/>
                <a:gridCol w="182562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(per MWh)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LPC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(if less than lowest MW of RTM Energy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Bid)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lowest MW in RTM Energy Bid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lowest MW in submitted RTM Energy Bid 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Energy Bid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Energy Bid 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Maximum MW of RTM Energy Bid curve to MPC (if more than Maximum MW of RTM Energy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Bid)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-$250.00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 smtClean="0"/>
              <a:t>Combo Model era proposal: </a:t>
            </a:r>
            <a:r>
              <a:rPr lang="en-US" dirty="0"/>
              <a:t>ESR CLR without a Energy Bid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37" y="1922400"/>
            <a:ext cx="4137526" cy="3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Combo Model era </a:t>
            </a:r>
            <a:r>
              <a:rPr lang="it-IT" dirty="0" smtClean="0"/>
              <a:t>proposal</a:t>
            </a:r>
            <a:r>
              <a:rPr lang="it-IT" dirty="0"/>
              <a:t>: ESR </a:t>
            </a:r>
            <a:r>
              <a:rPr lang="it-IT" dirty="0" smtClean="0"/>
              <a:t>CLR </a:t>
            </a:r>
            <a:r>
              <a:rPr lang="it-IT" dirty="0" smtClean="0"/>
              <a:t>with a partial Energy </a:t>
            </a:r>
            <a:r>
              <a:rPr lang="it-IT" dirty="0" smtClean="0"/>
              <a:t>Bid</a:t>
            </a: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05760"/>
            <a:ext cx="4147238" cy="3246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874" y="1947591"/>
            <a:ext cx="4137526" cy="38199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100" y="1047600"/>
            <a:ext cx="1554000" cy="758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37" y="1188948"/>
            <a:ext cx="2153850" cy="4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Proposed proxy Energy </a:t>
            </a:r>
            <a:r>
              <a:rPr lang="en-US" dirty="0" smtClean="0"/>
              <a:t>Offer </a:t>
            </a:r>
            <a:r>
              <a:rPr lang="en-US" dirty="0"/>
              <a:t>for </a:t>
            </a:r>
            <a:r>
              <a:rPr lang="en-US" dirty="0" smtClean="0"/>
              <a:t>ESR Generators </a:t>
            </a:r>
            <a:r>
              <a:rPr lang="en-US" dirty="0"/>
              <a:t>in the Combo Model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5393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Propose to use </a:t>
            </a:r>
            <a:r>
              <a:rPr lang="en-US" sz="2000" dirty="0" smtClean="0">
                <a:solidFill>
                  <a:schemeClr val="tx2"/>
                </a:solidFill>
              </a:rPr>
              <a:t>the following logic to create </a:t>
            </a:r>
            <a:r>
              <a:rPr lang="en-US" sz="2000" dirty="0" smtClean="0">
                <a:solidFill>
                  <a:schemeClr val="tx2"/>
                </a:solidFill>
              </a:rPr>
              <a:t>proxy </a:t>
            </a:r>
            <a:r>
              <a:rPr lang="en-US" sz="2000" dirty="0" smtClean="0">
                <a:solidFill>
                  <a:schemeClr val="tx2"/>
                </a:solidFill>
              </a:rPr>
              <a:t>Energy </a:t>
            </a:r>
            <a:r>
              <a:rPr lang="en-US" sz="2000" dirty="0" smtClean="0">
                <a:solidFill>
                  <a:schemeClr val="tx2"/>
                </a:solidFill>
              </a:rPr>
              <a:t>Offers </a:t>
            </a:r>
            <a:r>
              <a:rPr lang="en-US" sz="2000" dirty="0" smtClean="0">
                <a:solidFill>
                  <a:schemeClr val="tx2"/>
                </a:solidFill>
              </a:rPr>
              <a:t>for ESR </a:t>
            </a:r>
            <a:r>
              <a:rPr lang="en-US" sz="2000" dirty="0" smtClean="0">
                <a:solidFill>
                  <a:schemeClr val="tx2"/>
                </a:solidFill>
              </a:rPr>
              <a:t>Generators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If no </a:t>
            </a:r>
            <a:r>
              <a:rPr lang="en-US" sz="1800" dirty="0" smtClean="0">
                <a:solidFill>
                  <a:schemeClr val="tx2"/>
                </a:solidFill>
              </a:rPr>
              <a:t>offer </a:t>
            </a:r>
            <a:r>
              <a:rPr lang="en-US" sz="1800" dirty="0">
                <a:solidFill>
                  <a:schemeClr val="tx2"/>
                </a:solidFill>
              </a:rPr>
              <a:t>submitted, SCED will create a </a:t>
            </a:r>
            <a:r>
              <a:rPr lang="en-US" sz="1800" dirty="0" smtClean="0">
                <a:solidFill>
                  <a:schemeClr val="tx2"/>
                </a:solidFill>
              </a:rPr>
              <a:t>proxy </a:t>
            </a:r>
            <a:r>
              <a:rPr lang="en-US" sz="1800" dirty="0">
                <a:solidFill>
                  <a:schemeClr val="tx2"/>
                </a:solidFill>
              </a:rPr>
              <a:t>Energy </a:t>
            </a:r>
            <a:r>
              <a:rPr lang="en-US" sz="1800" dirty="0" smtClean="0">
                <a:solidFill>
                  <a:schemeClr val="tx2"/>
                </a:solidFill>
              </a:rPr>
              <a:t>Offer </a:t>
            </a:r>
            <a:r>
              <a:rPr lang="en-US" sz="1800" dirty="0">
                <a:solidFill>
                  <a:schemeClr val="tx2"/>
                </a:solidFill>
              </a:rPr>
              <a:t>from </a:t>
            </a:r>
            <a:r>
              <a:rPr lang="en-US" sz="1800" dirty="0" smtClean="0">
                <a:solidFill>
                  <a:schemeClr val="tx2"/>
                </a:solidFill>
              </a:rPr>
              <a:t>LSL </a:t>
            </a:r>
            <a:r>
              <a:rPr lang="en-US" sz="1800" dirty="0">
                <a:solidFill>
                  <a:schemeClr val="tx2"/>
                </a:solidFill>
              </a:rPr>
              <a:t>to </a:t>
            </a:r>
            <a:r>
              <a:rPr lang="en-US" sz="1800" dirty="0" smtClean="0">
                <a:solidFill>
                  <a:schemeClr val="tx2"/>
                </a:solidFill>
              </a:rPr>
              <a:t>HSL </a:t>
            </a:r>
            <a:r>
              <a:rPr lang="en-US" sz="1800" dirty="0">
                <a:solidFill>
                  <a:schemeClr val="tx2"/>
                </a:solidFill>
              </a:rPr>
              <a:t>at </a:t>
            </a:r>
            <a:r>
              <a:rPr lang="en-US" sz="1800" dirty="0" smtClean="0">
                <a:solidFill>
                  <a:schemeClr val="tx2"/>
                </a:solidFill>
              </a:rPr>
              <a:t>SWCAP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If</a:t>
            </a:r>
            <a:r>
              <a:rPr lang="en-US" sz="1800" dirty="0" smtClean="0">
                <a:solidFill>
                  <a:schemeClr val="tx2"/>
                </a:solidFill>
              </a:rPr>
              <a:t> a partial </a:t>
            </a:r>
            <a:r>
              <a:rPr lang="en-US" sz="1800" dirty="0" smtClean="0">
                <a:solidFill>
                  <a:schemeClr val="tx2"/>
                </a:solidFill>
              </a:rPr>
              <a:t>offer </a:t>
            </a:r>
            <a:r>
              <a:rPr lang="en-US" sz="1800" dirty="0" smtClean="0">
                <a:solidFill>
                  <a:schemeClr val="tx2"/>
                </a:solidFill>
              </a:rPr>
              <a:t>is submitted</a:t>
            </a:r>
            <a:r>
              <a:rPr lang="en-US" sz="1800" dirty="0" smtClean="0">
                <a:solidFill>
                  <a:schemeClr val="tx2"/>
                </a:solidFill>
              </a:rPr>
              <a:t>, SCED will create a proxy Energy Offer as below</a:t>
            </a:r>
            <a:r>
              <a:rPr lang="en-US" sz="1800" dirty="0" smtClean="0">
                <a:solidFill>
                  <a:schemeClr val="tx2"/>
                </a:solidFill>
              </a:rPr>
              <a:t>: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This will not affect the proxy Energy </a:t>
            </a:r>
            <a:r>
              <a:rPr lang="en-US" sz="2000" dirty="0" smtClean="0">
                <a:solidFill>
                  <a:schemeClr val="tx2"/>
                </a:solidFill>
              </a:rPr>
              <a:t>Offers </a:t>
            </a:r>
            <a:r>
              <a:rPr lang="en-US" sz="2000" dirty="0">
                <a:solidFill>
                  <a:schemeClr val="tx2"/>
                </a:solidFill>
              </a:rPr>
              <a:t>for other </a:t>
            </a:r>
            <a:r>
              <a:rPr lang="en-US" sz="2000" dirty="0" smtClean="0">
                <a:solidFill>
                  <a:schemeClr val="tx2"/>
                </a:solidFill>
              </a:rPr>
              <a:t>Generators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94704"/>
              </p:ext>
            </p:extLst>
          </p:nvPr>
        </p:nvGraphicFramePr>
        <p:xfrm>
          <a:off x="2631757" y="3124200"/>
          <a:ext cx="4109085" cy="1219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3460"/>
                <a:gridCol w="182562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(per MWh)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LSL (if less than lowest MW of RTM Energy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Offer)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lowest MW in RTM Energy Offer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lowest MW in submitted RTM Energy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Offer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Energy Offer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Energy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Offer 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Maximum MW of RTM Energy Offer curve to HSL(if more than Maximum MW of RTM Energy</a:t>
                      </a:r>
                      <a:r>
                        <a:rPr lang="en-US" sz="1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Offer)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SWCAP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Combo Model era </a:t>
            </a:r>
            <a:r>
              <a:rPr lang="it-IT" dirty="0" smtClean="0"/>
              <a:t>proposal</a:t>
            </a:r>
            <a:r>
              <a:rPr lang="it-IT" dirty="0"/>
              <a:t>: ESR </a:t>
            </a:r>
            <a:r>
              <a:rPr lang="it-IT" dirty="0" smtClean="0"/>
              <a:t>Generator without an Energy 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3743"/>
            <a:ext cx="7109962" cy="462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Combo Model era proposal: ESR Generator </a:t>
            </a:r>
            <a:r>
              <a:rPr lang="it-IT" dirty="0" smtClean="0"/>
              <a:t>with a partial Energy </a:t>
            </a:r>
            <a:r>
              <a:rPr lang="it-IT" dirty="0"/>
              <a:t>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2240"/>
            <a:ext cx="4137526" cy="4646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274" y="1602240"/>
            <a:ext cx="4137526" cy="46461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876800"/>
            <a:ext cx="1903650" cy="758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1219200"/>
            <a:ext cx="1981200" cy="58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/>
              <a:t>Proposed proxy Energy </a:t>
            </a:r>
            <a:r>
              <a:rPr lang="en-US" dirty="0" smtClean="0"/>
              <a:t>Bid/Offer </a:t>
            </a:r>
            <a:r>
              <a:rPr lang="en-US" dirty="0"/>
              <a:t>for </a:t>
            </a:r>
            <a:r>
              <a:rPr lang="en-US" dirty="0" smtClean="0"/>
              <a:t>ESRs </a:t>
            </a:r>
            <a:r>
              <a:rPr lang="en-US" dirty="0"/>
              <a:t>in the </a:t>
            </a:r>
            <a:r>
              <a:rPr lang="en-US" dirty="0" smtClean="0"/>
              <a:t>Single </a:t>
            </a:r>
            <a:r>
              <a:rPr lang="en-US" dirty="0"/>
              <a:t>Model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6155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QSEs </a:t>
            </a:r>
            <a:r>
              <a:rPr lang="en-US" sz="2000" dirty="0">
                <a:solidFill>
                  <a:schemeClr val="tx2"/>
                </a:solidFill>
              </a:rPr>
              <a:t>will submit a single </a:t>
            </a:r>
            <a:r>
              <a:rPr lang="en-US" sz="2000" dirty="0">
                <a:solidFill>
                  <a:schemeClr val="tx2"/>
                </a:solidFill>
              </a:rPr>
              <a:t>Energy Bid/Offer </a:t>
            </a:r>
            <a:r>
              <a:rPr lang="en-US" sz="2000" dirty="0" smtClean="0">
                <a:solidFill>
                  <a:schemeClr val="tx2"/>
                </a:solidFill>
              </a:rPr>
              <a:t>for ESRs including </a:t>
            </a:r>
            <a:r>
              <a:rPr lang="en-US" sz="2000" dirty="0">
                <a:solidFill>
                  <a:schemeClr val="tx2"/>
                </a:solidFill>
              </a:rPr>
              <a:t>both </a:t>
            </a:r>
            <a:r>
              <a:rPr lang="en-US" sz="2000" dirty="0" smtClean="0">
                <a:solidFill>
                  <a:schemeClr val="tx2"/>
                </a:solidFill>
              </a:rPr>
              <a:t>discharging and charging.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Propose </a:t>
            </a:r>
            <a:r>
              <a:rPr lang="en-US" sz="2000" dirty="0" smtClean="0">
                <a:solidFill>
                  <a:schemeClr val="tx2"/>
                </a:solidFill>
              </a:rPr>
              <a:t>to </a:t>
            </a:r>
            <a:r>
              <a:rPr lang="en-US" sz="2000" dirty="0" smtClean="0">
                <a:solidFill>
                  <a:schemeClr val="tx2"/>
                </a:solidFill>
              </a:rPr>
              <a:t>use </a:t>
            </a:r>
            <a:r>
              <a:rPr lang="en-US" sz="2000" dirty="0" smtClean="0">
                <a:solidFill>
                  <a:schemeClr val="tx2"/>
                </a:solidFill>
              </a:rPr>
              <a:t>the following logic to create </a:t>
            </a:r>
            <a:r>
              <a:rPr lang="en-US" sz="2000" dirty="0" smtClean="0">
                <a:solidFill>
                  <a:schemeClr val="tx2"/>
                </a:solidFill>
              </a:rPr>
              <a:t>a proxy </a:t>
            </a:r>
            <a:r>
              <a:rPr lang="en-US" sz="2000" dirty="0" smtClean="0">
                <a:solidFill>
                  <a:schemeClr val="tx2"/>
                </a:solidFill>
              </a:rPr>
              <a:t>Energy </a:t>
            </a:r>
            <a:r>
              <a:rPr lang="en-US" sz="2000" dirty="0">
                <a:solidFill>
                  <a:schemeClr val="tx2"/>
                </a:solidFill>
              </a:rPr>
              <a:t>Bid/Offer  </a:t>
            </a:r>
            <a:r>
              <a:rPr lang="en-US" sz="2000" dirty="0" smtClean="0">
                <a:solidFill>
                  <a:schemeClr val="tx2"/>
                </a:solidFill>
              </a:rPr>
              <a:t>for </a:t>
            </a:r>
            <a:r>
              <a:rPr lang="en-US" sz="2000" dirty="0" smtClean="0">
                <a:solidFill>
                  <a:schemeClr val="tx2"/>
                </a:solidFill>
              </a:rPr>
              <a:t>ESRs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If </a:t>
            </a:r>
            <a:r>
              <a:rPr lang="en-US" sz="1800" dirty="0">
                <a:solidFill>
                  <a:schemeClr val="tx2"/>
                </a:solidFill>
              </a:rPr>
              <a:t>no </a:t>
            </a:r>
            <a:r>
              <a:rPr lang="en-US" sz="1800" dirty="0" smtClean="0">
                <a:solidFill>
                  <a:schemeClr val="tx2"/>
                </a:solidFill>
              </a:rPr>
              <a:t>Bid/Offer submitted</a:t>
            </a:r>
            <a:r>
              <a:rPr lang="en-US" sz="1800" dirty="0">
                <a:solidFill>
                  <a:schemeClr val="tx2"/>
                </a:solidFill>
              </a:rPr>
              <a:t>, SCED will create a </a:t>
            </a:r>
            <a:r>
              <a:rPr lang="en-US" sz="1800" dirty="0" smtClean="0">
                <a:solidFill>
                  <a:schemeClr val="tx2"/>
                </a:solidFill>
              </a:rPr>
              <a:t>proxy </a:t>
            </a:r>
            <a:r>
              <a:rPr lang="en-US" sz="1800" dirty="0">
                <a:solidFill>
                  <a:schemeClr val="tx2"/>
                </a:solidFill>
              </a:rPr>
              <a:t>Energy </a:t>
            </a:r>
            <a:r>
              <a:rPr lang="en-US" sz="1800" dirty="0" smtClean="0">
                <a:solidFill>
                  <a:schemeClr val="tx2"/>
                </a:solidFill>
              </a:rPr>
              <a:t>Bid/Offer </a:t>
            </a:r>
            <a:r>
              <a:rPr lang="en-US" sz="1800" dirty="0">
                <a:solidFill>
                  <a:schemeClr val="tx2"/>
                </a:solidFill>
              </a:rPr>
              <a:t>at </a:t>
            </a:r>
            <a:r>
              <a:rPr lang="en-US" sz="1800" dirty="0" smtClean="0">
                <a:solidFill>
                  <a:schemeClr val="tx2"/>
                </a:solidFill>
              </a:rPr>
              <a:t>       -$</a:t>
            </a:r>
            <a:r>
              <a:rPr lang="en-US" sz="1800" dirty="0">
                <a:solidFill>
                  <a:schemeClr val="tx2"/>
                </a:solidFill>
              </a:rPr>
              <a:t>250/MWh </a:t>
            </a:r>
            <a:r>
              <a:rPr lang="en-US" sz="1800" dirty="0" smtClean="0">
                <a:solidFill>
                  <a:schemeClr val="tx2"/>
                </a:solidFill>
              </a:rPr>
              <a:t>from </a:t>
            </a:r>
            <a:r>
              <a:rPr lang="en-US" sz="1800" dirty="0" smtClean="0">
                <a:solidFill>
                  <a:schemeClr val="tx2"/>
                </a:solidFill>
              </a:rPr>
              <a:t>LSL </a:t>
            </a:r>
            <a:r>
              <a:rPr lang="en-US" sz="1800" dirty="0">
                <a:solidFill>
                  <a:schemeClr val="tx2"/>
                </a:solidFill>
              </a:rPr>
              <a:t>to </a:t>
            </a:r>
            <a:r>
              <a:rPr lang="en-US" sz="1800" dirty="0" smtClean="0">
                <a:solidFill>
                  <a:schemeClr val="tx2"/>
                </a:solidFill>
              </a:rPr>
              <a:t>0 MW </a:t>
            </a:r>
            <a:r>
              <a:rPr lang="en-US" sz="1800" dirty="0" smtClean="0">
                <a:solidFill>
                  <a:schemeClr val="tx2"/>
                </a:solidFill>
              </a:rPr>
              <a:t>and at RTSWCAP from 0 </a:t>
            </a:r>
            <a:r>
              <a:rPr lang="en-US" sz="1800" dirty="0" smtClean="0">
                <a:solidFill>
                  <a:schemeClr val="tx2"/>
                </a:solidFill>
              </a:rPr>
              <a:t>MW to </a:t>
            </a:r>
            <a:r>
              <a:rPr lang="en-US" sz="1800" dirty="0" smtClean="0">
                <a:solidFill>
                  <a:schemeClr val="tx2"/>
                </a:solidFill>
              </a:rPr>
              <a:t>HSL.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If </a:t>
            </a:r>
            <a:r>
              <a:rPr lang="en-US" sz="1800" dirty="0">
                <a:solidFill>
                  <a:schemeClr val="tx2"/>
                </a:solidFill>
              </a:rPr>
              <a:t>partial </a:t>
            </a:r>
            <a:r>
              <a:rPr lang="en-US" sz="1800" dirty="0" smtClean="0">
                <a:solidFill>
                  <a:schemeClr val="tx2"/>
                </a:solidFill>
              </a:rPr>
              <a:t>Energy </a:t>
            </a:r>
            <a:r>
              <a:rPr lang="en-US" sz="1800" dirty="0">
                <a:solidFill>
                  <a:schemeClr val="tx2"/>
                </a:solidFill>
              </a:rPr>
              <a:t>Bid/Offer submitted</a:t>
            </a:r>
            <a:r>
              <a:rPr lang="en-US" sz="1800" dirty="0">
                <a:solidFill>
                  <a:schemeClr val="tx2"/>
                </a:solidFill>
              </a:rPr>
              <a:t>, SCED will create a proxy Energy </a:t>
            </a:r>
            <a:r>
              <a:rPr lang="en-US" sz="1800" dirty="0">
                <a:solidFill>
                  <a:schemeClr val="tx2"/>
                </a:solidFill>
              </a:rPr>
              <a:t>Bid/Offer </a:t>
            </a:r>
            <a:r>
              <a:rPr lang="en-US" sz="1800" dirty="0" smtClean="0">
                <a:solidFill>
                  <a:schemeClr val="tx2"/>
                </a:solidFill>
              </a:rPr>
              <a:t>based on the tabl</a:t>
            </a:r>
            <a:r>
              <a:rPr lang="en-US" sz="1800" dirty="0" smtClean="0">
                <a:solidFill>
                  <a:schemeClr val="tx2"/>
                </a:solidFill>
              </a:rPr>
              <a:t>e on the next slide.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This would not change the treatment for the case in which the ESR has an Output Schedule.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857250" lvl="1" indent="-457200" algn="just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/>
              <a:t>Proposed proxy Energy </a:t>
            </a:r>
            <a:r>
              <a:rPr lang="en-US" dirty="0" smtClean="0"/>
              <a:t>Offer/Bid </a:t>
            </a:r>
            <a:r>
              <a:rPr lang="en-US" dirty="0"/>
              <a:t>for </a:t>
            </a:r>
            <a:r>
              <a:rPr lang="en-US" dirty="0" smtClean="0"/>
              <a:t>ESRs </a:t>
            </a:r>
            <a:r>
              <a:rPr lang="en-US" dirty="0"/>
              <a:t>in the </a:t>
            </a:r>
            <a:r>
              <a:rPr lang="en-US" dirty="0" smtClean="0"/>
              <a:t>Single </a:t>
            </a:r>
            <a:r>
              <a:rPr lang="en-US" dirty="0"/>
              <a:t>Model 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39607"/>
              </p:ext>
            </p:extLst>
          </p:nvPr>
        </p:nvGraphicFramePr>
        <p:xfrm>
          <a:off x="324853" y="1096370"/>
          <a:ext cx="8305800" cy="51396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31622"/>
                <a:gridCol w="2387089"/>
                <a:gridCol w="2387089"/>
              </a:tblGrid>
              <a:tr h="113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Scenario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 Segment</a:t>
                      </a:r>
                      <a:endParaRPr lang="en-US" sz="1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(per MWh)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875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HSL MW and the highest MW point on the Energy Bid/Offer are both greater than or equal to zero,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HSL is greater than the highest MW in submitted Energy Bid/Offer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highest MW point on submitted Energy Bid/Offer Curve to HSL MW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RTSWCAP in effect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339065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HSL MW is greater than or equal to zero,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highest MW point on the Energy Bid/Offer is less than zero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highest MW point on submitted Energy Bid/Offer Curve to 0 MW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highest MW in submitted Energy 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310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0 MW to HSL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RTSWCAP in effect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339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HSL is less than zero and is also greater than the highest MW in submitted Energy Bid/Offer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highest MW point on submitted Energy Bid/Offer Curve to HSL MW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highest MW in submitted Energy 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113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Bid/Offer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Bid/Offer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875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LSL MW and the lowest MW point on the Energy Bid/Offer Curve are both greater than or equal to zero,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LSL is less than the lowest MW in submitted Energy Bid/Offer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LSL to lowest MW point on submitted Energy Bid/Offer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lowest MW in submitted Energy 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14316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LSL MW is less than zero,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lowest MW point on the Energy Bid/Offer Curve is greater than zero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LSL to 0 MW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-$250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365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0 MW to lowest MW point on submitted </a:t>
                      </a:r>
                      <a:r>
                        <a:rPr lang="en-US" sz="10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Enery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Bid/Offer Curve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lowest MW in submitted Energy 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  <a:tr h="875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LSL and the lowest MW point on the Energy Bid/Offer Curve are both less than or equal to zero,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LSL is lower than the lowest MW point on the Energy Bid/Offer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LSL to lowest MW point on submitted Energy Bid/Offer Curve</a:t>
                      </a:r>
                      <a:endParaRPr lang="en-US" sz="1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-$250.00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60" marR="508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3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 smtClean="0"/>
              <a:t>Single Model era proposal: ESR without an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2771"/>
            <a:ext cx="2077650" cy="604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7870308" cy="500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</a:t>
            </a:r>
            <a:r>
              <a:rPr lang="it-IT" dirty="0" smtClean="0"/>
              <a:t>with a partial Energy </a:t>
            </a:r>
            <a:r>
              <a:rPr lang="it-IT" dirty="0"/>
              <a:t>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447573" cy="466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Acronym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CLR – </a:t>
            </a:r>
            <a:r>
              <a:rPr lang="en-US" sz="2000" dirty="0" smtClean="0">
                <a:solidFill>
                  <a:schemeClr val="tx2"/>
                </a:solidFill>
              </a:rPr>
              <a:t>Controllable Load Resource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ESR </a:t>
            </a:r>
            <a:r>
              <a:rPr lang="en-US" sz="2000" dirty="0">
                <a:solidFill>
                  <a:schemeClr val="tx2"/>
                </a:solidFill>
              </a:rPr>
              <a:t>– </a:t>
            </a:r>
            <a:r>
              <a:rPr lang="en-US" sz="2000" dirty="0" smtClean="0">
                <a:solidFill>
                  <a:schemeClr val="tx2"/>
                </a:solidFill>
              </a:rPr>
              <a:t>Energy Storage Resource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HSL – </a:t>
            </a:r>
            <a:r>
              <a:rPr lang="en-US" sz="2000" dirty="0" smtClean="0">
                <a:solidFill>
                  <a:schemeClr val="tx2"/>
                </a:solidFill>
              </a:rPr>
              <a:t>High Sustained Limit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KTC – Key Topic and Concept related to BESTF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LPC </a:t>
            </a:r>
            <a:r>
              <a:rPr lang="en-US" sz="2000" dirty="0">
                <a:solidFill>
                  <a:schemeClr val="tx2"/>
                </a:solidFill>
              </a:rPr>
              <a:t>– </a:t>
            </a:r>
            <a:r>
              <a:rPr lang="en-US" sz="2000" dirty="0" smtClean="0">
                <a:solidFill>
                  <a:schemeClr val="tx2"/>
                </a:solidFill>
              </a:rPr>
              <a:t>Low Power Consumption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LSL</a:t>
            </a:r>
            <a:r>
              <a:rPr lang="en-US" sz="2000" dirty="0">
                <a:solidFill>
                  <a:schemeClr val="tx2"/>
                </a:solidFill>
              </a:rPr>
              <a:t> – </a:t>
            </a:r>
            <a:r>
              <a:rPr lang="en-US" sz="2000" dirty="0" smtClean="0">
                <a:solidFill>
                  <a:schemeClr val="tx2"/>
                </a:solidFill>
              </a:rPr>
              <a:t>Low Sustained Limit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MPC – Max Power </a:t>
            </a:r>
            <a:r>
              <a:rPr lang="en-US" sz="2000" dirty="0" smtClean="0">
                <a:solidFill>
                  <a:schemeClr val="tx2"/>
                </a:solidFill>
              </a:rPr>
              <a:t>Consumption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RTSWCAP </a:t>
            </a:r>
            <a:r>
              <a:rPr lang="en-US" sz="2000" dirty="0">
                <a:solidFill>
                  <a:schemeClr val="tx2"/>
                </a:solidFill>
              </a:rPr>
              <a:t>– Real-Time </a:t>
            </a:r>
            <a:r>
              <a:rPr lang="en-US" sz="2000" dirty="0" smtClean="0">
                <a:solidFill>
                  <a:schemeClr val="tx2"/>
                </a:solidFill>
              </a:rPr>
              <a:t>System-Wide </a:t>
            </a:r>
            <a:r>
              <a:rPr lang="en-US" sz="2000" dirty="0">
                <a:solidFill>
                  <a:schemeClr val="tx2"/>
                </a:solidFill>
              </a:rPr>
              <a:t>Offer </a:t>
            </a:r>
            <a:r>
              <a:rPr lang="en-US" sz="2000" dirty="0" smtClean="0">
                <a:solidFill>
                  <a:schemeClr val="tx2"/>
                </a:solidFill>
              </a:rPr>
              <a:t>Cap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SWCAP – System-Wide </a:t>
            </a:r>
            <a:r>
              <a:rPr lang="en-US" sz="2000" dirty="0">
                <a:solidFill>
                  <a:schemeClr val="tx2"/>
                </a:solidFill>
              </a:rPr>
              <a:t>Offer Cap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56993"/>
            <a:ext cx="7697250" cy="48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391400" cy="462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02503"/>
            <a:ext cx="7621050" cy="477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621050" cy="477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78876"/>
            <a:ext cx="7392450" cy="462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15" y="1280895"/>
            <a:ext cx="7569285" cy="473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Model era proposal: ESR with a partial Energy Bid/Offer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43900"/>
            <a:ext cx="7468650" cy="467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it-IT" dirty="0"/>
              <a:t>Single </a:t>
            </a:r>
            <a:r>
              <a:rPr lang="it-IT" dirty="0" smtClean="0"/>
              <a:t>Model: </a:t>
            </a:r>
            <a:r>
              <a:rPr lang="it-IT" dirty="0"/>
              <a:t>ESR </a:t>
            </a:r>
            <a:r>
              <a:rPr lang="it-IT" dirty="0" smtClean="0"/>
              <a:t>with an Output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51" y="1143000"/>
            <a:ext cx="7587097" cy="488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Discussion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257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Thought process driving today’s material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Current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</a:t>
            </a:r>
            <a:r>
              <a:rPr lang="en-US" sz="1800" dirty="0" smtClean="0">
                <a:solidFill>
                  <a:schemeClr val="tx2"/>
                </a:solidFill>
              </a:rPr>
              <a:t>roxy </a:t>
            </a:r>
            <a:r>
              <a:rPr lang="en-US" sz="1800" dirty="0" smtClean="0">
                <a:solidFill>
                  <a:schemeClr val="tx2"/>
                </a:solidFill>
              </a:rPr>
              <a:t>Energy Bid </a:t>
            </a:r>
            <a:r>
              <a:rPr lang="en-US" sz="1800" dirty="0" smtClean="0">
                <a:solidFill>
                  <a:schemeClr val="tx2"/>
                </a:solidFill>
              </a:rPr>
              <a:t>process for </a:t>
            </a:r>
            <a:r>
              <a:rPr lang="en-US" sz="1800" dirty="0" smtClean="0">
                <a:solidFill>
                  <a:schemeClr val="tx2"/>
                </a:solidFill>
              </a:rPr>
              <a:t>ESR </a:t>
            </a:r>
            <a:r>
              <a:rPr lang="en-US" sz="1800" dirty="0" smtClean="0">
                <a:solidFill>
                  <a:schemeClr val="tx2"/>
                </a:solidFill>
              </a:rPr>
              <a:t>CLRs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</a:t>
            </a:r>
            <a:r>
              <a:rPr lang="en-US" sz="1800" dirty="0" smtClean="0">
                <a:solidFill>
                  <a:schemeClr val="tx2"/>
                </a:solidFill>
              </a:rPr>
              <a:t>roxy </a:t>
            </a:r>
            <a:r>
              <a:rPr lang="en-US" sz="1800" dirty="0">
                <a:solidFill>
                  <a:schemeClr val="tx2"/>
                </a:solidFill>
              </a:rPr>
              <a:t>Energy </a:t>
            </a:r>
            <a:r>
              <a:rPr lang="en-US" sz="1800" dirty="0" smtClean="0">
                <a:solidFill>
                  <a:schemeClr val="tx2"/>
                </a:solidFill>
              </a:rPr>
              <a:t>Offer </a:t>
            </a:r>
            <a:r>
              <a:rPr lang="en-US" sz="1800" dirty="0" smtClean="0">
                <a:solidFill>
                  <a:schemeClr val="tx2"/>
                </a:solidFill>
              </a:rPr>
              <a:t>process for </a:t>
            </a:r>
            <a:r>
              <a:rPr lang="en-US" sz="1800" dirty="0" smtClean="0">
                <a:solidFill>
                  <a:schemeClr val="tx2"/>
                </a:solidFill>
              </a:rPr>
              <a:t>ESR </a:t>
            </a:r>
            <a:r>
              <a:rPr lang="en-US" sz="1800" dirty="0" smtClean="0">
                <a:solidFill>
                  <a:schemeClr val="tx2"/>
                </a:solidFill>
              </a:rPr>
              <a:t>Generators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Proposal for the Combo Model era: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</a:t>
            </a:r>
            <a:r>
              <a:rPr lang="en-US" sz="1800" dirty="0" smtClean="0">
                <a:solidFill>
                  <a:schemeClr val="tx2"/>
                </a:solidFill>
              </a:rPr>
              <a:t>roxy </a:t>
            </a:r>
            <a:r>
              <a:rPr lang="en-US" sz="1800" dirty="0">
                <a:solidFill>
                  <a:schemeClr val="tx2"/>
                </a:solidFill>
              </a:rPr>
              <a:t>Energy Bid </a:t>
            </a:r>
            <a:r>
              <a:rPr lang="en-US" sz="1800" dirty="0" smtClean="0">
                <a:solidFill>
                  <a:schemeClr val="tx2"/>
                </a:solidFill>
              </a:rPr>
              <a:t>process for </a:t>
            </a:r>
            <a:r>
              <a:rPr lang="en-US" sz="1800" dirty="0" smtClean="0">
                <a:solidFill>
                  <a:schemeClr val="tx2"/>
                </a:solidFill>
              </a:rPr>
              <a:t>ESR </a:t>
            </a:r>
            <a:r>
              <a:rPr lang="en-US" sz="1800" dirty="0" smtClean="0">
                <a:solidFill>
                  <a:schemeClr val="tx2"/>
                </a:solidFill>
              </a:rPr>
              <a:t>CLRs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Proxy </a:t>
            </a:r>
            <a:r>
              <a:rPr lang="en-US" sz="1800" dirty="0">
                <a:solidFill>
                  <a:schemeClr val="tx2"/>
                </a:solidFill>
              </a:rPr>
              <a:t>Energy </a:t>
            </a:r>
            <a:r>
              <a:rPr lang="en-US" sz="1800" dirty="0" smtClean="0">
                <a:solidFill>
                  <a:schemeClr val="tx2"/>
                </a:solidFill>
              </a:rPr>
              <a:t>Offer process for </a:t>
            </a:r>
            <a:r>
              <a:rPr lang="en-US" sz="1800" dirty="0">
                <a:solidFill>
                  <a:schemeClr val="tx2"/>
                </a:solidFill>
              </a:rPr>
              <a:t>ESR </a:t>
            </a:r>
            <a:r>
              <a:rPr lang="en-US" sz="1800" dirty="0" smtClean="0">
                <a:solidFill>
                  <a:schemeClr val="tx2"/>
                </a:solidFill>
              </a:rPr>
              <a:t>Generators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Proposal for the Single Model era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</a:t>
            </a:r>
            <a:r>
              <a:rPr lang="en-US" sz="1800" dirty="0" smtClean="0">
                <a:solidFill>
                  <a:schemeClr val="tx2"/>
                </a:solidFill>
              </a:rPr>
              <a:t>roxy </a:t>
            </a:r>
            <a:r>
              <a:rPr lang="en-US" sz="1800" dirty="0" smtClean="0">
                <a:solidFill>
                  <a:schemeClr val="tx2"/>
                </a:solidFill>
              </a:rPr>
              <a:t>Energy </a:t>
            </a:r>
            <a:r>
              <a:rPr lang="en-US" sz="1800" dirty="0" smtClean="0">
                <a:solidFill>
                  <a:schemeClr val="tx2"/>
                </a:solidFill>
              </a:rPr>
              <a:t>Offer/Bid process for ESRs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255515" cy="518318"/>
          </a:xfrm>
        </p:spPr>
        <p:txBody>
          <a:bodyPr/>
          <a:lstStyle/>
          <a:p>
            <a:r>
              <a:rPr lang="en-US" dirty="0" smtClean="0"/>
              <a:t>ERCOT </a:t>
            </a:r>
            <a:r>
              <a:rPr lang="en-US" dirty="0" smtClean="0"/>
              <a:t>evolution </a:t>
            </a:r>
            <a:r>
              <a:rPr lang="en-US" dirty="0" smtClean="0"/>
              <a:t>for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723269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931866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943553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95332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99259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97872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70357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 2024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2080" y="2204304"/>
            <a:ext cx="1054435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‘Combo Model Era’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582080" y="4990418"/>
            <a:ext cx="1075009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‘Single Model Era’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539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  <p:bldP spid="11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p</a:t>
            </a:r>
            <a:r>
              <a:rPr lang="en-US" dirty="0" smtClean="0"/>
              <a:t>rocess </a:t>
            </a:r>
            <a:r>
              <a:rPr lang="en-US" dirty="0"/>
              <a:t>d</a:t>
            </a:r>
            <a:r>
              <a:rPr lang="en-US" dirty="0" smtClean="0"/>
              <a:t>riving </a:t>
            </a:r>
            <a:r>
              <a:rPr lang="en-US" dirty="0"/>
              <a:t>t</a:t>
            </a:r>
            <a:r>
              <a:rPr lang="en-US" dirty="0" smtClean="0"/>
              <a:t>oday’s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existing processes for CLRs and Generators were not developed with ESRs in mind and do not account for the duration-limited nature of ESRs.</a:t>
            </a:r>
          </a:p>
          <a:p>
            <a:pPr lvl="1"/>
            <a:r>
              <a:rPr lang="en-US" sz="1800" dirty="0" smtClean="0"/>
              <a:t>For example, the current CLR proxy process can result in ESR CLRs being dispatched to consume at their maximum consumption amount as a price-taker with an Energy Bid at $9,000/MWh.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Our proposal is to take a different approach with ESRs in both the Combo Model and Single Model eras, where the proxy process tends to dispatch the Resource to a more neutral level (e.g., 0 MW).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Note that this is only the proxy process. Energy Bid/Offers for ESRs will be able to updated within the Operating Hour and ESRs are always expected to have a full-range Energy Bid/Offer.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83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6082"/>
            <a:ext cx="8458200" cy="518318"/>
          </a:xfrm>
        </p:spPr>
        <p:txBody>
          <a:bodyPr/>
          <a:lstStyle/>
          <a:p>
            <a:r>
              <a:rPr lang="en-US" dirty="0" smtClean="0"/>
              <a:t>Current proxy process for </a:t>
            </a:r>
            <a:r>
              <a:rPr lang="en-US" dirty="0" smtClean="0"/>
              <a:t>ESR </a:t>
            </a:r>
            <a:r>
              <a:rPr lang="en-US" dirty="0" smtClean="0"/>
              <a:t>CLRs and ESR Generators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066800"/>
            <a:ext cx="8610600" cy="48441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j-lt"/>
                <a:cs typeface="Book Antiqua"/>
              </a:rPr>
              <a:t>Today, </a:t>
            </a:r>
            <a:r>
              <a:rPr lang="en-US" sz="2000" dirty="0" smtClean="0">
                <a:latin typeface="+mj-lt"/>
                <a:cs typeface="Book Antiqua"/>
              </a:rPr>
              <a:t>ESR CLRs </a:t>
            </a:r>
            <a:r>
              <a:rPr lang="en-US" sz="2000" dirty="0">
                <a:latin typeface="+mj-lt"/>
                <a:cs typeface="Book Antiqua"/>
              </a:rPr>
              <a:t>and </a:t>
            </a:r>
            <a:r>
              <a:rPr lang="en-US" sz="2000" dirty="0" smtClean="0">
                <a:latin typeface="+mj-lt"/>
                <a:cs typeface="Book Antiqua"/>
              </a:rPr>
              <a:t>other CLRs </a:t>
            </a:r>
            <a:r>
              <a:rPr lang="en-US" sz="2000" dirty="0">
                <a:latin typeface="+mj-lt"/>
                <a:cs typeface="Book Antiqua"/>
              </a:rPr>
              <a:t>are treated the same </a:t>
            </a:r>
            <a:r>
              <a:rPr lang="en-US" sz="2000" dirty="0" smtClean="0">
                <a:latin typeface="+mj-lt"/>
                <a:cs typeface="Book Antiqua"/>
              </a:rPr>
              <a:t>when</a:t>
            </a:r>
            <a:r>
              <a:rPr lang="en-US" sz="2000" dirty="0" smtClean="0">
                <a:latin typeface="+mj-lt"/>
                <a:cs typeface="Book Antiqua"/>
              </a:rPr>
              <a:t> creating SCED </a:t>
            </a:r>
            <a:r>
              <a:rPr lang="en-US" sz="2000" dirty="0">
                <a:latin typeface="+mj-lt"/>
                <a:cs typeface="Book Antiqua"/>
              </a:rPr>
              <a:t>p</a:t>
            </a:r>
            <a:r>
              <a:rPr lang="en-US" sz="2000" dirty="0" smtClean="0">
                <a:latin typeface="+mj-lt"/>
                <a:cs typeface="Book Antiqua"/>
              </a:rPr>
              <a:t>roxy </a:t>
            </a:r>
            <a:r>
              <a:rPr lang="en-US" sz="2000" dirty="0">
                <a:latin typeface="+mj-lt"/>
                <a:cs typeface="Book Antiqua"/>
              </a:rPr>
              <a:t>Energy </a:t>
            </a:r>
            <a:r>
              <a:rPr lang="en-US" sz="2000" dirty="0" smtClean="0">
                <a:latin typeface="+mj-lt"/>
                <a:cs typeface="Book Antiqua"/>
              </a:rPr>
              <a:t>Bids:</a:t>
            </a:r>
            <a:endParaRPr lang="en-US" sz="2000" dirty="0">
              <a:latin typeface="+mj-lt"/>
              <a:cs typeface="Book Antiqua"/>
            </a:endParaRPr>
          </a:p>
          <a:p>
            <a:pPr marL="857250" lvl="1" indent="-457200" algn="just"/>
            <a:r>
              <a:rPr lang="en-US" sz="1800" dirty="0" smtClean="0"/>
              <a:t>If no Energy Bid </a:t>
            </a:r>
            <a:r>
              <a:rPr lang="en-US" sz="1800" dirty="0" smtClean="0"/>
              <a:t>is submitted</a:t>
            </a:r>
            <a:r>
              <a:rPr lang="en-US" sz="1800" dirty="0" smtClean="0"/>
              <a:t>, SCED will create a Proxy Energy Bid from LPC to MPC at SWCAP (Protocols 6.4.3.1(4)).</a:t>
            </a:r>
          </a:p>
          <a:p>
            <a:pPr marL="857250" lvl="1" indent="-457200" algn="just"/>
            <a:r>
              <a:rPr lang="en-US" sz="1800" dirty="0" smtClean="0"/>
              <a:t>If </a:t>
            </a:r>
            <a:r>
              <a:rPr lang="en-US" sz="1800" dirty="0" smtClean="0"/>
              <a:t>a partial </a:t>
            </a:r>
            <a:r>
              <a:rPr lang="en-US" sz="1800" dirty="0"/>
              <a:t>bid </a:t>
            </a:r>
            <a:r>
              <a:rPr lang="en-US" sz="1800" dirty="0" smtClean="0"/>
              <a:t>submitted (i.e. the submitted bid doesn’t cover the full range of the CLR’s available Demand Response capability), SCED will create a proxy Energy Bid as below (Protocols 6.5.7.3(6)):</a:t>
            </a:r>
          </a:p>
          <a:p>
            <a:endParaRPr lang="en-US" sz="2400" dirty="0" smtClean="0">
              <a:solidFill>
                <a:schemeClr val="tx2"/>
              </a:solidFill>
              <a:cs typeface="Book Antiqua"/>
            </a:endParaRPr>
          </a:p>
          <a:p>
            <a:endParaRPr lang="en-US" sz="2400" dirty="0">
              <a:solidFill>
                <a:schemeClr val="tx2"/>
              </a:solidFill>
              <a:cs typeface="Book Antiqua"/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cs typeface="Book Antiqua"/>
            </a:endParaRPr>
          </a:p>
          <a:p>
            <a:endParaRPr lang="en-US" sz="2000" dirty="0" smtClean="0">
              <a:cs typeface="Book Antiqua"/>
            </a:endParaRPr>
          </a:p>
          <a:p>
            <a:r>
              <a:rPr lang="en-US" sz="2000" dirty="0" smtClean="0">
                <a:cs typeface="Book Antiqua"/>
              </a:rPr>
              <a:t>Similarly</a:t>
            </a:r>
            <a:r>
              <a:rPr lang="en-US" sz="2000" dirty="0" smtClean="0">
                <a:cs typeface="Book Antiqua"/>
              </a:rPr>
              <a:t>, ESR Generators </a:t>
            </a:r>
            <a:r>
              <a:rPr lang="en-US" sz="2000" dirty="0" smtClean="0">
                <a:cs typeface="Book Antiqua"/>
              </a:rPr>
              <a:t>and </a:t>
            </a:r>
            <a:r>
              <a:rPr lang="en-US" sz="2000" dirty="0" smtClean="0">
                <a:cs typeface="Book Antiqua"/>
              </a:rPr>
              <a:t>other Generators </a:t>
            </a:r>
            <a:r>
              <a:rPr lang="en-US" sz="2000" dirty="0" smtClean="0">
                <a:cs typeface="Book Antiqua"/>
              </a:rPr>
              <a:t>are treated the same </a:t>
            </a:r>
            <a:r>
              <a:rPr lang="en-US" sz="2000" dirty="0" smtClean="0">
                <a:cs typeface="Book Antiqua"/>
              </a:rPr>
              <a:t>when</a:t>
            </a:r>
            <a:r>
              <a:rPr lang="en-US" sz="2000" dirty="0" smtClean="0">
                <a:cs typeface="Book Antiqua"/>
              </a:rPr>
              <a:t> </a:t>
            </a:r>
            <a:r>
              <a:rPr lang="en-US" sz="2000" dirty="0">
                <a:cs typeface="Book Antiqua"/>
              </a:rPr>
              <a:t>creating </a:t>
            </a:r>
            <a:r>
              <a:rPr lang="en-US" sz="2000" dirty="0" smtClean="0">
                <a:cs typeface="Book Antiqua"/>
              </a:rPr>
              <a:t>proxy </a:t>
            </a:r>
            <a:r>
              <a:rPr lang="en-US" sz="2000" dirty="0">
                <a:cs typeface="Book Antiqua"/>
              </a:rPr>
              <a:t>Energy </a:t>
            </a:r>
            <a:r>
              <a:rPr lang="en-US" sz="2000" dirty="0" smtClean="0">
                <a:cs typeface="Book Antiqua"/>
              </a:rPr>
              <a:t>Offers.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07454"/>
              </p:ext>
            </p:extLst>
          </p:nvPr>
        </p:nvGraphicFramePr>
        <p:xfrm>
          <a:off x="2631757" y="3429000"/>
          <a:ext cx="4109085" cy="1219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3460"/>
                <a:gridCol w="182562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(per MWh)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LPC to MPC minus maximum MW of RTM Energy Bid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associated with the lowest MW in submitted RTM Energy Bid 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MPC minus maximum MW of RTM Energy Bid to MPC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Energy Bid 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Right-most point (lowest price) on RTM Energy Bid curve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9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Current: </a:t>
            </a:r>
            <a:r>
              <a:rPr lang="en-US" dirty="0"/>
              <a:t>ESR CLR </a:t>
            </a:r>
            <a:r>
              <a:rPr lang="en-US" dirty="0" smtClean="0"/>
              <a:t>without a Energy </a:t>
            </a:r>
            <a:r>
              <a:rPr lang="en-US" dirty="0"/>
              <a:t>Bid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37" y="2105400"/>
            <a:ext cx="4137526" cy="3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Current: </a:t>
            </a:r>
            <a:r>
              <a:rPr lang="en-US" dirty="0"/>
              <a:t>ESR </a:t>
            </a:r>
            <a:r>
              <a:rPr lang="en-US" dirty="0" smtClean="0"/>
              <a:t>CLR with a partial Energy </a:t>
            </a:r>
            <a:r>
              <a:rPr lang="en-US" dirty="0"/>
              <a:t>Bid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3160"/>
            <a:ext cx="4137526" cy="3246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674" y="2334000"/>
            <a:ext cx="4137526" cy="3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674" y="1457520"/>
            <a:ext cx="1554000" cy="476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457520"/>
            <a:ext cx="1905000" cy="4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Current: </a:t>
            </a:r>
            <a:r>
              <a:rPr lang="en-US" dirty="0"/>
              <a:t>ESR </a:t>
            </a:r>
            <a:r>
              <a:rPr lang="en-US" dirty="0" smtClean="0"/>
              <a:t>Generator has a partial Energy </a:t>
            </a:r>
            <a:r>
              <a:rPr lang="en-US" dirty="0" smtClean="0"/>
              <a:t>Offer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54228"/>
            <a:ext cx="4137526" cy="4646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674" y="1748040"/>
            <a:ext cx="4137526" cy="4500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800600"/>
            <a:ext cx="1903650" cy="758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1247349"/>
            <a:ext cx="1905000" cy="5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27486</TotalTime>
  <Words>1420</Words>
  <Application>Microsoft Office PowerPoint</Application>
  <PresentationFormat>On-screen Show (4:3)</PresentationFormat>
  <Paragraphs>215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Book Antiqua</vt:lpstr>
      <vt:lpstr>Calibri</vt:lpstr>
      <vt:lpstr>Times New Roman</vt:lpstr>
      <vt:lpstr>1_Custom Design</vt:lpstr>
      <vt:lpstr>Office Theme</vt:lpstr>
      <vt:lpstr>Custom Design</vt:lpstr>
      <vt:lpstr>2_Custom Design</vt:lpstr>
      <vt:lpstr>1_Office Theme</vt:lpstr>
      <vt:lpstr>PowerPoint Presentation</vt:lpstr>
      <vt:lpstr>Acronym </vt:lpstr>
      <vt:lpstr>Outlines</vt:lpstr>
      <vt:lpstr>ERCOT evolution for Energy Storage Resources</vt:lpstr>
      <vt:lpstr>Thought process driving today’s material</vt:lpstr>
      <vt:lpstr>Current proxy process for ESR CLRs and ESR Generators</vt:lpstr>
      <vt:lpstr>Current: ESR CLR without a Energy Bid</vt:lpstr>
      <vt:lpstr>Current: ESR CLR with a partial Energy Bid</vt:lpstr>
      <vt:lpstr>Current: ESR Generator has a partial Energy Offer</vt:lpstr>
      <vt:lpstr>Proposed proxy Energy Bid for ESR CLRs in the Combo Model era</vt:lpstr>
      <vt:lpstr>Combo Model era proposal: ESR CLR without a Energy Bid</vt:lpstr>
      <vt:lpstr>Combo Model era proposal: ESR CLR with a partial Energy Bid </vt:lpstr>
      <vt:lpstr>Proposed proxy Energy Offer for ESR Generators in the Combo Model era</vt:lpstr>
      <vt:lpstr>Combo Model era proposal: ESR Generator without an Energy Offer</vt:lpstr>
      <vt:lpstr>Combo Model era proposal: ESR Generator with a partial Energy Offer</vt:lpstr>
      <vt:lpstr>Proposed proxy Energy Bid/Offer for ESRs in the Single Model era</vt:lpstr>
      <vt:lpstr>Proposed proxy Energy Offer/Bid for ESRs in the Single Model era</vt:lpstr>
      <vt:lpstr>Single Model era proposal: ESR without an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 era proposal: ESR with a partial Energy Bid/Offer</vt:lpstr>
      <vt:lpstr>Single Model: ESR with an Output Schedule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776</cp:revision>
  <cp:lastPrinted>2020-02-18T22:43:00Z</cp:lastPrinted>
  <dcterms:created xsi:type="dcterms:W3CDTF">2016-01-21T15:20:31Z</dcterms:created>
  <dcterms:modified xsi:type="dcterms:W3CDTF">2020-02-18T23:03:34Z</dcterms:modified>
</cp:coreProperties>
</file>