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3"/>
  </p:notesMasterIdLst>
  <p:handoutMasterIdLst>
    <p:handoutMasterId r:id="rId24"/>
  </p:handoutMasterIdLst>
  <p:sldIdLst>
    <p:sldId id="260" r:id="rId7"/>
    <p:sldId id="330" r:id="rId8"/>
    <p:sldId id="338" r:id="rId9"/>
    <p:sldId id="337" r:id="rId10"/>
    <p:sldId id="298" r:id="rId11"/>
    <p:sldId id="305" r:id="rId12"/>
    <p:sldId id="314" r:id="rId13"/>
    <p:sldId id="295" r:id="rId14"/>
    <p:sldId id="261" r:id="rId15"/>
    <p:sldId id="328" r:id="rId16"/>
    <p:sldId id="329" r:id="rId17"/>
    <p:sldId id="327" r:id="rId18"/>
    <p:sldId id="324" r:id="rId19"/>
    <p:sldId id="325" r:id="rId20"/>
    <p:sldId id="326" r:id="rId21"/>
    <p:sldId id="322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2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32" d="100"/>
          <a:sy n="132" d="100"/>
        </p:scale>
        <p:origin x="78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February 19, 2020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</a:t>
            </a:r>
            <a:r>
              <a:rPr lang="en-US" sz="1800" dirty="0" smtClean="0"/>
              <a:t>Market Segment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358852"/>
            <a:ext cx="7429500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075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Rating Group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143000"/>
            <a:ext cx="7439025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526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TPE 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066800"/>
            <a:ext cx="8362950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148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</a:t>
            </a:r>
            <a:r>
              <a:rPr lang="en-US" sz="1800" dirty="0" smtClean="0"/>
              <a:t>Excess Collateral </a:t>
            </a:r>
            <a:r>
              <a:rPr lang="en-US" sz="1800" dirty="0"/>
              <a:t>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42900" y="5105400"/>
            <a:ext cx="83439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Note: </a:t>
            </a:r>
            <a:r>
              <a:rPr lang="en-US" sz="1400" dirty="0" smtClean="0"/>
              <a:t>Excess </a:t>
            </a:r>
            <a:r>
              <a:rPr lang="en-US" sz="1400" dirty="0"/>
              <a:t>collateral doesn’t include Unsecured Credit </a:t>
            </a:r>
            <a:r>
              <a:rPr lang="en-US" sz="1400" dirty="0" smtClean="0"/>
              <a:t>Limit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550" y="998935"/>
            <a:ext cx="8020050" cy="30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831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Bottom Quintile </a:t>
            </a:r>
            <a:r>
              <a:rPr lang="en-US" sz="1800" dirty="0"/>
              <a:t>Distribution of Excess Collateral 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50" y="990600"/>
            <a:ext cx="836295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1322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Bottom </a:t>
            </a:r>
            <a:r>
              <a:rPr lang="en-US" sz="1800" dirty="0"/>
              <a:t>Quintile Distribution of Average TPE by Rating and Category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769" y="990600"/>
            <a:ext cx="8382000" cy="387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88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>
                <a:cs typeface="Times New Roman" panose="02020603050405020304" pitchFamily="18" charset="0"/>
              </a:rPr>
              <a:t>Dec</a:t>
            </a:r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 2019- Jan 2020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181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TPE slightly decreased from 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$ 430.2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million to $ 401.2 million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TPE decreased mainly due to lower average Real-Time and Day-Ahead Settlement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P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oint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P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rices in January compared to December</a:t>
            </a: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Exposure.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increased from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$ 1,255.7 million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to $1,350.7 million 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increase in Discretionary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C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ollateral is largely due to decrease in CRR Locked ACL</a:t>
            </a: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Number of active Counter-Parties increased from 251 to 253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 smtClean="0">
                <a:cs typeface="Times New Roman" panose="02020603050405020304" pitchFamily="18" charset="0"/>
              </a:rPr>
              <a:t>TPE/Real-Time &amp; Day-Ahead Daily Average Settlement Point Prices for HB_NORTH </a:t>
            </a:r>
            <a:br>
              <a:rPr lang="en-US" sz="1600" dirty="0" smtClean="0">
                <a:cs typeface="Times New Roman" panose="02020603050405020304" pitchFamily="18" charset="0"/>
              </a:rPr>
            </a:br>
            <a:r>
              <a:rPr lang="en-US" sz="1600" dirty="0" smtClean="0">
                <a:cs typeface="Times New Roman" panose="02020603050405020304" pitchFamily="18" charset="0"/>
              </a:rPr>
              <a:t>Dec 2019 – Jan 2020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066800"/>
            <a:ext cx="7162800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Forward Adjustment Factors </a:t>
            </a:r>
            <a:r>
              <a:rPr lang="en-US" sz="1800" dirty="0" smtClean="0">
                <a:cs typeface="Times New Roman" panose="02020603050405020304" pitchFamily="18" charset="0"/>
              </a:rPr>
              <a:t>Jan </a:t>
            </a:r>
            <a:r>
              <a:rPr lang="en-US" sz="1800" dirty="0">
                <a:cs typeface="Times New Roman" panose="02020603050405020304" pitchFamily="18" charset="0"/>
              </a:rPr>
              <a:t>2019- Jan 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143000"/>
            <a:ext cx="6724471" cy="3395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Settlement Invoice Charges/TPE </a:t>
            </a:r>
            <a:r>
              <a:rPr lang="en-US" sz="1800" dirty="0">
                <a:cs typeface="Times New Roman" panose="02020603050405020304" pitchFamily="18" charset="0"/>
              </a:rPr>
              <a:t>Dec 2019- Jan 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143000"/>
            <a:ext cx="73914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Available Credit by Type Compared to Total Potential Exposure (TPE)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10054" y="5715000"/>
            <a:ext cx="8334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*Numbers are as of month end except for Max TPE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799" y="990600"/>
            <a:ext cx="8639629" cy="355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Discretionary Collateral </a:t>
            </a:r>
            <a:r>
              <a:rPr lang="en-US" sz="1800" dirty="0">
                <a:cs typeface="Times New Roman" panose="02020603050405020304" pitchFamily="18" charset="0"/>
              </a:rPr>
              <a:t>Dec 2019- Jan 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6486" y="806105"/>
            <a:ext cx="800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At a Counter-Party level, no unusual changes were noted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5715000"/>
            <a:ext cx="792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Note: Discretionary </a:t>
            </a:r>
            <a:r>
              <a:rPr lang="en-US" sz="1400" dirty="0"/>
              <a:t>c</a:t>
            </a:r>
            <a:r>
              <a:rPr lang="en-US" sz="1400" dirty="0" smtClean="0"/>
              <a:t>ollateral doesn’t include Unsecured Credit Limit or parent guarantees</a:t>
            </a:r>
            <a:endParaRPr lang="en-US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496" y="1219200"/>
            <a:ext cx="7189304" cy="4072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Discretionary Collateral by Market Segment- Jan 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914400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Load and Generation entities accounted for the largest portion of </a:t>
            </a:r>
            <a:r>
              <a:rPr lang="en-US" sz="1400" dirty="0"/>
              <a:t>d</a:t>
            </a:r>
            <a:r>
              <a:rPr lang="en-US" sz="1400" dirty="0" smtClean="0"/>
              <a:t>iscretionary collateral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447800"/>
            <a:ext cx="6712278" cy="3700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Appendix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85413</TotalTime>
  <Words>289</Words>
  <Application>Microsoft Office PowerPoint</Application>
  <PresentationFormat>On-screen Show (4:3)</PresentationFormat>
  <Paragraphs>62</Paragraphs>
  <Slides>16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Monthly Highlights Dec 2019- Jan 2020</vt:lpstr>
      <vt:lpstr>TPE/Real-Time &amp; Day-Ahead Daily Average Settlement Point Prices for HB_NORTH  Dec 2019 – Jan 2020</vt:lpstr>
      <vt:lpstr>TPE and Forward Adjustment Factors Jan 2019- Jan 2020</vt:lpstr>
      <vt:lpstr>Settlement Invoice Charges/TPE Dec 2019- Jan 2020</vt:lpstr>
      <vt:lpstr>Available Credit by Type Compared to Total Potential Exposure (TPE)</vt:lpstr>
      <vt:lpstr>Discretionary Collateral Dec 2019- Jan 2020</vt:lpstr>
      <vt:lpstr>TPE and Discretionary Collateral by Market Segment- Jan 2020</vt:lpstr>
      <vt:lpstr>PowerPoint Presentation</vt:lpstr>
      <vt:lpstr>Summary of Distribution by Market Segment</vt:lpstr>
      <vt:lpstr>Summary of Distribution by Rating Group </vt:lpstr>
      <vt:lpstr>Distribution of TPE by Rating and Category</vt:lpstr>
      <vt:lpstr>Distribution of Excess Collateral by Rating and Category</vt:lpstr>
      <vt:lpstr>Bottom Quintile Distribution of Excess Collateral by Rating and Category</vt:lpstr>
      <vt:lpstr>Bottom Quintile Distribution of Average TPE by Rating and Category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521</cp:revision>
  <cp:lastPrinted>2019-06-18T19:02:16Z</cp:lastPrinted>
  <dcterms:created xsi:type="dcterms:W3CDTF">2016-01-21T15:20:31Z</dcterms:created>
  <dcterms:modified xsi:type="dcterms:W3CDTF">2020-02-18T21:04:52Z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