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330" r:id="rId8"/>
    <p:sldId id="338" r:id="rId9"/>
    <p:sldId id="32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2" d="100"/>
          <a:sy n="132" d="100"/>
        </p:scale>
        <p:origin x="78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11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Breach &amp; Default Timelines</a:t>
            </a:r>
            <a:endParaRPr lang="en-US" b="1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February 19, 2020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Timeline for Invoices &amp; Collateral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534400" cy="54102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1400" b="1" u="sng" dirty="0">
                <a:solidFill>
                  <a:srgbClr val="5B6770"/>
                </a:solidFill>
                <a:cs typeface="Times New Roman" panose="02020603050405020304" pitchFamily="18" charset="0"/>
              </a:rPr>
              <a:t>ERCOT shall issue</a:t>
            </a:r>
            <a:r>
              <a:rPr lang="en-US" sz="1400" b="1" dirty="0">
                <a:solidFill>
                  <a:srgbClr val="5B6770"/>
                </a:solidFill>
                <a:cs typeface="Times New Roman" panose="02020603050405020304" pitchFamily="18" charset="0"/>
              </a:rPr>
              <a:t>: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200"/>
              </a:spcBef>
              <a:spcAft>
                <a:spcPts val="3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Real-Time Market (RTM) Initial Statement on the fifth day after the Operating Day</a:t>
            </a:r>
          </a:p>
          <a:p>
            <a:pPr>
              <a:spcBef>
                <a:spcPts val="200"/>
              </a:spcBef>
              <a:spcAft>
                <a:spcPts val="3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Real-Time Market Final Statement on the 55th day after the Operating Day</a:t>
            </a:r>
          </a:p>
          <a:p>
            <a:pPr>
              <a:spcBef>
                <a:spcPts val="200"/>
              </a:spcBef>
              <a:spcAft>
                <a:spcPts val="3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Real-Time Market True-Up Statements 180 days following the Operating Day</a:t>
            </a:r>
          </a:p>
          <a:p>
            <a:pPr>
              <a:spcBef>
                <a:spcPts val="200"/>
              </a:spcBef>
              <a:spcAft>
                <a:spcPts val="3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Day-Ahead Market (DAM) Statement on the second Business Day after the Operating Day</a:t>
            </a:r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en-US" sz="1400" b="1" u="sng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Payment </a:t>
            </a:r>
            <a:r>
              <a:rPr lang="en-US" sz="1400" b="1" u="sng" dirty="0">
                <a:solidFill>
                  <a:srgbClr val="5B6770"/>
                </a:solidFill>
                <a:cs typeface="Times New Roman" panose="02020603050405020304" pitchFamily="18" charset="0"/>
              </a:rPr>
              <a:t>due date</a:t>
            </a:r>
            <a:r>
              <a:rPr lang="en-US" sz="1400" b="1" dirty="0">
                <a:solidFill>
                  <a:srgbClr val="5B6770"/>
                </a:solidFill>
                <a:cs typeface="Times New Roman" panose="02020603050405020304" pitchFamily="18" charset="0"/>
              </a:rPr>
              <a:t>: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The payment due date for a Settlement Invoice is on the second Bank Business Day after the Settlement Invoice date</a:t>
            </a:r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en-US" sz="1400" b="1" u="sng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Collateral Calls</a:t>
            </a:r>
            <a:r>
              <a:rPr lang="en-US" sz="1400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:</a:t>
            </a:r>
            <a:endParaRPr lang="en-US" sz="1400" b="1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The payment due date for a collateral call is on the second Bank Business Day after the collateral call is issued </a:t>
            </a:r>
          </a:p>
          <a:p>
            <a:pPr marL="0" indent="0">
              <a:spcBef>
                <a:spcPts val="1200"/>
              </a:spcBef>
              <a:spcAft>
                <a:spcPts val="300"/>
              </a:spcAft>
              <a:buNone/>
            </a:pPr>
            <a:r>
              <a:rPr lang="en-US" sz="1400" b="1" u="sng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Default/Breach</a:t>
            </a:r>
            <a:r>
              <a:rPr lang="en-US" sz="1400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:</a:t>
            </a:r>
            <a:endParaRPr lang="en-US" sz="1400" b="1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2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Failure to pay when due any payment or Financial Security obligation owed is a Late Payment and constitutes an event of “Payment Breach.”  </a:t>
            </a:r>
          </a:p>
          <a:p>
            <a:pPr>
              <a:spcBef>
                <a:spcPts val="300"/>
              </a:spcBef>
              <a:spcAft>
                <a:spcPts val="2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Any Payment Breach is a Default unless cured within one Bank Business Day after ERCOT issues a written notice of the payment Breach.  </a:t>
            </a:r>
          </a:p>
          <a:p>
            <a:pPr marL="0" indent="0">
              <a:spcAft>
                <a:spcPts val="600"/>
              </a:spcAft>
              <a:buNone/>
            </a:pPr>
            <a:endParaRPr lang="en-US" sz="10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10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Bank </a:t>
            </a: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Business Day  - Any day during which the United States Federal Reserve Bank of New York is open for normal business activity.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 smtClean="0">
                <a:cs typeface="Times New Roman" panose="02020603050405020304" pitchFamily="18" charset="0"/>
              </a:rPr>
              <a:t>Comparative Breach </a:t>
            </a:r>
            <a:r>
              <a:rPr lang="en-US" sz="1600" dirty="0">
                <a:cs typeface="Times New Roman" panose="02020603050405020304" pitchFamily="18" charset="0"/>
              </a:rPr>
              <a:t>&amp; Default Timelines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7222599"/>
              </p:ext>
            </p:extLst>
          </p:nvPr>
        </p:nvGraphicFramePr>
        <p:xfrm>
          <a:off x="533399" y="1825625"/>
          <a:ext cx="727064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4533"/>
                <a:gridCol w="806562"/>
                <a:gridCol w="879886"/>
                <a:gridCol w="879886"/>
                <a:gridCol w="879886"/>
                <a:gridCol w="879887"/>
              </a:tblGrid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ERCOT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PJM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ISO 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NY ISO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SPP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Days to pay a settlement</a:t>
                      </a:r>
                      <a:r>
                        <a:rPr lang="en-US" sz="1400" baseline="0" dirty="0" smtClean="0"/>
                        <a:t> invoice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Days to</a:t>
                      </a:r>
                      <a:r>
                        <a:rPr lang="en-US" sz="1400" baseline="0" dirty="0" smtClean="0"/>
                        <a:t> cure an invoice breach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Days to post additional collateral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Days to cure a collateral breach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85800" y="4724865"/>
            <a:ext cx="7239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Payments and collateral not received when due is a Late Payment and considered a Payment </a:t>
            </a:r>
            <a:r>
              <a:rPr lang="en-US" sz="10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Breach</a:t>
            </a: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7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81056</TotalTime>
  <Words>276</Words>
  <Application>Microsoft Office PowerPoint</Application>
  <PresentationFormat>On-screen Show (4:3)</PresentationFormat>
  <Paragraphs>62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Timeline for Invoices &amp; Collateral</vt:lpstr>
      <vt:lpstr>Comparative Breach &amp; Default Timelines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513</cp:revision>
  <cp:lastPrinted>2019-06-18T19:02:16Z</cp:lastPrinted>
  <dcterms:created xsi:type="dcterms:W3CDTF">2016-01-21T15:20:31Z</dcterms:created>
  <dcterms:modified xsi:type="dcterms:W3CDTF">2020-02-18T20:39:05Z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