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48" r:id="rId2"/>
    <p:sldMasterId id="2147483651" r:id="rId3"/>
    <p:sldMasterId id="2147483662" r:id="rId4"/>
    <p:sldMasterId id="2147483665" r:id="rId5"/>
  </p:sldMasterIdLst>
  <p:notesMasterIdLst>
    <p:notesMasterId r:id="rId14"/>
  </p:notesMasterIdLst>
  <p:handoutMasterIdLst>
    <p:handoutMasterId r:id="rId15"/>
  </p:handoutMasterIdLst>
  <p:sldIdLst>
    <p:sldId id="368" r:id="rId6"/>
    <p:sldId id="651" r:id="rId7"/>
    <p:sldId id="675" r:id="rId8"/>
    <p:sldId id="674" r:id="rId9"/>
    <p:sldId id="676" r:id="rId10"/>
    <p:sldId id="677" r:id="rId11"/>
    <p:sldId id="679" r:id="rId12"/>
    <p:sldId id="67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B3940C0-7C6F-4751-9DC8-2261E9F8A73C}">
          <p14:sldIdLst>
            <p14:sldId id="368"/>
            <p14:sldId id="651"/>
            <p14:sldId id="675"/>
            <p14:sldId id="674"/>
            <p14:sldId id="676"/>
            <p14:sldId id="677"/>
            <p14:sldId id="679"/>
            <p14:sldId id="6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pson, Chad" initials="TC" lastIdx="3" clrIdx="0">
    <p:extLst>
      <p:ext uri="{19B8F6BF-5375-455C-9EA6-DF929625EA0E}">
        <p15:presenceInfo xmlns:p15="http://schemas.microsoft.com/office/powerpoint/2012/main" userId="S-1-5-21-639947351-343809578-3807592339-43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DCF4"/>
    <a:srgbClr val="FFD100"/>
    <a:srgbClr val="FF8200"/>
    <a:srgbClr val="003865"/>
    <a:srgbClr val="5F8642"/>
    <a:srgbClr val="74B273"/>
    <a:srgbClr val="0076C6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06" autoAdjust="0"/>
    <p:restoredTop sz="95551" autoAdjust="0"/>
  </p:normalViewPr>
  <p:slideViewPr>
    <p:cSldViewPr showGuides="1">
      <p:cViewPr varScale="1">
        <p:scale>
          <a:sx n="138" d="100"/>
          <a:sy n="138" d="100"/>
        </p:scale>
        <p:origin x="4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1" d="100"/>
          <a:sy n="41" d="100"/>
        </p:scale>
        <p:origin x="1968" y="-8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D4036-C496-426B-80D9-0599FA8E6410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2205FE-88E4-4228-A0AC-E29F5D2D5575}" type="datetimeFigureOut">
              <a:rPr lang="en-US" smtClean="0"/>
              <a:t>2/17/2020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  <a:cs typeface="Book Antiqu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  <a:latin typeface="+mj-lt"/>
                <a:cs typeface="Book Antiqu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+mj-lt"/>
                <a:cs typeface="Book Antiqua"/>
              </a:defRPr>
            </a:lvl1pPr>
            <a:lvl2pPr>
              <a:defRPr sz="2000">
                <a:latin typeface="+mj-lt"/>
                <a:cs typeface="Book Antiqua"/>
              </a:defRPr>
            </a:lvl2pPr>
            <a:lvl3pPr>
              <a:defRPr sz="1900">
                <a:latin typeface="+mj-lt"/>
                <a:cs typeface="Book Antiqua"/>
              </a:defRPr>
            </a:lvl3pPr>
            <a:lvl4pPr>
              <a:defRPr sz="1800">
                <a:latin typeface="+mj-lt"/>
                <a:cs typeface="Book Antiqua"/>
              </a:defRPr>
            </a:lvl4pPr>
            <a:lvl5pPr>
              <a:defRPr sz="1800"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cs typeface="Book Antiqua"/>
              </a:defRPr>
            </a:lvl1pPr>
            <a:lvl2pPr>
              <a:defRPr>
                <a:latin typeface="+mj-lt"/>
                <a:cs typeface="Book Antiqua"/>
              </a:defRPr>
            </a:lvl2pPr>
            <a:lvl3pPr>
              <a:defRPr>
                <a:latin typeface="+mj-lt"/>
                <a:cs typeface="Book Antiqua"/>
              </a:defRPr>
            </a:lvl3pPr>
            <a:lvl4pPr>
              <a:defRPr>
                <a:latin typeface="+mj-lt"/>
                <a:cs typeface="Book Antiqua"/>
              </a:defRPr>
            </a:lvl4pPr>
            <a:lvl5pPr>
              <a:defRPr>
                <a:latin typeface="+mj-lt"/>
                <a:cs typeface="Book Antiqu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49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81855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200">
                <a:solidFill>
                  <a:schemeClr val="tx1"/>
                </a:solidFill>
              </a:defRPr>
            </a:lvl3pPr>
            <a:lvl4pPr>
              <a:defRPr sz="21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0911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09087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pl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 anchor="ctr"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494344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ags" Target="../tags/tag1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1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 smtClean="0">
                <a:solidFill>
                  <a:srgbClr val="5B6770"/>
                </a:solidFill>
              </a:rPr>
              <a:t>Footer text goes here.</a:t>
            </a:r>
            <a:endParaRPr lang="en-US" dirty="0">
              <a:solidFill>
                <a:srgbClr val="5B677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8458200" y="65416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8B6E2CAF-5594-403E-9D60-63FC5D4BBAFC}" type="slidenum">
              <a:rPr lang="en-US" sz="1200" smtClean="0">
                <a:solidFill>
                  <a:srgbClr val="5B6770"/>
                </a:solidFill>
              </a:rPr>
              <a:pPr algn="ctr"/>
              <a:t>‹#›</a:t>
            </a:fld>
            <a:endParaRPr lang="en-US" sz="1200" dirty="0">
              <a:solidFill>
                <a:srgbClr val="5B6770"/>
              </a:solidFill>
            </a:endParaRPr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166779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828800"/>
            <a:ext cx="48768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- REC </a:t>
            </a:r>
            <a:r>
              <a:rPr lang="en-US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 for </a:t>
            </a:r>
            <a:r>
              <a:rPr lang="en-US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DC-Coupled Resources (</a:t>
            </a:r>
            <a:r>
              <a:rPr lang="en-US" sz="2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KTC-11)</a:t>
            </a:r>
            <a:endParaRPr lang="en-US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 Tucker</a:t>
            </a: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BESTFORCE Meeting</a:t>
            </a:r>
          </a:p>
          <a:p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25, 2020</a:t>
            </a:r>
          </a:p>
        </p:txBody>
      </p:sp>
    </p:spTree>
    <p:extLst>
      <p:ext uri="{BB962C8B-B14F-4D97-AF65-F5344CB8AC3E}">
        <p14:creationId xmlns:p14="http://schemas.microsoft.com/office/powerpoint/2010/main" val="339677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Eligibility for REC 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876800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As </a:t>
            </a:r>
            <a:r>
              <a:rPr lang="en-US" sz="2000" dirty="0">
                <a:solidFill>
                  <a:schemeClr val="tx2"/>
                </a:solidFill>
              </a:rPr>
              <a:t>the Administrator of the Texas REC Trading Program, ERCOT will award RECs to a renewable generator based on </a:t>
            </a:r>
            <a:r>
              <a:rPr lang="en-US" sz="2000" dirty="0" smtClean="0">
                <a:solidFill>
                  <a:schemeClr val="tx2"/>
                </a:solidFill>
              </a:rPr>
              <a:t>an Entity’s approved filing by the commission.  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Such </a:t>
            </a:r>
            <a:r>
              <a:rPr lang="en-US" sz="2000" dirty="0">
                <a:solidFill>
                  <a:schemeClr val="tx2"/>
                </a:solidFill>
              </a:rPr>
              <a:t>filing includes details from the filing entity on all generation at a facility and a representation of how the output of the renewable resource is metered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pPr marL="0" indent="0" algn="just">
              <a:buNone/>
            </a:pPr>
            <a:endParaRPr lang="en-US" sz="2000" b="1" dirty="0"/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Only </a:t>
            </a:r>
            <a:r>
              <a:rPr lang="en-US" sz="2000" dirty="0">
                <a:solidFill>
                  <a:schemeClr val="tx2"/>
                </a:solidFill>
              </a:rPr>
              <a:t>generators certified by the commission as a renewable generator are eligible to earn RECs</a:t>
            </a:r>
          </a:p>
          <a:p>
            <a:pPr marL="0" indent="0" algn="just">
              <a:buNone/>
            </a:pP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4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Site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>
                <a:solidFill>
                  <a:schemeClr val="tx2"/>
                </a:solidFill>
              </a:rPr>
              <a:t>A DC-Coupled Resource, as being discussed by the BESTF, has a storage </a:t>
            </a:r>
            <a:r>
              <a:rPr lang="en-US" sz="2000" dirty="0" smtClean="0">
                <a:solidFill>
                  <a:schemeClr val="tx2"/>
                </a:solidFill>
              </a:rPr>
              <a:t>component.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One </a:t>
            </a:r>
            <a:r>
              <a:rPr lang="en-US" sz="2000" dirty="0">
                <a:solidFill>
                  <a:schemeClr val="tx2"/>
                </a:solidFill>
              </a:rPr>
              <a:t>or more Energy Storage </a:t>
            </a:r>
            <a:r>
              <a:rPr lang="en-US" sz="2000" dirty="0" smtClean="0">
                <a:solidFill>
                  <a:schemeClr val="tx2"/>
                </a:solidFill>
              </a:rPr>
              <a:t>Systems (ESS) </a:t>
            </a:r>
            <a:r>
              <a:rPr lang="en-US" sz="2000" dirty="0">
                <a:solidFill>
                  <a:schemeClr val="tx2"/>
                </a:solidFill>
              </a:rPr>
              <a:t>combined with </a:t>
            </a:r>
            <a:r>
              <a:rPr lang="en-US" sz="2000" dirty="0" smtClean="0">
                <a:solidFill>
                  <a:schemeClr val="tx2"/>
                </a:solidFill>
              </a:rPr>
              <a:t>one </a:t>
            </a:r>
            <a:r>
              <a:rPr lang="en-US" sz="2000" dirty="0">
                <a:solidFill>
                  <a:schemeClr val="tx2"/>
                </a:solidFill>
              </a:rPr>
              <a:t>or more wind and/or solar generators </a:t>
            </a:r>
            <a:r>
              <a:rPr lang="en-US" sz="2000" dirty="0" smtClean="0">
                <a:solidFill>
                  <a:schemeClr val="tx2"/>
                </a:solidFill>
              </a:rPr>
              <a:t>behind </a:t>
            </a:r>
            <a:r>
              <a:rPr lang="en-US" sz="2000" dirty="0">
                <a:solidFill>
                  <a:schemeClr val="tx2"/>
                </a:solidFill>
              </a:rPr>
              <a:t>a single point of interconnection </a:t>
            </a:r>
            <a:r>
              <a:rPr lang="en-US" sz="2000" dirty="0" smtClean="0">
                <a:solidFill>
                  <a:schemeClr val="tx2"/>
                </a:solidFill>
              </a:rPr>
              <a:t>(POI), where these combined technologies are interconnected within </a:t>
            </a:r>
            <a:r>
              <a:rPr lang="en-US" sz="2000" dirty="0">
                <a:solidFill>
                  <a:schemeClr val="tx2"/>
                </a:solidFill>
              </a:rPr>
              <a:t>the site using direct current (DC) </a:t>
            </a:r>
            <a:r>
              <a:rPr lang="en-US" sz="2000" dirty="0" smtClean="0">
                <a:solidFill>
                  <a:schemeClr val="tx2"/>
                </a:solidFill>
              </a:rPr>
              <a:t>equipment.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dirty="0">
                <a:solidFill>
                  <a:schemeClr val="tx2"/>
                </a:solidFill>
              </a:rPr>
              <a:t>combined technologies are then connected to the ERCOT grid using the same direct current-to-alternating current (DC-to-AC) inverter(s</a:t>
            </a:r>
            <a:r>
              <a:rPr lang="en-US" sz="2000" dirty="0" smtClean="0">
                <a:solidFill>
                  <a:schemeClr val="tx2"/>
                </a:solidFill>
              </a:rPr>
              <a:t>).</a:t>
            </a:r>
            <a:r>
              <a:rPr lang="en-US" sz="2000" b="1" dirty="0" smtClean="0"/>
              <a:t> </a:t>
            </a:r>
          </a:p>
          <a:p>
            <a:pPr marL="0" indent="0" algn="just">
              <a:buNone/>
            </a:pPr>
            <a:endParaRPr lang="en-US" sz="2000" b="1" dirty="0"/>
          </a:p>
          <a:p>
            <a:pPr marL="0" indent="0" algn="just">
              <a:buNone/>
            </a:pPr>
            <a:r>
              <a:rPr lang="en-US" sz="2000" dirty="0">
                <a:solidFill>
                  <a:schemeClr val="tx2"/>
                </a:solidFill>
              </a:rPr>
              <a:t>Discussions have indicated that the storage component, may or may not be totally charged by the renewable energy technology, creating at least two scenarios for discussion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0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Scenario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dirty="0">
                <a:solidFill>
                  <a:schemeClr val="tx2"/>
                </a:solidFill>
              </a:rPr>
              <a:t>inverter(s) design </a:t>
            </a:r>
            <a:r>
              <a:rPr lang="en-US" sz="2000" u="sng" dirty="0">
                <a:solidFill>
                  <a:schemeClr val="tx2"/>
                </a:solidFill>
              </a:rPr>
              <a:t>does not</a:t>
            </a:r>
            <a:r>
              <a:rPr lang="en-US" sz="2000" dirty="0">
                <a:solidFill>
                  <a:schemeClr val="tx2"/>
                </a:solidFill>
              </a:rPr>
              <a:t> support charging the Energy Storage System from the Grid.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>
                <a:solidFill>
                  <a:schemeClr val="tx2"/>
                </a:solidFill>
              </a:rPr>
              <a:t>DC Coupled Resource where the storage component is completely charged from the renewable resource on the DC side of the inverter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While </a:t>
            </a:r>
            <a:r>
              <a:rPr lang="en-US" sz="2000" dirty="0">
                <a:solidFill>
                  <a:schemeClr val="tx2"/>
                </a:solidFill>
              </a:rPr>
              <a:t>the time period for exporting the energy to the grid and the subsequent measurement of the energy could be shifted, all exports of energy from the co-located technologies would be energy produced from the renewable resource. 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Subsequently</a:t>
            </a:r>
            <a:r>
              <a:rPr lang="en-US" sz="2000" dirty="0">
                <a:solidFill>
                  <a:schemeClr val="tx2"/>
                </a:solidFill>
              </a:rPr>
              <a:t>, the metered energy at the grid would represent production from the renewable resource</a:t>
            </a:r>
            <a:r>
              <a:rPr lang="en-US" sz="2000" dirty="0" smtClean="0">
                <a:solidFill>
                  <a:schemeClr val="tx2"/>
                </a:solidFill>
              </a:rPr>
              <a:t>.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2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Scenario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dirty="0">
                <a:solidFill>
                  <a:schemeClr val="tx2"/>
                </a:solidFill>
              </a:rPr>
              <a:t>inverter(s) design </a:t>
            </a:r>
            <a:r>
              <a:rPr lang="en-US" sz="2000" dirty="0" smtClean="0">
                <a:solidFill>
                  <a:schemeClr val="tx2"/>
                </a:solidFill>
              </a:rPr>
              <a:t>supports </a:t>
            </a:r>
            <a:r>
              <a:rPr lang="en-US" sz="2000" dirty="0">
                <a:solidFill>
                  <a:schemeClr val="tx2"/>
                </a:solidFill>
              </a:rPr>
              <a:t>charging the Energy Storage System from the Grid.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The </a:t>
            </a:r>
            <a:r>
              <a:rPr lang="en-US" sz="2000" dirty="0">
                <a:solidFill>
                  <a:schemeClr val="tx2"/>
                </a:solidFill>
              </a:rPr>
              <a:t>storage component is at least partially charged </a:t>
            </a:r>
            <a:r>
              <a:rPr lang="en-US" sz="2000" dirty="0" smtClean="0">
                <a:solidFill>
                  <a:schemeClr val="tx2"/>
                </a:solidFill>
              </a:rPr>
              <a:t>or has the opportunity to charge from </a:t>
            </a:r>
            <a:r>
              <a:rPr lang="en-US" sz="2000" dirty="0">
                <a:solidFill>
                  <a:schemeClr val="tx2"/>
                </a:solidFill>
              </a:rPr>
              <a:t>a source other than the renewable resource. 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Subsequently</a:t>
            </a:r>
            <a:r>
              <a:rPr lang="en-US" sz="2000" dirty="0">
                <a:solidFill>
                  <a:schemeClr val="tx2"/>
                </a:solidFill>
              </a:rPr>
              <a:t>, the metered energy at the grid </a:t>
            </a:r>
            <a:r>
              <a:rPr lang="en-US" sz="2000" dirty="0" smtClean="0">
                <a:solidFill>
                  <a:schemeClr val="tx2"/>
                </a:solidFill>
              </a:rPr>
              <a:t>would or could </a:t>
            </a:r>
            <a:r>
              <a:rPr lang="en-US" sz="2000" dirty="0">
                <a:solidFill>
                  <a:schemeClr val="tx2"/>
                </a:solidFill>
              </a:rPr>
              <a:t>be combined with production from the renewable resource and from a source other than the renewable resource.  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Requires additional meter </a:t>
            </a:r>
            <a:r>
              <a:rPr lang="en-US" sz="2000" dirty="0">
                <a:solidFill>
                  <a:schemeClr val="tx2"/>
                </a:solidFill>
              </a:rPr>
              <a:t>data </a:t>
            </a:r>
            <a:r>
              <a:rPr lang="en-US" sz="2000" dirty="0" smtClean="0">
                <a:solidFill>
                  <a:schemeClr val="tx2"/>
                </a:solidFill>
              </a:rPr>
              <a:t>to accurately represent </a:t>
            </a:r>
            <a:r>
              <a:rPr lang="en-US" sz="2000" dirty="0">
                <a:solidFill>
                  <a:schemeClr val="tx2"/>
                </a:solidFill>
              </a:rPr>
              <a:t>production from the renewable resource. </a:t>
            </a:r>
            <a:endParaRPr lang="en-US" sz="2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46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Generation Resource Self Report </a:t>
            </a:r>
            <a:r>
              <a:rPr lang="en-US" dirty="0"/>
              <a:t>M</a:t>
            </a:r>
            <a:r>
              <a:rPr lang="en-US" dirty="0" smtClean="0"/>
              <a:t>etering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ERCOT Protocols Section 14.5 addresses reporting requirements for renewable generators eligible to earn RECs</a:t>
            </a:r>
          </a:p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For a renewable Generation Resource or Settlement Only Generator:</a:t>
            </a:r>
          </a:p>
          <a:p>
            <a:pPr algn="just"/>
            <a:r>
              <a:rPr lang="en-US" sz="2000" dirty="0" smtClean="0">
                <a:solidFill>
                  <a:schemeClr val="tx2"/>
                </a:solidFill>
              </a:rPr>
              <a:t>Data can be provided by ERCOT based on an extract from the ERCOT Settlement system, or</a:t>
            </a:r>
          </a:p>
          <a:p>
            <a:pPr algn="just"/>
            <a:r>
              <a:rPr lang="en-US" sz="2000" dirty="0" smtClean="0">
                <a:solidFill>
                  <a:schemeClr val="tx2"/>
                </a:solidFill>
              </a:rPr>
              <a:t>Data can be self-reported based on metering facilities that are</a:t>
            </a:r>
          </a:p>
          <a:p>
            <a:pPr lvl="1" algn="just"/>
            <a:r>
              <a:rPr lang="en-US" sz="1800" dirty="0" smtClean="0">
                <a:solidFill>
                  <a:schemeClr val="tx2"/>
                </a:solidFill>
              </a:rPr>
              <a:t>Installed</a:t>
            </a:r>
            <a:r>
              <a:rPr lang="en-US" sz="1800" dirty="0">
                <a:solidFill>
                  <a:schemeClr val="tx2"/>
                </a:solidFill>
              </a:rPr>
              <a:t>, operated and maintained by the REC generator </a:t>
            </a:r>
            <a:endParaRPr lang="en-US" sz="1800" dirty="0" smtClean="0">
              <a:solidFill>
                <a:schemeClr val="tx2"/>
              </a:solidFill>
            </a:endParaRPr>
          </a:p>
          <a:p>
            <a:pPr lvl="1" algn="just"/>
            <a:r>
              <a:rPr lang="en-US" sz="1800" dirty="0" smtClean="0">
                <a:solidFill>
                  <a:schemeClr val="tx2"/>
                </a:solidFill>
              </a:rPr>
              <a:t>Installed </a:t>
            </a:r>
            <a:r>
              <a:rPr lang="en-US" sz="1800" dirty="0">
                <a:solidFill>
                  <a:schemeClr val="tx2"/>
                </a:solidFill>
              </a:rPr>
              <a:t>in a location to only record energy from generation certified by the PUCT to receive </a:t>
            </a:r>
            <a:r>
              <a:rPr lang="en-US" sz="1800" dirty="0" smtClean="0">
                <a:solidFill>
                  <a:schemeClr val="tx2"/>
                </a:solidFill>
              </a:rPr>
              <a:t>RECs</a:t>
            </a:r>
          </a:p>
          <a:p>
            <a:pPr lvl="1" algn="just"/>
            <a:r>
              <a:rPr lang="en-US" sz="1800" dirty="0">
                <a:solidFill>
                  <a:schemeClr val="tx2"/>
                </a:solidFill>
              </a:rPr>
              <a:t>Compliant with American National Standards Institute (ANSI) C12, Code for Electricity Metering, metering accuracy standards; </a:t>
            </a:r>
            <a:r>
              <a:rPr lang="en-US" sz="1800" dirty="0" smtClean="0">
                <a:solidFill>
                  <a:schemeClr val="tx2"/>
                </a:solidFill>
              </a:rPr>
              <a:t>and</a:t>
            </a:r>
          </a:p>
          <a:p>
            <a:pPr lvl="1" algn="just"/>
            <a:r>
              <a:rPr lang="en-US" sz="1800" dirty="0">
                <a:solidFill>
                  <a:schemeClr val="tx2"/>
                </a:solidFill>
              </a:rPr>
              <a:t>Verified for accuracy every six years.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83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dirty="0" smtClean="0"/>
              <a:t>Take Away from this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4876800"/>
          </a:xfrm>
        </p:spPr>
        <p:txBody>
          <a:bodyPr/>
          <a:lstStyle/>
          <a:p>
            <a:pPr marL="0" indent="0" algn="just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Commission filings by an Entity </a:t>
            </a:r>
            <a:r>
              <a:rPr lang="en-US" sz="2000" smtClean="0">
                <a:solidFill>
                  <a:schemeClr val="tx2"/>
                </a:solidFill>
              </a:rPr>
              <a:t>must </a:t>
            </a:r>
            <a:r>
              <a:rPr lang="en-US" sz="2000" smtClean="0">
                <a:solidFill>
                  <a:schemeClr val="tx2"/>
                </a:solidFill>
              </a:rPr>
              <a:t>include </a:t>
            </a:r>
            <a:r>
              <a:rPr lang="en-US" sz="2000" dirty="0">
                <a:solidFill>
                  <a:schemeClr val="tx2"/>
                </a:solidFill>
              </a:rPr>
              <a:t>details </a:t>
            </a:r>
            <a:r>
              <a:rPr lang="en-US" sz="2000" dirty="0" smtClean="0">
                <a:solidFill>
                  <a:schemeClr val="tx2"/>
                </a:solidFill>
              </a:rPr>
              <a:t>on </a:t>
            </a:r>
            <a:r>
              <a:rPr lang="en-US" sz="2000" dirty="0">
                <a:solidFill>
                  <a:schemeClr val="tx2"/>
                </a:solidFill>
              </a:rPr>
              <a:t>all generation at a facility and a representation of how the output of the renewable resource is metered. </a:t>
            </a:r>
          </a:p>
          <a:p>
            <a:pPr marL="0" indent="0" algn="just">
              <a:buNone/>
            </a:pP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>
                <a:solidFill>
                  <a:schemeClr val="tx2"/>
                </a:solidFill>
              </a:rPr>
              <a:t>Metering must be installed in a location to only record energy from generation certified by the PUCT to receive </a:t>
            </a:r>
            <a:r>
              <a:rPr lang="en-US" sz="2000" dirty="0" err="1" smtClean="0">
                <a:solidFill>
                  <a:schemeClr val="tx2"/>
                </a:solidFill>
              </a:rPr>
              <a:t>RECs.</a:t>
            </a:r>
            <a:endParaRPr lang="en-US" sz="2000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chemeClr val="tx2"/>
                </a:solidFill>
              </a:rPr>
              <a:t>Only </a:t>
            </a:r>
            <a:r>
              <a:rPr lang="en-US" sz="2000" dirty="0">
                <a:solidFill>
                  <a:schemeClr val="tx2"/>
                </a:solidFill>
              </a:rPr>
              <a:t>generators certified by the commission as a renewable generator are eligible to earn </a:t>
            </a:r>
            <a:r>
              <a:rPr lang="en-US" sz="2000" dirty="0" err="1" smtClean="0">
                <a:solidFill>
                  <a:schemeClr val="tx2"/>
                </a:solidFill>
              </a:rPr>
              <a:t>RECs.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7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latin typeface="+mn-lt"/>
              </a:rPr>
              <a:t>Discussion</a:t>
            </a:r>
            <a:endParaRPr lang="en-US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004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Office Theme">
  <a:themeElements>
    <a:clrScheme name="ERCOT">
      <a:dk1>
        <a:srgbClr val="5B6770"/>
      </a:dk1>
      <a:lt1>
        <a:sysClr val="window" lastClr="FFFFFF"/>
      </a:lt1>
      <a:dk2>
        <a:srgbClr val="003865"/>
      </a:dk2>
      <a:lt2>
        <a:srgbClr val="E7E6E6"/>
      </a:lt2>
      <a:accent1>
        <a:srgbClr val="00AEC7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890C5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26799</TotalTime>
  <Words>569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Book Antiqua</vt:lpstr>
      <vt:lpstr>Calibri</vt:lpstr>
      <vt:lpstr>1_Custom Design</vt:lpstr>
      <vt:lpstr>Office Theme</vt:lpstr>
      <vt:lpstr>Custom Design</vt:lpstr>
      <vt:lpstr>2_Custom Design</vt:lpstr>
      <vt:lpstr>1_Office Theme</vt:lpstr>
      <vt:lpstr>PowerPoint Presentation</vt:lpstr>
      <vt:lpstr>Eligibility for REC Awards</vt:lpstr>
      <vt:lpstr>Site Configuration</vt:lpstr>
      <vt:lpstr>Scenario 1</vt:lpstr>
      <vt:lpstr>Scenario 2</vt:lpstr>
      <vt:lpstr>Generation Resource Self Report Metering Requirement</vt:lpstr>
      <vt:lpstr>Take Away from this Discussion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Tucker, Donald</cp:lastModifiedBy>
  <cp:revision>728</cp:revision>
  <cp:lastPrinted>2018-06-18T17:33:11Z</cp:lastPrinted>
  <dcterms:created xsi:type="dcterms:W3CDTF">2016-01-21T15:20:31Z</dcterms:created>
  <dcterms:modified xsi:type="dcterms:W3CDTF">2020-02-17T22:46:54Z</dcterms:modified>
</cp:coreProperties>
</file>