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1"/>
  </p:notesMasterIdLst>
  <p:handoutMasterIdLst>
    <p:handoutMasterId r:id="rId22"/>
  </p:handoutMasterIdLst>
  <p:sldIdLst>
    <p:sldId id="260" r:id="rId7"/>
    <p:sldId id="276" r:id="rId8"/>
    <p:sldId id="269" r:id="rId9"/>
    <p:sldId id="287" r:id="rId10"/>
    <p:sldId id="288" r:id="rId11"/>
    <p:sldId id="289" r:id="rId12"/>
    <p:sldId id="264" r:id="rId13"/>
    <p:sldId id="277" r:id="rId14"/>
    <p:sldId id="279" r:id="rId15"/>
    <p:sldId id="281" r:id="rId16"/>
    <p:sldId id="282" r:id="rId17"/>
    <p:sldId id="290" r:id="rId18"/>
    <p:sldId id="285" r:id="rId19"/>
    <p:sldId id="28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dell, Brandt" initials="RB" lastIdx="1" clrIdx="0">
    <p:extLst>
      <p:ext uri="{19B8F6BF-5375-455C-9EA6-DF929625EA0E}">
        <p15:presenceInfo xmlns:p15="http://schemas.microsoft.com/office/powerpoint/2012/main" userId="S-1-5-21-639947351-343809578-3807592339-42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50" autoAdjust="0"/>
  </p:normalViewPr>
  <p:slideViewPr>
    <p:cSldViewPr showGuides="1">
      <p:cViewPr varScale="1">
        <p:scale>
          <a:sx n="102" d="100"/>
          <a:sy n="102" d="100"/>
        </p:scale>
        <p:origin x="116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2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94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93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79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5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9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different user experiences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introduce confusion and inconsistent communication.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search experiences. Both terrible.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 smtClean="0"/>
              <a:t>Neither work well on a mobile device.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lacking in flexibility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Jumping between the two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6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0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4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1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74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1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Internal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webmaster@ercot.com" TargetMode="External"/><Relationship Id="rId2" Type="http://schemas.openxmlformats.org/officeDocument/2006/relationships/hyperlink" Target="http://www.ercot.com/about/redesig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6200" y="3048000"/>
            <a:ext cx="5646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MIS and ERCOT.com User </a:t>
            </a:r>
            <a:r>
              <a:rPr lang="en-US" b="1" dirty="0" smtClean="0"/>
              <a:t>Workshop</a:t>
            </a:r>
            <a:br>
              <a:rPr lang="en-US" b="1" dirty="0" smtClean="0"/>
            </a:br>
            <a:r>
              <a:rPr lang="en-US" b="1" dirty="0" smtClean="0"/>
              <a:t>February 19, 2020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MIS Concept - </a:t>
            </a:r>
            <a:r>
              <a:rPr lang="en-US" b="1" dirty="0" smtClean="0">
                <a:solidFill>
                  <a:schemeClr val="accent1"/>
                </a:solidFill>
              </a:rPr>
              <a:t>Unauthenticated Data Detail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1335"/>
            <a:ext cx="9144000" cy="477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MIS Concept - </a:t>
            </a:r>
            <a:r>
              <a:rPr lang="en-US" b="1" dirty="0" smtClean="0">
                <a:solidFill>
                  <a:schemeClr val="accent1"/>
                </a:solidFill>
              </a:rPr>
              <a:t>Data Detail Expanded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1755"/>
            <a:ext cx="9144000" cy="52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MIS Concept - </a:t>
            </a:r>
            <a:r>
              <a:rPr lang="en-US" b="1" dirty="0" smtClean="0">
                <a:solidFill>
                  <a:schemeClr val="accent1"/>
                </a:solidFill>
              </a:rPr>
              <a:t>Data Detail Expanded w/ Links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2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MIS Concept – </a:t>
            </a:r>
            <a:r>
              <a:rPr lang="en-US" dirty="0" smtClean="0"/>
              <a:t>Sub </a:t>
            </a:r>
            <a:r>
              <a:rPr lang="en-US" dirty="0" smtClean="0"/>
              <a:t>Category Page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7309"/>
            <a:ext cx="9144000" cy="480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MIS Concept – </a:t>
            </a:r>
            <a:r>
              <a:rPr lang="en-US" dirty="0" smtClean="0"/>
              <a:t>Sub Categories </a:t>
            </a:r>
            <a:r>
              <a:rPr lang="en-US" dirty="0" smtClean="0"/>
              <a:t>Future Concept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18" y="838200"/>
            <a:ext cx="8839200" cy="55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Agenda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Release Plan</a:t>
            </a:r>
            <a:endParaRPr lang="en-US" dirty="0"/>
          </a:p>
          <a:p>
            <a:r>
              <a:rPr lang="en-US" dirty="0"/>
              <a:t>Demo of Internal EMIL Application</a:t>
            </a:r>
          </a:p>
          <a:p>
            <a:r>
              <a:rPr lang="en-US" dirty="0"/>
              <a:t>Review MIS-Related Wireframes</a:t>
            </a:r>
          </a:p>
          <a:p>
            <a:r>
              <a:rPr lang="en-US" dirty="0"/>
              <a:t>Upcoming feedback opportunities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EMIL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27646"/>
            <a:ext cx="7162800" cy="50397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2800" y="5943600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mis.ercot.com/</a:t>
            </a:r>
            <a:r>
              <a:rPr lang="en-US" dirty="0" err="1"/>
              <a:t>emil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State: Separate Channels &amp; 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8"/>
          <a:stretch/>
        </p:blipFill>
        <p:spPr>
          <a:xfrm>
            <a:off x="4800600" y="1509713"/>
            <a:ext cx="3017520" cy="3423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r="2699" b="10975"/>
          <a:stretch/>
        </p:blipFill>
        <p:spPr>
          <a:xfrm>
            <a:off x="514351" y="1485901"/>
            <a:ext cx="4212239" cy="40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for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100" dirty="0"/>
              <a:t>Feedback, </a:t>
            </a:r>
            <a:r>
              <a:rPr lang="en-US" sz="2100" dirty="0"/>
              <a:t>stability, </a:t>
            </a:r>
            <a:r>
              <a:rPr lang="en-US" sz="2100" dirty="0"/>
              <a:t>and readiness are key</a:t>
            </a:r>
            <a:r>
              <a:rPr lang="en-US" sz="2100" dirty="0"/>
              <a:t>.</a:t>
            </a:r>
            <a:endParaRPr lang="en-US" sz="2100" dirty="0"/>
          </a:p>
          <a:p>
            <a:pPr>
              <a:lnSpc>
                <a:spcPct val="150000"/>
              </a:lnSpc>
            </a:pPr>
            <a:r>
              <a:rPr lang="en-US" sz="2100" dirty="0"/>
              <a:t>January 30: EMIL web interface release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May 2020: Sandbox </a:t>
            </a:r>
            <a:r>
              <a:rPr lang="en-US" sz="2100" dirty="0"/>
              <a:t>version of </a:t>
            </a:r>
            <a:r>
              <a:rPr lang="en-US" sz="2100" dirty="0"/>
              <a:t>new </a:t>
            </a:r>
            <a:r>
              <a:rPr lang="en-US" sz="2100" dirty="0"/>
              <a:t>MIS available for feedback </a:t>
            </a:r>
            <a:r>
              <a:rPr lang="en-US" sz="2100" dirty="0"/>
              <a:t> </a:t>
            </a:r>
            <a:endParaRPr lang="en-US" sz="2100" dirty="0"/>
          </a:p>
          <a:p>
            <a:pPr>
              <a:lnSpc>
                <a:spcPct val="150000"/>
              </a:lnSpc>
            </a:pPr>
            <a:r>
              <a:rPr lang="en-US" sz="2100" dirty="0"/>
              <a:t>August 2020: New </a:t>
            </a:r>
            <a:r>
              <a:rPr lang="en-US" sz="2100" dirty="0"/>
              <a:t>MIS Production version available for </a:t>
            </a:r>
            <a:r>
              <a:rPr lang="en-US" sz="2100" dirty="0"/>
              <a:t>testing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October 2020: New MIS Production go-live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TBD 2021: Sandbox versions of combined ERCOT.com </a:t>
            </a:r>
            <a:r>
              <a:rPr lang="en-US" sz="2100" dirty="0"/>
              <a:t>and MIS 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TBD: Overlap timeline </a:t>
            </a:r>
            <a:endParaRPr lang="en-US" sz="2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4319832"/>
          </a:xfrm>
        </p:spPr>
        <p:txBody>
          <a:bodyPr/>
          <a:lstStyle/>
          <a:p>
            <a:r>
              <a:rPr lang="en-US" dirty="0"/>
              <a:t>Market Notices to communicate changes</a:t>
            </a:r>
          </a:p>
          <a:p>
            <a:r>
              <a:rPr lang="en-US" dirty="0"/>
              <a:t>Monthly MIS &amp;</a:t>
            </a:r>
            <a:r>
              <a:rPr lang="en-US" dirty="0" smtClean="0"/>
              <a:t> </a:t>
            </a:r>
            <a:r>
              <a:rPr lang="en-US" dirty="0"/>
              <a:t>ERCOT.com user workshops </a:t>
            </a:r>
          </a:p>
          <a:p>
            <a:r>
              <a:rPr lang="en-US" dirty="0" smtClean="0"/>
              <a:t>Information updates posted on ERCOT.com</a:t>
            </a:r>
            <a:endParaRPr lang="en-US" dirty="0"/>
          </a:p>
          <a:p>
            <a:r>
              <a:rPr lang="en-US" dirty="0" smtClean="0"/>
              <a:t>Feedback is </a:t>
            </a:r>
            <a:r>
              <a:rPr lang="en-US" dirty="0"/>
              <a:t>encouraged by everyone </a:t>
            </a:r>
            <a:endParaRPr lang="en-US" dirty="0" smtClean="0"/>
          </a:p>
          <a:p>
            <a:r>
              <a:rPr lang="en-US" dirty="0" smtClean="0"/>
              <a:t>Webpage available for more information: </a:t>
            </a:r>
            <a:r>
              <a:rPr lang="en-US" dirty="0" smtClean="0">
                <a:hlinkClick r:id="rId2"/>
              </a:rPr>
              <a:t>http://www.ercot.com/about/redesign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Email </a:t>
            </a:r>
            <a:r>
              <a:rPr lang="en-US" dirty="0"/>
              <a:t>feedback to </a:t>
            </a:r>
            <a:r>
              <a:rPr lang="en-US" dirty="0">
                <a:hlinkClick r:id="rId3"/>
              </a:rPr>
              <a:t>webmaster@ercot.com</a:t>
            </a:r>
            <a:r>
              <a:rPr lang="en-US" dirty="0"/>
              <a:t> at any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MIS Concept - </a:t>
            </a:r>
            <a:r>
              <a:rPr lang="en-US" b="1" dirty="0" smtClean="0">
                <a:solidFill>
                  <a:schemeClr val="accent1"/>
                </a:solidFill>
              </a:rPr>
              <a:t>Unauthenticated Home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24" y="1295400"/>
            <a:ext cx="86316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MIS Concept - Authenticated Home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8672887" cy="41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MIS Concept - </a:t>
            </a:r>
            <a:r>
              <a:rPr lang="en-US" b="1" dirty="0" smtClean="0">
                <a:solidFill>
                  <a:schemeClr val="accent1"/>
                </a:solidFill>
              </a:rPr>
              <a:t>Report </a:t>
            </a:r>
            <a:r>
              <a:rPr lang="en-US" b="1" dirty="0" smtClean="0">
                <a:solidFill>
                  <a:schemeClr val="accent1"/>
                </a:solidFill>
              </a:rPr>
              <a:t>List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48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153997F73C346B6FA60F5EE5C0F86" ma:contentTypeVersion="10" ma:contentTypeDescription="Create a new document." ma:contentTypeScope="" ma:versionID="3e4aa85e7256b0447cc628bb210ee5dc">
  <xsd:schema xmlns:xsd="http://www.w3.org/2001/XMLSchema" xmlns:xs="http://www.w3.org/2001/XMLSchema" xmlns:p="http://schemas.microsoft.com/office/2006/metadata/properties" xmlns:ns1="http://schemas.microsoft.com/sharepoint/v3" xmlns:ns2="c34af464-7aa1-4edd-9be4-83dffc1cb926" xmlns:ns3="http://schemas.microsoft.com/sharepoint/v4" xmlns:ns4="b7c87ee1-6349-487c-9c3e-5363540dadb3" targetNamespace="http://schemas.microsoft.com/office/2006/metadata/properties" ma:root="true" ma:fieldsID="c9eb0743a7cd976d2c9183d78134a2b6" ns1:_="" ns2:_="" ns3:_="" ns4:_="">
    <xsd:import namespace="http://schemas.microsoft.com/sharepoint/v3"/>
    <xsd:import namespace="c34af464-7aa1-4edd-9be4-83dffc1cb926"/>
    <xsd:import namespace="http://schemas.microsoft.com/sharepoint/v4"/>
    <xsd:import namespace="b7c87ee1-6349-487c-9c3e-5363540dadb3"/>
    <xsd:element name="properties">
      <xsd:complexType>
        <xsd:sequence>
          <xsd:element name="documentManagement">
            <xsd:complexType>
              <xsd:all>
                <xsd:element ref="ns2:Information_x0020_Classification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4:Expir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9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0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1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2" nillable="true" ma:displayName="E-Mail From" ma:hidden="true" ma:internalName="EmailFrom">
      <xsd:simpleType>
        <xsd:restriction base="dms:Text"/>
      </xsd:simpleType>
    </xsd:element>
    <xsd:element name="EmailSubject" ma:index="13" nillable="true" ma:displayName="E-Mail Subject" ma:hidden="true" ma:internalName="EmailSubject">
      <xsd:simpleType>
        <xsd:restriction base="dms:Text"/>
      </xsd:simpleType>
    </xsd:element>
    <xsd:element name="_vti_ItemDeclaredRecord" ma:index="16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17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4" nillable="true" ma:displayName="E-Mail Headers" ma:hidden="true" ma:internalName="EmailHeaders">
      <xsd:simpleType>
        <xsd:restriction base="dms:Note">
          <xsd:maxLength value="255"/>
        </xsd:restriction>
      </xsd:simpleType>
    </xsd:element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87ee1-6349-487c-9c3e-5363540dadb3" elementFormDefault="qualified">
    <xsd:import namespace="http://schemas.microsoft.com/office/2006/documentManagement/types"/>
    <xsd:import namespace="http://schemas.microsoft.com/office/infopath/2007/PartnerControls"/>
    <xsd:element name="Expiration" ma:index="18" nillable="true" ma:displayName="Expiration" ma:internalName="Expira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  <EmailTo xmlns="http://schemas.microsoft.com/sharepoint/v3" xsi:nil="true"/>
    <Expiration xmlns="b7c87ee1-6349-487c-9c3e-5363540dadb3" xsi:nil="true"/>
    <EmailHeaders xmlns="http://schemas.microsoft.com/sharepoint/v4" xsi:nil="true"/>
    <IconOverlay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D4973B-9A79-497C-A633-F75E783826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34af464-7aa1-4edd-9be4-83dffc1cb926"/>
    <ds:schemaRef ds:uri="http://schemas.microsoft.com/sharepoint/v4"/>
    <ds:schemaRef ds:uri="b7c87ee1-6349-487c-9c3e-5363540dad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4"/>
    <ds:schemaRef ds:uri="b7c87ee1-6349-487c-9c3e-5363540dadb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36385</TotalTime>
  <Words>239</Words>
  <Application>Microsoft Office PowerPoint</Application>
  <PresentationFormat>On-screen Show (4:3)</PresentationFormat>
  <Paragraphs>64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1_Custom Design</vt:lpstr>
      <vt:lpstr>Office Theme</vt:lpstr>
      <vt:lpstr>Custom Design</vt:lpstr>
      <vt:lpstr>PowerPoint Presentation</vt:lpstr>
      <vt:lpstr>Agenda</vt:lpstr>
      <vt:lpstr>EMIL</vt:lpstr>
      <vt:lpstr>Current State: Separate Channels &amp; Platforms</vt:lpstr>
      <vt:lpstr>Timeline for changes</vt:lpstr>
      <vt:lpstr>Communication Plan</vt:lpstr>
      <vt:lpstr>MIS Concept - Unauthenticated Home</vt:lpstr>
      <vt:lpstr>MIS Concept - Authenticated Home</vt:lpstr>
      <vt:lpstr>MIS Concept - Report List</vt:lpstr>
      <vt:lpstr>MIS Concept - Unauthenticated Data Detail</vt:lpstr>
      <vt:lpstr>MIS Concept - Data Detail Expanded</vt:lpstr>
      <vt:lpstr>MIS Concept - Data Detail Expanded w/ Links</vt:lpstr>
      <vt:lpstr>MIS Concept – Sub Category Page</vt:lpstr>
      <vt:lpstr>MIS Concept – Sub Categories Future Concept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Hale, Aubrey</cp:lastModifiedBy>
  <cp:revision>209</cp:revision>
  <cp:lastPrinted>2019-05-06T14:24:16Z</cp:lastPrinted>
  <dcterms:created xsi:type="dcterms:W3CDTF">2016-01-21T15:20:31Z</dcterms:created>
  <dcterms:modified xsi:type="dcterms:W3CDTF">2020-02-14T22:10:16Z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0x01010061D153997F73C346B6FA60F5EE5C0F86</vt:lpwstr>
  </property>
</Properties>
</file>