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3"/>
  </p:notesMasterIdLst>
  <p:handoutMasterIdLst>
    <p:handoutMasterId r:id="rId14"/>
  </p:handoutMasterIdLst>
  <p:sldIdLst>
    <p:sldId id="260" r:id="rId6"/>
    <p:sldId id="269" r:id="rId7"/>
    <p:sldId id="270" r:id="rId8"/>
    <p:sldId id="271" r:id="rId9"/>
    <p:sldId id="272" r:id="rId10"/>
    <p:sldId id="273" r:id="rId11"/>
    <p:sldId id="274"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BC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25" d="100"/>
          <a:sy n="125" d="100"/>
        </p:scale>
        <p:origin x="119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2/14/2020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607577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4953000" cy="2400657"/>
          </a:xfrm>
          <a:prstGeom prst="rect">
            <a:avLst/>
          </a:prstGeom>
          <a:noFill/>
        </p:spPr>
        <p:txBody>
          <a:bodyPr wrap="square" rtlCol="0">
            <a:spAutoFit/>
          </a:bodyPr>
          <a:lstStyle/>
          <a:p>
            <a:r>
              <a:rPr lang="en-US" sz="2000" b="1" dirty="0" smtClean="0">
                <a:solidFill>
                  <a:schemeClr val="tx2"/>
                </a:solidFill>
              </a:rPr>
              <a:t>PLWG</a:t>
            </a:r>
          </a:p>
          <a:p>
            <a:r>
              <a:rPr lang="en-US" sz="2000" b="1" dirty="0" smtClean="0">
                <a:solidFill>
                  <a:schemeClr val="tx2"/>
                </a:solidFill>
              </a:rPr>
              <a:t>Jay Teixeira, Manager Resource Integration</a:t>
            </a:r>
            <a:endParaRPr lang="en-US" sz="2000" b="1"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endParaRPr lang="en-US" dirty="0">
              <a:solidFill>
                <a:schemeClr val="tx2"/>
              </a:solidFill>
            </a:endParaRPr>
          </a:p>
          <a:p>
            <a:r>
              <a:rPr lang="en-US" dirty="0" smtClean="0">
                <a:solidFill>
                  <a:schemeClr val="tx2"/>
                </a:solidFill>
              </a:rPr>
              <a:t>Feb </a:t>
            </a:r>
            <a:r>
              <a:rPr lang="en-US" dirty="0" smtClean="0">
                <a:solidFill>
                  <a:schemeClr val="tx2"/>
                </a:solidFill>
              </a:rPr>
              <a:t>18, </a:t>
            </a:r>
            <a:r>
              <a:rPr lang="en-US" dirty="0" smtClean="0">
                <a:solidFill>
                  <a:schemeClr val="tx2"/>
                </a:solidFill>
              </a:rPr>
              <a:t>2020</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PGRR076 5.2.1(3)</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7" name="TextBox 6"/>
          <p:cNvSpPr txBox="1"/>
          <p:nvPr/>
        </p:nvSpPr>
        <p:spPr>
          <a:xfrm>
            <a:off x="914400" y="1600200"/>
            <a:ext cx="6705600" cy="2862322"/>
          </a:xfrm>
          <a:prstGeom prst="rect">
            <a:avLst/>
          </a:prstGeom>
          <a:noFill/>
        </p:spPr>
        <p:txBody>
          <a:bodyPr wrap="square" rtlCol="0">
            <a:spAutoFit/>
          </a:bodyPr>
          <a:lstStyle/>
          <a:p>
            <a:r>
              <a:rPr lang="en-US" dirty="0">
                <a:latin typeface="Times New Roman" panose="02020603050405020304" pitchFamily="18" charset="0"/>
                <a:ea typeface="Times New Roman" panose="02020603050405020304" pitchFamily="18" charset="0"/>
              </a:rPr>
              <a:t>(3)	The Interconnecting Entity (IE) shall provide in its GINR application all information necessary to allow for timely development, design, and implementation of any electric system improvements or enhancements required by ERCOT and the Transmission Service Provider (TSP) to reliably meet the interconnection requirements of the proposed Generation Resource or SOG.  </a:t>
            </a:r>
            <a:r>
              <a:rPr lang="en-US" dirty="0">
                <a:solidFill>
                  <a:srgbClr val="FF0000"/>
                </a:solidFill>
                <a:latin typeface="Times New Roman" panose="02020603050405020304" pitchFamily="18" charset="0"/>
                <a:ea typeface="Times New Roman" panose="02020603050405020304" pitchFamily="18" charset="0"/>
              </a:rPr>
              <a:t>The proposed Commercial Operations Date for GINRs meeting paragraph (1)(a) of Section 5.1.1 must be at least </a:t>
            </a:r>
            <a:r>
              <a:rPr lang="en-US" b="1" dirty="0">
                <a:solidFill>
                  <a:srgbClr val="FF0000"/>
                </a:solidFill>
                <a:latin typeface="Times New Roman" panose="02020603050405020304" pitchFamily="18" charset="0"/>
                <a:ea typeface="Times New Roman" panose="02020603050405020304" pitchFamily="18" charset="0"/>
              </a:rPr>
              <a:t>15 months </a:t>
            </a:r>
            <a:r>
              <a:rPr lang="en-US" dirty="0">
                <a:solidFill>
                  <a:srgbClr val="FF0000"/>
                </a:solidFill>
                <a:latin typeface="Times New Roman" panose="02020603050405020304" pitchFamily="18" charset="0"/>
                <a:ea typeface="Times New Roman" panose="02020603050405020304" pitchFamily="18" charset="0"/>
              </a:rPr>
              <a:t>after the date the application is submitted or it will not be accepted.  If conditions allow, the Commercial Operations Date can be changed after submission.</a:t>
            </a:r>
            <a:endParaRPr lang="en-US" dirty="0">
              <a:solidFill>
                <a:srgbClr val="FF0000"/>
              </a:solidFill>
            </a:endParaRPr>
          </a:p>
        </p:txBody>
      </p:sp>
    </p:spTree>
    <p:extLst>
      <p:ext uri="{BB962C8B-B14F-4D97-AF65-F5344CB8AC3E}">
        <p14:creationId xmlns:p14="http://schemas.microsoft.com/office/powerpoint/2010/main" val="1853796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533399" y="152400"/>
            <a:ext cx="8453083" cy="6442916"/>
          </a:xfrm>
          <a:prstGeom prst="rect">
            <a:avLst/>
          </a:prstGeom>
        </p:spPr>
      </p:pic>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841848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3" name="Content Placeholder 2"/>
          <p:cNvPicPr>
            <a:picLocks noGrp="1" noChangeAspect="1"/>
          </p:cNvPicPr>
          <p:nvPr>
            <p:ph idx="1"/>
          </p:nvPr>
        </p:nvPicPr>
        <p:blipFill>
          <a:blip r:embed="rId2"/>
          <a:stretch>
            <a:fillRect/>
          </a:stretch>
        </p:blipFill>
        <p:spPr>
          <a:xfrm>
            <a:off x="545774" y="76200"/>
            <a:ext cx="8477564" cy="6553200"/>
          </a:xfrm>
          <a:prstGeom prst="rect">
            <a:avLst/>
          </a:prstGeom>
        </p:spPr>
      </p:pic>
    </p:spTree>
    <p:extLst>
      <p:ext uri="{BB962C8B-B14F-4D97-AF65-F5344CB8AC3E}">
        <p14:creationId xmlns:p14="http://schemas.microsoft.com/office/powerpoint/2010/main" val="2620914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pic>
        <p:nvPicPr>
          <p:cNvPr id="9" name="Content Placeholder 8"/>
          <p:cNvPicPr>
            <a:picLocks noGrp="1" noChangeAspect="1"/>
          </p:cNvPicPr>
          <p:nvPr>
            <p:ph idx="1"/>
          </p:nvPr>
        </p:nvPicPr>
        <p:blipFill>
          <a:blip r:embed="rId2"/>
          <a:stretch>
            <a:fillRect/>
          </a:stretch>
        </p:blipFill>
        <p:spPr>
          <a:xfrm>
            <a:off x="1905000" y="98286"/>
            <a:ext cx="5181600" cy="6642282"/>
          </a:xfrm>
          <a:prstGeom prst="rect">
            <a:avLst/>
          </a:prstGeom>
        </p:spPr>
      </p:pic>
    </p:spTree>
    <p:extLst>
      <p:ext uri="{BB962C8B-B14F-4D97-AF65-F5344CB8AC3E}">
        <p14:creationId xmlns:p14="http://schemas.microsoft.com/office/powerpoint/2010/main" val="1673483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pic>
        <p:nvPicPr>
          <p:cNvPr id="3" name="Content Placeholder 2"/>
          <p:cNvPicPr>
            <a:picLocks noGrp="1" noChangeAspect="1"/>
          </p:cNvPicPr>
          <p:nvPr>
            <p:ph idx="1"/>
          </p:nvPr>
        </p:nvPicPr>
        <p:blipFill>
          <a:blip r:embed="rId2"/>
          <a:stretch>
            <a:fillRect/>
          </a:stretch>
        </p:blipFill>
        <p:spPr>
          <a:xfrm>
            <a:off x="2108455" y="51514"/>
            <a:ext cx="5206745" cy="6577886"/>
          </a:xfrm>
          <a:prstGeom prst="rect">
            <a:avLst/>
          </a:prstGeom>
        </p:spPr>
      </p:pic>
    </p:spTree>
    <p:extLst>
      <p:ext uri="{BB962C8B-B14F-4D97-AF65-F5344CB8AC3E}">
        <p14:creationId xmlns:p14="http://schemas.microsoft.com/office/powerpoint/2010/main" val="186038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pic>
        <p:nvPicPr>
          <p:cNvPr id="5" name="Content Placeholder 4"/>
          <p:cNvPicPr>
            <a:picLocks noGrp="1" noChangeAspect="1"/>
          </p:cNvPicPr>
          <p:nvPr>
            <p:ph idx="1"/>
          </p:nvPr>
        </p:nvPicPr>
        <p:blipFill>
          <a:blip r:embed="rId2"/>
          <a:stretch>
            <a:fillRect/>
          </a:stretch>
        </p:blipFill>
        <p:spPr>
          <a:xfrm>
            <a:off x="1892135" y="0"/>
            <a:ext cx="5225703" cy="6561138"/>
          </a:xfrm>
          <a:prstGeom prst="rect">
            <a:avLst/>
          </a:prstGeom>
        </p:spPr>
      </p:pic>
    </p:spTree>
    <p:extLst>
      <p:ext uri="{BB962C8B-B14F-4D97-AF65-F5344CB8AC3E}">
        <p14:creationId xmlns:p14="http://schemas.microsoft.com/office/powerpoint/2010/main" val="1485550933"/>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420</TotalTime>
  <Words>24</Words>
  <Application>Microsoft Office PowerPoint</Application>
  <PresentationFormat>On-screen Show (4:3)</PresentationFormat>
  <Paragraphs>16</Paragraphs>
  <Slides>7</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Times New Roman</vt:lpstr>
      <vt:lpstr>1_Custom Design</vt:lpstr>
      <vt:lpstr>Office Theme</vt:lpstr>
      <vt:lpstr>PowerPoint Presentation</vt:lpstr>
      <vt:lpstr>PGRR076 5.2.1(3)</vt:lpstr>
      <vt:lpstr>PowerPoint Presentation</vt:lpstr>
      <vt:lpstr>PowerPoint Presentation</vt:lpstr>
      <vt:lpstr>PowerPoint Presentation</vt:lpstr>
      <vt:lpstr>PowerPoint Presentation</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38</cp:revision>
  <cp:lastPrinted>2016-01-21T20:53:15Z</cp:lastPrinted>
  <dcterms:created xsi:type="dcterms:W3CDTF">2016-01-21T15:20:31Z</dcterms:created>
  <dcterms:modified xsi:type="dcterms:W3CDTF">2020-02-14T17:34:17Z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