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94" r:id="rId8"/>
    <p:sldId id="299" r:id="rId9"/>
    <p:sldId id="295" r:id="rId10"/>
    <p:sldId id="297" r:id="rId11"/>
    <p:sldId id="29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481" autoAdjust="0"/>
  </p:normalViewPr>
  <p:slideViewPr>
    <p:cSldViewPr showGuides="1">
      <p:cViewPr varScale="1">
        <p:scale>
          <a:sx n="73" d="100"/>
          <a:sy n="73" d="100"/>
        </p:scale>
        <p:origin x="57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48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8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90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9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3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82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 smtClean="0"/>
              <a:t>ERCOT Monthly </a:t>
            </a:r>
            <a:r>
              <a:rPr lang="en-US" b="1" dirty="0" smtClean="0"/>
              <a:t>Meter Settlement Impacts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CWG / MCWG</a:t>
            </a:r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February 19,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Advanced </a:t>
            </a:r>
            <a:r>
              <a:rPr lang="en-US" sz="1800" dirty="0"/>
              <a:t>Meter Settlement Impacts – </a:t>
            </a:r>
            <a:r>
              <a:rPr lang="en-US" sz="1800" dirty="0" smtClean="0"/>
              <a:t>December </a:t>
            </a:r>
            <a:r>
              <a:rPr lang="en-US" sz="1800" dirty="0" smtClean="0"/>
              <a:t>2019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90625" y="3946988"/>
            <a:ext cx="1742975" cy="206210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December </a:t>
            </a:r>
            <a:r>
              <a:rPr lang="en-US" sz="1600" dirty="0" smtClean="0"/>
              <a:t>2019: 99.4% </a:t>
            </a:r>
            <a:r>
              <a:rPr lang="en-US" sz="1600" dirty="0"/>
              <a:t>of the load in ERCOT is settled with 15-min interval data (AMS, Competitive IDR, and NOIE IDR).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03" y="808505"/>
            <a:ext cx="6975398" cy="28661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508" y="3810000"/>
            <a:ext cx="6820292" cy="261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49" y="228600"/>
            <a:ext cx="8458200" cy="1143000"/>
          </a:xfrm>
        </p:spPr>
        <p:txBody>
          <a:bodyPr/>
          <a:lstStyle/>
          <a:p>
            <a:r>
              <a:rPr lang="en-US" sz="1800" dirty="0"/>
              <a:t>ERCOT Wide Load Volumes by Meter Type – INITIAL Settlement </a:t>
            </a:r>
            <a:r>
              <a:rPr lang="en-US" sz="1800" dirty="0" smtClean="0"/>
              <a:t>–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December </a:t>
            </a:r>
            <a:r>
              <a:rPr lang="en-US" sz="1800" dirty="0" smtClean="0"/>
              <a:t>2019</a:t>
            </a:r>
            <a:endParaRPr lang="en-US" sz="1800" dirty="0"/>
          </a:p>
        </p:txBody>
      </p:sp>
      <p:pic>
        <p:nvPicPr>
          <p:cNvPr id="9" name="Picture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-2445104" y="1993267"/>
            <a:ext cx="0" cy="25603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" y="914400"/>
            <a:ext cx="7696200" cy="534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5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49" y="228600"/>
            <a:ext cx="8458200" cy="1143000"/>
          </a:xfrm>
        </p:spPr>
        <p:txBody>
          <a:bodyPr/>
          <a:lstStyle/>
          <a:p>
            <a:r>
              <a:rPr lang="en-US" sz="1800" dirty="0"/>
              <a:t>ERCOT Wide Load Volumes by Meter Type – INITIAL Settlement </a:t>
            </a:r>
            <a:r>
              <a:rPr lang="en-US" sz="1800" dirty="0" smtClean="0"/>
              <a:t>–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December </a:t>
            </a:r>
            <a:r>
              <a:rPr lang="en-US" sz="1800" dirty="0" smtClean="0"/>
              <a:t>2019</a:t>
            </a:r>
            <a:endParaRPr lang="en-US" sz="1800" dirty="0"/>
          </a:p>
        </p:txBody>
      </p:sp>
      <p:pic>
        <p:nvPicPr>
          <p:cNvPr id="9" name="Picture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-2445104" y="1993267"/>
            <a:ext cx="0" cy="25603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861" y="990600"/>
            <a:ext cx="7316277" cy="507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72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49" y="228600"/>
            <a:ext cx="8458200" cy="1143000"/>
          </a:xfrm>
        </p:spPr>
        <p:txBody>
          <a:bodyPr/>
          <a:lstStyle/>
          <a:p>
            <a:r>
              <a:rPr lang="en-US" sz="1800" dirty="0"/>
              <a:t>ERCOT Wide Load Volumes by Meter Type – INITIAL Settlement </a:t>
            </a:r>
            <a:r>
              <a:rPr lang="en-US" sz="1800" dirty="0" smtClean="0"/>
              <a:t>–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December </a:t>
            </a:r>
            <a:r>
              <a:rPr lang="en-US" sz="1800" dirty="0" smtClean="0"/>
              <a:t>2019</a:t>
            </a:r>
            <a:endParaRPr lang="en-US" sz="1800" dirty="0"/>
          </a:p>
        </p:txBody>
      </p:sp>
      <p:pic>
        <p:nvPicPr>
          <p:cNvPr id="9" name="Picture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-2445104" y="1993267"/>
            <a:ext cx="0" cy="25603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" y="914400"/>
            <a:ext cx="7848600" cy="53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9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49" y="228600"/>
            <a:ext cx="8458200" cy="1143000"/>
          </a:xfrm>
        </p:spPr>
        <p:txBody>
          <a:bodyPr/>
          <a:lstStyle/>
          <a:p>
            <a:r>
              <a:rPr lang="en-US" sz="1800" dirty="0"/>
              <a:t>ERCOT Wide Load Volumes by Meter Type – INITIAL Settlement </a:t>
            </a:r>
            <a:r>
              <a:rPr lang="en-US" sz="1800" dirty="0" smtClean="0"/>
              <a:t>–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December </a:t>
            </a:r>
            <a:r>
              <a:rPr lang="en-US" sz="1800" dirty="0" smtClean="0"/>
              <a:t>2019</a:t>
            </a:r>
            <a:endParaRPr lang="en-US" sz="1800" dirty="0"/>
          </a:p>
        </p:txBody>
      </p:sp>
      <p:pic>
        <p:nvPicPr>
          <p:cNvPr id="9" name="Picture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-2445104" y="1993267"/>
            <a:ext cx="0" cy="25603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150" y="990600"/>
            <a:ext cx="7505700" cy="517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8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5871</TotalTime>
  <Words>101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Advanced Meter Settlement Impacts – December 2019</vt:lpstr>
      <vt:lpstr>ERCOT Wide Load Volumes by Meter Type – INITIAL Settlement –  December 2019</vt:lpstr>
      <vt:lpstr>ERCOT Wide Load Volumes by Meter Type – INITIAL Settlement –  December 2019</vt:lpstr>
      <vt:lpstr>ERCOT Wide Load Volumes by Meter Type – INITIAL Settlement –  December 2019</vt:lpstr>
      <vt:lpstr>ERCOT Wide Load Volumes by Meter Type – INITIAL Settlement –  December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375</cp:revision>
  <cp:lastPrinted>2017-12-13T21:23:03Z</cp:lastPrinted>
  <dcterms:created xsi:type="dcterms:W3CDTF">2016-01-21T15:20:31Z</dcterms:created>
  <dcterms:modified xsi:type="dcterms:W3CDTF">2020-02-10T15:53:55Z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