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5"/>
  </p:notesMasterIdLst>
  <p:handoutMasterIdLst>
    <p:handoutMasterId r:id="rId16"/>
  </p:handoutMasterIdLst>
  <p:sldIdLst>
    <p:sldId id="260" r:id="rId7"/>
    <p:sldId id="258" r:id="rId8"/>
    <p:sldId id="318" r:id="rId9"/>
    <p:sldId id="344" r:id="rId10"/>
    <p:sldId id="334" r:id="rId11"/>
    <p:sldId id="342" r:id="rId12"/>
    <p:sldId id="338" r:id="rId13"/>
    <p:sldId id="294" r:id="rId1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367" autoAdjust="0"/>
    <p:restoredTop sz="98752" autoAdjust="0"/>
  </p:normalViewPr>
  <p:slideViewPr>
    <p:cSldViewPr showGuides="1">
      <p:cViewPr varScale="1">
        <p:scale>
          <a:sx n="88" d="100"/>
          <a:sy n="88" d="100"/>
        </p:scale>
        <p:origin x="234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3109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8269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787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206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 smtClean="0"/>
              <a:t>February 2020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Project Update and Summary of </a:t>
            </a:r>
          </a:p>
          <a:p>
            <a:r>
              <a:rPr lang="en-US" sz="2400" b="1" dirty="0" smtClean="0"/>
              <a:t>Project Priority List (PPL) Activity </a:t>
            </a:r>
            <a:endParaRPr lang="en-US" sz="2400" b="1" dirty="0"/>
          </a:p>
          <a:p>
            <a:endParaRPr lang="en-US" dirty="0"/>
          </a:p>
          <a:p>
            <a:r>
              <a:rPr lang="en-US" dirty="0" smtClean="0"/>
              <a:t>February 13,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295400" y="990600"/>
            <a:ext cx="6934200" cy="4114800"/>
          </a:xfrm>
        </p:spPr>
        <p:txBody>
          <a:bodyPr/>
          <a:lstStyle/>
          <a:p>
            <a:r>
              <a:rPr lang="en-US" sz="2400" dirty="0" smtClean="0"/>
              <a:t>Project Portfolio Update</a:t>
            </a:r>
            <a:endParaRPr lang="en-US" sz="1800" dirty="0" smtClean="0"/>
          </a:p>
          <a:p>
            <a:pPr lvl="1"/>
            <a:r>
              <a:rPr lang="en-US" sz="1800" dirty="0" smtClean="0"/>
              <a:t>Recent / Upcoming Project Implementations</a:t>
            </a:r>
          </a:p>
          <a:p>
            <a:pPr lvl="1"/>
            <a:r>
              <a:rPr lang="en-US" sz="1800" dirty="0" smtClean="0"/>
              <a:t>2020 Release Targets</a:t>
            </a:r>
          </a:p>
          <a:p>
            <a:pPr lvl="1"/>
            <a:r>
              <a:rPr lang="en-US" sz="1800" dirty="0" smtClean="0"/>
              <a:t>Planned </a:t>
            </a:r>
            <a:r>
              <a:rPr lang="en-US" sz="1800" dirty="0"/>
              <a:t>Project </a:t>
            </a:r>
            <a:r>
              <a:rPr lang="en-US" sz="1800" dirty="0" smtClean="0"/>
              <a:t>Starts</a:t>
            </a:r>
          </a:p>
          <a:p>
            <a:pPr lvl="1"/>
            <a:r>
              <a:rPr lang="en-US" sz="1800" dirty="0" smtClean="0"/>
              <a:t>2020 </a:t>
            </a:r>
            <a:r>
              <a:rPr lang="en-US" sz="1800" dirty="0"/>
              <a:t>Project Spending Forecast</a:t>
            </a:r>
          </a:p>
          <a:p>
            <a:pPr lvl="1"/>
            <a:r>
              <a:rPr lang="en-US" sz="1800" dirty="0" smtClean="0"/>
              <a:t>Revision </a:t>
            </a:r>
            <a:r>
              <a:rPr lang="en-US" sz="1800" dirty="0"/>
              <a:t>Request Funding Placeholder </a:t>
            </a:r>
            <a:r>
              <a:rPr lang="en-US" sz="1800" dirty="0" smtClean="0"/>
              <a:t>Status</a:t>
            </a:r>
          </a:p>
          <a:p>
            <a:pPr lvl="1"/>
            <a:r>
              <a:rPr lang="en-US" sz="1800" dirty="0" smtClean="0"/>
              <a:t>Priority/Rank Options for Revision Requests with Impacts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093470" y="6096000"/>
            <a:ext cx="7795260" cy="5601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 dirty="0"/>
              <a:t>Location of Project Priority List (PPL):   </a:t>
            </a:r>
            <a:r>
              <a:rPr lang="en-US" b="0" dirty="0">
                <a:hlinkClick r:id="rId3"/>
              </a:rPr>
              <a:t>http://www.ercot.com/services/projects/index</a:t>
            </a:r>
            <a:endParaRPr lang="en-US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243682"/>
            <a:ext cx="5105400" cy="5183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>
                <a:solidFill>
                  <a:schemeClr val="accent1"/>
                </a:solidFill>
              </a:rPr>
              <a:t>Project Update Agenda</a:t>
            </a:r>
            <a:endParaRPr lang="en-US" sz="2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934200" cy="518318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accent1"/>
                </a:solidFill>
              </a:rPr>
              <a:t>Recent / Upcoming Project Implementations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240" y="914399"/>
            <a:ext cx="8949560" cy="5210621"/>
          </a:xfrm>
        </p:spPr>
        <p:txBody>
          <a:bodyPr/>
          <a:lstStyle/>
          <a:p>
            <a:pPr>
              <a:tabLst>
                <a:tab pos="2176463" algn="l"/>
                <a:tab pos="7199313" algn="l"/>
              </a:tabLst>
            </a:pPr>
            <a:r>
              <a:rPr lang="en-US" sz="1800" dirty="0" smtClean="0"/>
              <a:t>2020 </a:t>
            </a:r>
            <a:r>
              <a:rPr lang="en-US" sz="1800" dirty="0"/>
              <a:t>January Release – Off-Cycle – </a:t>
            </a:r>
            <a:r>
              <a:rPr lang="en-US" sz="1800" dirty="0" smtClean="0"/>
              <a:t>1/19/2020</a:t>
            </a:r>
            <a:r>
              <a:rPr lang="en-US" sz="1600" i="1" dirty="0">
                <a:solidFill>
                  <a:srgbClr val="00B050"/>
                </a:solidFill>
              </a:rPr>
              <a:t>	 </a:t>
            </a:r>
            <a:r>
              <a:rPr lang="en-US" sz="1800" i="1" dirty="0">
                <a:solidFill>
                  <a:srgbClr val="00B050"/>
                </a:solidFill>
              </a:rPr>
              <a:t>Complete</a:t>
            </a:r>
            <a:endParaRPr lang="en-US" sz="18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NPRR943 </a:t>
            </a:r>
            <a:r>
              <a:rPr lang="en-US" sz="1400" dirty="0"/>
              <a:t>– Holiday Schedule Update</a:t>
            </a:r>
            <a:endParaRPr lang="en-US" sz="1200" dirty="0"/>
          </a:p>
          <a:p>
            <a:pPr>
              <a:tabLst>
                <a:tab pos="2176463" algn="l"/>
                <a:tab pos="7199313" algn="l"/>
              </a:tabLst>
            </a:pPr>
            <a:endParaRPr lang="en-US" sz="1000" dirty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 smtClean="0"/>
              <a:t>2020 February </a:t>
            </a:r>
            <a:r>
              <a:rPr lang="en-US" sz="1800" dirty="0"/>
              <a:t>Release – </a:t>
            </a:r>
            <a:r>
              <a:rPr lang="en-US" sz="1800" dirty="0" smtClean="0"/>
              <a:t>R1 </a:t>
            </a:r>
            <a:r>
              <a:rPr lang="en-US" sz="1800" dirty="0"/>
              <a:t>– </a:t>
            </a:r>
            <a:r>
              <a:rPr lang="en-US" sz="1800" dirty="0" smtClean="0"/>
              <a:t>2/4/2020 – 2/6/2020</a:t>
            </a:r>
            <a:r>
              <a:rPr lang="en-US" sz="1600" i="1" dirty="0">
                <a:solidFill>
                  <a:srgbClr val="00B050"/>
                </a:solidFill>
              </a:rPr>
              <a:t>	 </a:t>
            </a:r>
            <a:r>
              <a:rPr lang="en-US" sz="1800" i="1" dirty="0">
                <a:solidFill>
                  <a:srgbClr val="00B050"/>
                </a:solidFill>
              </a:rPr>
              <a:t>Complete</a:t>
            </a:r>
            <a:endParaRPr lang="en-US" sz="16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/>
              <a:t>NPRR873 – Posting of ERCOT Wide Intra-Hour Wind Power &amp; Load Forecast on MIS Public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/>
              <a:t>SCR797 </a:t>
            </a:r>
            <a:r>
              <a:rPr lang="en-US" sz="1400" dirty="0" smtClean="0"/>
              <a:t>– </a:t>
            </a:r>
            <a:r>
              <a:rPr lang="en-US" sz="1400" dirty="0"/>
              <a:t>Provide Current Operating Plans (COPs) to </a:t>
            </a:r>
            <a:r>
              <a:rPr lang="en-US" sz="1400" dirty="0" smtClean="0"/>
              <a:t>TSPs</a:t>
            </a:r>
          </a:p>
          <a:p>
            <a:pPr lvl="1">
              <a:tabLst>
                <a:tab pos="2176463" algn="l"/>
                <a:tab pos="7199313" algn="l"/>
              </a:tabLst>
            </a:pPr>
            <a:endParaRPr lang="en-US" sz="1000" dirty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/>
              <a:t>2020 </a:t>
            </a:r>
            <a:r>
              <a:rPr lang="en-US" sz="1800" dirty="0" smtClean="0"/>
              <a:t>March Release </a:t>
            </a:r>
            <a:r>
              <a:rPr lang="en-US" sz="1800" dirty="0"/>
              <a:t>– Off-Cycle – </a:t>
            </a:r>
            <a:r>
              <a:rPr lang="en-US" sz="1800" dirty="0" smtClean="0"/>
              <a:t>3/1/2020</a:t>
            </a:r>
            <a:r>
              <a:rPr lang="en-US" sz="1600" i="1" dirty="0">
                <a:solidFill>
                  <a:srgbClr val="00B050"/>
                </a:solidFill>
              </a:rPr>
              <a:t>	 </a:t>
            </a:r>
            <a:r>
              <a:rPr lang="en-US" sz="1800" i="1" dirty="0">
                <a:solidFill>
                  <a:srgbClr val="00B050"/>
                </a:solidFill>
              </a:rPr>
              <a:t>In Flight</a:t>
            </a:r>
            <a:endParaRPr lang="en-US" sz="18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NPRR863 Phase 1 </a:t>
            </a:r>
            <a:r>
              <a:rPr lang="en-US" sz="1400" dirty="0"/>
              <a:t>– Creation of </a:t>
            </a:r>
            <a:r>
              <a:rPr lang="en-US" sz="1400" dirty="0" smtClean="0"/>
              <a:t>ECRS </a:t>
            </a:r>
            <a:r>
              <a:rPr lang="en-US" sz="1400" dirty="0"/>
              <a:t>and Revisions to Responsive Reserve</a:t>
            </a:r>
            <a:endParaRPr lang="en-US" sz="1400" dirty="0" smtClean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400" dirty="0" smtClean="0"/>
              <a:t>FFR portion only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NPRR960 – </a:t>
            </a:r>
            <a:r>
              <a:rPr lang="en-US" sz="1400" dirty="0"/>
              <a:t>Phased Approach and Clarifications for NPRR863, Creation of </a:t>
            </a:r>
            <a:r>
              <a:rPr lang="en-US" sz="1400" dirty="0" smtClean="0"/>
              <a:t>ERCOT 	Contingency Reserve </a:t>
            </a:r>
            <a:r>
              <a:rPr lang="en-US" sz="1400" dirty="0"/>
              <a:t>Service and Revisions to Responsive Reserve</a:t>
            </a:r>
            <a:endParaRPr lang="en-US" sz="1400" dirty="0" smtClean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NOGRR187 – </a:t>
            </a:r>
            <a:r>
              <a:rPr lang="en-US" sz="1400" dirty="0"/>
              <a:t>Related to NPRR863, Creation of ERCOT Contingency Reserve </a:t>
            </a:r>
            <a:r>
              <a:rPr lang="en-US" sz="1400" dirty="0" smtClean="0"/>
              <a:t>Service 		and Revisions to </a:t>
            </a:r>
            <a:r>
              <a:rPr lang="en-US" sz="1400" dirty="0"/>
              <a:t>Responsive Reserve</a:t>
            </a:r>
            <a:endParaRPr lang="en-US" sz="1400" dirty="0" smtClean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OBDRR011 – </a:t>
            </a:r>
            <a:r>
              <a:rPr lang="en-US" sz="1400" dirty="0"/>
              <a:t>ORDC OBD Revisions for PUCT Project 48551</a:t>
            </a:r>
          </a:p>
          <a:p>
            <a:pPr lvl="1">
              <a:tabLst>
                <a:tab pos="2176463" algn="l"/>
                <a:tab pos="7199313" algn="l"/>
              </a:tabLst>
            </a:pPr>
            <a:endParaRPr lang="en-US" sz="1000" dirty="0" smtClean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/>
              <a:t>2020 </a:t>
            </a:r>
            <a:r>
              <a:rPr lang="en-US" sz="1800" dirty="0" smtClean="0"/>
              <a:t>April </a:t>
            </a:r>
            <a:r>
              <a:rPr lang="en-US" sz="1800" dirty="0"/>
              <a:t>Release – </a:t>
            </a:r>
            <a:r>
              <a:rPr lang="en-US" sz="1800" dirty="0" smtClean="0"/>
              <a:t>R2 </a:t>
            </a:r>
            <a:r>
              <a:rPr lang="en-US" sz="1800" dirty="0"/>
              <a:t>– </a:t>
            </a:r>
            <a:r>
              <a:rPr lang="en-US" sz="1800" dirty="0" smtClean="0"/>
              <a:t>3/31/2020 </a:t>
            </a:r>
            <a:r>
              <a:rPr lang="en-US" sz="1800" dirty="0"/>
              <a:t>– </a:t>
            </a:r>
            <a:r>
              <a:rPr lang="en-US" sz="1800" dirty="0" smtClean="0"/>
              <a:t>4/2/2020</a:t>
            </a:r>
            <a:r>
              <a:rPr lang="en-US" sz="1600" i="1" dirty="0">
                <a:solidFill>
                  <a:srgbClr val="00B050"/>
                </a:solidFill>
              </a:rPr>
              <a:t>	 </a:t>
            </a:r>
            <a:r>
              <a:rPr lang="en-US" sz="1800" i="1" dirty="0">
                <a:solidFill>
                  <a:srgbClr val="00B050"/>
                </a:solidFill>
              </a:rPr>
              <a:t>In Flight</a:t>
            </a:r>
            <a:endParaRPr lang="en-US" sz="16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NPRR928 </a:t>
            </a:r>
            <a:r>
              <a:rPr lang="en-US" sz="1400" dirty="0"/>
              <a:t>– Cybersecurity Incident Notification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NPRR929 </a:t>
            </a:r>
            <a:r>
              <a:rPr lang="en-US" sz="1400" dirty="0"/>
              <a:t>– PTP Obligations with Links to an Option DAM Award Eligibility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SCR802 </a:t>
            </a:r>
            <a:r>
              <a:rPr lang="en-US" sz="1400" dirty="0"/>
              <a:t>– Enhance Communications of System Inertia</a:t>
            </a:r>
          </a:p>
          <a:p>
            <a:pPr lvl="1">
              <a:tabLst>
                <a:tab pos="2176463" algn="l"/>
                <a:tab pos="7199313" algn="l"/>
              </a:tabLst>
            </a:pPr>
            <a:endParaRPr lang="en-US" sz="17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438400" y="6125021"/>
            <a:ext cx="5257800" cy="4365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/>
              <a:t>Note:  Projected Go-Live dates are subject to change.</a:t>
            </a:r>
            <a:br>
              <a:rPr lang="en-US" sz="1400" b="0" dirty="0"/>
            </a:br>
            <a:r>
              <a:rPr lang="en-US" sz="14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 smtClean="0">
                <a:solidFill>
                  <a:schemeClr val="accent1"/>
                </a:solidFill>
              </a:rPr>
              <a:t>2020 Release Targets – Board Approved NPRRs / SCRs / </a:t>
            </a:r>
            <a:r>
              <a:rPr lang="en-US" sz="2200" b="1" dirty="0" err="1" smtClean="0">
                <a:solidFill>
                  <a:schemeClr val="accent1"/>
                </a:solidFill>
              </a:rPr>
              <a:t>xGRRs</a:t>
            </a:r>
            <a:r>
              <a:rPr lang="en-US" sz="2200" b="1" dirty="0" smtClean="0">
                <a:solidFill>
                  <a:schemeClr val="accent1"/>
                </a:solidFill>
              </a:rPr>
              <a:t> </a:t>
            </a:r>
            <a:endParaRPr lang="en-US" sz="22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45329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91321" y="55453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New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additions and target release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etc.:</a:t>
            </a:r>
            <a:r>
              <a:rPr kumimoji="0" lang="en-US" sz="7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168537"/>
              </p:ext>
            </p:extLst>
          </p:nvPr>
        </p:nvGraphicFramePr>
        <p:xfrm>
          <a:off x="160280" y="798446"/>
          <a:ext cx="8839200" cy="4190999"/>
        </p:xfrm>
        <a:graphic>
          <a:graphicData uri="http://schemas.openxmlformats.org/drawingml/2006/table">
            <a:tbl>
              <a:tblPr/>
              <a:tblGrid>
                <a:gridCol w="1439920"/>
                <a:gridCol w="1524000"/>
                <a:gridCol w="1447800"/>
                <a:gridCol w="1447800"/>
                <a:gridCol w="1447800"/>
                <a:gridCol w="1531880"/>
              </a:tblGrid>
              <a:tr h="5495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2/4 – 2/6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3/31 – 4/2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5/26 – 5/28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8/4 – 8/6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10/13 – 10/15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12/8 – 12/10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36414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NPRR873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SCR797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NPRR877 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Ph2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NPRR968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NPRR943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EMIL Web Interface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NPRR863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Ph1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NPRR960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OBDRR011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SCR802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NPRR928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NPRR929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SCR781</a:t>
                      </a:r>
                      <a:r>
                        <a:rPr kumimoji="0" lang="en-US" sz="9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OBDRR006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NPRR951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MIS testing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SCR781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MIS Go-Live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MMS/OS Refresh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NPRR857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NPRR863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Ph2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NPRR941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PGRR070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SCR781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242489" y="5529940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114345" y="1356091"/>
            <a:ext cx="370549" cy="176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R6</a:t>
            </a:r>
            <a:endParaRPr lang="en-US" sz="1400" b="1" dirty="0"/>
          </a:p>
        </p:txBody>
      </p:sp>
      <p:sp>
        <p:nvSpPr>
          <p:cNvPr id="17" name="TextBox 12"/>
          <p:cNvSpPr txBox="1">
            <a:spLocks noChangeArrowheads="1"/>
          </p:cNvSpPr>
          <p:nvPr/>
        </p:nvSpPr>
        <p:spPr bwMode="auto">
          <a:xfrm>
            <a:off x="160278" y="3904960"/>
            <a:ext cx="142646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</a:t>
            </a:r>
            <a:r>
              <a:rPr lang="en-US" sz="1200" dirty="0" smtClean="0"/>
              <a:t>/1</a:t>
            </a:r>
            <a:endParaRPr lang="en-US" sz="1200" kern="0" dirty="0"/>
          </a:p>
        </p:txBody>
      </p:sp>
      <p:sp>
        <p:nvSpPr>
          <p:cNvPr id="18" name="TextBox 21"/>
          <p:cNvSpPr txBox="1">
            <a:spLocks noChangeArrowheads="1"/>
          </p:cNvSpPr>
          <p:nvPr/>
        </p:nvSpPr>
        <p:spPr bwMode="auto">
          <a:xfrm>
            <a:off x="6501462" y="5515517"/>
            <a:ext cx="2485392" cy="95410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NPRR863 Ph1 </a:t>
            </a:r>
            <a:r>
              <a:rPr lang="en-US" sz="800" b="0" kern="0" dirty="0"/>
              <a:t>– </a:t>
            </a:r>
            <a:r>
              <a:rPr lang="en-US" sz="800" b="0" kern="0" dirty="0" smtClean="0"/>
              <a:t>FFR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NPRR863 </a:t>
            </a:r>
            <a:r>
              <a:rPr lang="en-US" sz="800" b="0" kern="0" dirty="0" smtClean="0"/>
              <a:t>Ph2 </a:t>
            </a:r>
            <a:r>
              <a:rPr lang="en-US" sz="800" b="0" kern="0" dirty="0"/>
              <a:t>– </a:t>
            </a:r>
            <a:r>
              <a:rPr lang="en-US" sz="800" b="0" kern="0" dirty="0" smtClean="0"/>
              <a:t>ECRS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>
                <a:solidFill>
                  <a:srgbClr val="FF0000"/>
                </a:solidFill>
              </a:rPr>
              <a:t>NPRR935(a) – All changes except Section 4.2.3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>
                <a:solidFill>
                  <a:srgbClr val="FF0000"/>
                </a:solidFill>
              </a:rPr>
              <a:t>NPRR935(b) – Section 4.2.3 changes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PGRR070(b) – Remaining PGRR language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SCR781(a</a:t>
            </a:r>
            <a:r>
              <a:rPr lang="en-US" sz="800" b="0" kern="0" dirty="0"/>
              <a:t>) – View / Edit </a:t>
            </a:r>
            <a:r>
              <a:rPr lang="en-US" sz="800" b="0" kern="0" dirty="0" smtClean="0"/>
              <a:t>capability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SCR781(b) </a:t>
            </a:r>
            <a:r>
              <a:rPr lang="en-US" sz="800" b="0" kern="0" dirty="0"/>
              <a:t>– </a:t>
            </a:r>
            <a:r>
              <a:rPr lang="en-US" sz="800" b="0" kern="0" dirty="0" smtClean="0"/>
              <a:t>Add capability</a:t>
            </a:r>
            <a:endParaRPr lang="en-US" sz="800" b="0" kern="0" dirty="0"/>
          </a:p>
        </p:txBody>
      </p:sp>
      <p:sp>
        <p:nvSpPr>
          <p:cNvPr id="19" name="TextBox 13"/>
          <p:cNvSpPr txBox="1">
            <a:spLocks noChangeArrowheads="1"/>
          </p:cNvSpPr>
          <p:nvPr/>
        </p:nvSpPr>
        <p:spPr bwMode="auto">
          <a:xfrm>
            <a:off x="1293429" y="4738941"/>
            <a:ext cx="3270619" cy="249625"/>
          </a:xfrm>
          <a:prstGeom prst="rect">
            <a:avLst/>
          </a:prstGeom>
          <a:solidFill>
            <a:srgbClr val="A1D8FD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i="1" kern="0" dirty="0" smtClean="0">
                <a:solidFill>
                  <a:srgbClr val="000000"/>
                </a:solidFill>
              </a:rPr>
              <a:t>M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MS/OS Upgrade “Chill”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0" name="TextBox 13"/>
          <p:cNvSpPr txBox="1">
            <a:spLocks noChangeArrowheads="1"/>
          </p:cNvSpPr>
          <p:nvPr/>
        </p:nvSpPr>
        <p:spPr bwMode="auto">
          <a:xfrm>
            <a:off x="4564049" y="4742345"/>
            <a:ext cx="2903046" cy="24622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i="1" kern="0" dirty="0" smtClean="0">
                <a:solidFill>
                  <a:schemeClr val="bg1"/>
                </a:solidFill>
              </a:rPr>
              <a:t>M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</a:rPr>
              <a:t>MS/OS Upgrade “Freeze”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1" name="TextBox 12"/>
          <p:cNvSpPr txBox="1">
            <a:spLocks noChangeArrowheads="1"/>
          </p:cNvSpPr>
          <p:nvPr/>
        </p:nvSpPr>
        <p:spPr bwMode="auto">
          <a:xfrm>
            <a:off x="1586742" y="2841180"/>
            <a:ext cx="1534828" cy="646331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strike="sngStrike" dirty="0" smtClean="0"/>
              <a:t>April</a:t>
            </a:r>
            <a:r>
              <a:rPr lang="en-US" sz="1200" strike="sngStrike" dirty="0" smtClean="0">
                <a:solidFill>
                  <a:srgbClr val="FF0000"/>
                </a:solidFill>
              </a:rPr>
              <a:t>  </a:t>
            </a:r>
            <a:r>
              <a:rPr lang="en-US" sz="1200" strike="sngStrike" dirty="0" smtClean="0"/>
              <a:t>RIOO</a:t>
            </a:r>
            <a:endParaRPr lang="en-US" sz="1200" strike="sngStrike" dirty="0" smtClean="0"/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0" strike="sngStrike" kern="0" dirty="0" smtClean="0"/>
              <a:t>RARF Go-Live for View/Update</a:t>
            </a:r>
            <a:endParaRPr lang="en-US" sz="1200" b="0" strike="sngStrike" kern="0" dirty="0"/>
          </a:p>
        </p:txBody>
      </p:sp>
      <p:sp>
        <p:nvSpPr>
          <p:cNvPr id="22" name="TextBox 21"/>
          <p:cNvSpPr txBox="1"/>
          <p:nvPr/>
        </p:nvSpPr>
        <p:spPr>
          <a:xfrm>
            <a:off x="2758901" y="1355716"/>
            <a:ext cx="370549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293429" y="1366501"/>
            <a:ext cx="370549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kern="0" dirty="0" smtClean="0">
                <a:solidFill>
                  <a:srgbClr val="000000"/>
                </a:solidFill>
              </a:rPr>
              <a:t> 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kern="0" dirty="0" smtClean="0">
                <a:solidFill>
                  <a:srgbClr val="000000"/>
                </a:solidFill>
              </a:rPr>
              <a:t> </a:t>
            </a:r>
            <a:endParaRPr lang="en-US" sz="600" b="1" i="1" kern="0" dirty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latin typeface="Wingdings" panose="05000000000000000000" pitchFamily="2" charset="2"/>
              </a:rPr>
              <a:t>ü</a:t>
            </a:r>
            <a:endParaRPr lang="en-US" sz="8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216493" y="1360066"/>
            <a:ext cx="370549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I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</p:txBody>
      </p:sp>
      <p:sp>
        <p:nvSpPr>
          <p:cNvPr id="27" name="TextBox 12"/>
          <p:cNvSpPr txBox="1">
            <a:spLocks noChangeArrowheads="1"/>
          </p:cNvSpPr>
          <p:nvPr/>
        </p:nvSpPr>
        <p:spPr bwMode="auto">
          <a:xfrm>
            <a:off x="6021174" y="3050838"/>
            <a:ext cx="1435608" cy="46166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November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Off-Cycle</a:t>
            </a:r>
          </a:p>
        </p:txBody>
      </p:sp>
      <p:sp>
        <p:nvSpPr>
          <p:cNvPr id="25" name="TextBox 12"/>
          <p:cNvSpPr txBox="1">
            <a:spLocks noChangeArrowheads="1"/>
          </p:cNvSpPr>
          <p:nvPr/>
        </p:nvSpPr>
        <p:spPr bwMode="auto">
          <a:xfrm>
            <a:off x="146686" y="1902106"/>
            <a:ext cx="14536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1/1</a:t>
            </a:r>
            <a:endParaRPr lang="en-US" sz="1200" kern="0" dirty="0"/>
          </a:p>
        </p:txBody>
      </p:sp>
      <p:sp>
        <p:nvSpPr>
          <p:cNvPr id="28" name="TextBox 12"/>
          <p:cNvSpPr txBox="1">
            <a:spLocks noChangeArrowheads="1"/>
          </p:cNvSpPr>
          <p:nvPr/>
        </p:nvSpPr>
        <p:spPr bwMode="auto">
          <a:xfrm>
            <a:off x="7466499" y="2159727"/>
            <a:ext cx="1512475" cy="46166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Future Year Go-Live Targets</a:t>
            </a:r>
            <a:endParaRPr lang="en-US" sz="1200" b="0" kern="0" dirty="0"/>
          </a:p>
        </p:txBody>
      </p:sp>
      <p:sp>
        <p:nvSpPr>
          <p:cNvPr id="31" name="TextBox 12"/>
          <p:cNvSpPr txBox="1">
            <a:spLocks noChangeArrowheads="1"/>
          </p:cNvSpPr>
          <p:nvPr/>
        </p:nvSpPr>
        <p:spPr bwMode="auto">
          <a:xfrm>
            <a:off x="7467600" y="2597509"/>
            <a:ext cx="1512475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2021</a:t>
            </a:r>
            <a:endParaRPr lang="en-US" sz="1200" b="0" kern="0" dirty="0"/>
          </a:p>
        </p:txBody>
      </p:sp>
      <p:sp>
        <p:nvSpPr>
          <p:cNvPr id="34" name="TextBox 12"/>
          <p:cNvSpPr txBox="1">
            <a:spLocks noChangeArrowheads="1"/>
          </p:cNvSpPr>
          <p:nvPr/>
        </p:nvSpPr>
        <p:spPr bwMode="auto">
          <a:xfrm>
            <a:off x="7466499" y="4512331"/>
            <a:ext cx="1512475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2022</a:t>
            </a:r>
            <a:endParaRPr lang="en-US" sz="1200" b="0" kern="0" dirty="0"/>
          </a:p>
        </p:txBody>
      </p:sp>
      <p:sp>
        <p:nvSpPr>
          <p:cNvPr id="35" name="TextBox 34"/>
          <p:cNvSpPr txBox="1"/>
          <p:nvPr/>
        </p:nvSpPr>
        <p:spPr>
          <a:xfrm>
            <a:off x="8638633" y="1366500"/>
            <a:ext cx="370549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NS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</a:t>
            </a: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 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 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46" name="TextBox 12"/>
          <p:cNvSpPr txBox="1">
            <a:spLocks noChangeArrowheads="1"/>
          </p:cNvSpPr>
          <p:nvPr/>
        </p:nvSpPr>
        <p:spPr bwMode="auto">
          <a:xfrm>
            <a:off x="4566757" y="3055434"/>
            <a:ext cx="1444752" cy="46166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September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Off-Cycle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690887" y="1357972"/>
            <a:ext cx="370549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P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39" name="TextBox 12"/>
          <p:cNvSpPr txBox="1">
            <a:spLocks noChangeArrowheads="1"/>
          </p:cNvSpPr>
          <p:nvPr/>
        </p:nvSpPr>
        <p:spPr bwMode="auto">
          <a:xfrm>
            <a:off x="147302" y="2720906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1/19</a:t>
            </a:r>
            <a:endParaRPr lang="en-US" sz="1200" kern="0" dirty="0"/>
          </a:p>
        </p:txBody>
      </p:sp>
      <p:sp>
        <p:nvSpPr>
          <p:cNvPr id="41" name="TextBox 40"/>
          <p:cNvSpPr txBox="1"/>
          <p:nvPr/>
        </p:nvSpPr>
        <p:spPr>
          <a:xfrm>
            <a:off x="7184983" y="3536022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290090" y="2229464"/>
            <a:ext cx="370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00" dirty="0" smtClean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graphicFrame>
        <p:nvGraphicFramePr>
          <p:cNvPr id="38" name="Tab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7277410"/>
              </p:ext>
            </p:extLst>
          </p:nvPr>
        </p:nvGraphicFramePr>
        <p:xfrm>
          <a:off x="176358" y="5032090"/>
          <a:ext cx="8807363" cy="464820"/>
        </p:xfrm>
        <a:graphic>
          <a:graphicData uri="http://schemas.openxmlformats.org/drawingml/2006/table">
            <a:tbl>
              <a:tblPr firstRow="1" bandRow="1"/>
              <a:tblGrid>
                <a:gridCol w="919754"/>
                <a:gridCol w="1189888"/>
                <a:gridCol w="1828800"/>
                <a:gridCol w="4868921"/>
              </a:tblGrid>
              <a:tr h="19662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TBD Items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2017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2018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2019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</a:tr>
              <a:tr h="203547">
                <a:tc v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dirty="0" smtClean="0">
                          <a:solidFill>
                            <a:schemeClr val="tx1"/>
                          </a:solidFill>
                        </a:rPr>
                        <a:t>NPRR702, NPRR829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baseline="0" dirty="0" smtClean="0">
                          <a:solidFill>
                            <a:schemeClr val="tx1"/>
                          </a:solidFill>
                        </a:rPr>
                        <a:t>NPRR825(b), NPRR867, NPRR841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sng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NPRR887</a:t>
                      </a:r>
                      <a:r>
                        <a:rPr lang="en-US" sz="800" b="0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NPRR904, OBDRR009, </a:t>
                      </a:r>
                      <a:r>
                        <a:rPr lang="en-US" sz="800" b="0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NPRR879, NPRR918, NRR935(b</a:t>
                      </a:r>
                      <a:r>
                        <a:rPr lang="en-US" sz="800" b="0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en-US" sz="800" b="0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NPRR939, </a:t>
                      </a:r>
                      <a:r>
                        <a:rPr lang="en-US" sz="800" b="0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PGRR066, </a:t>
                      </a:r>
                      <a:r>
                        <a:rPr lang="en-US" sz="800" b="0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SCR800</a:t>
                      </a:r>
                      <a:endParaRPr lang="en-US" sz="800" b="0" strike="sngStrike" kern="1200" baseline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2" name="TextBox 41"/>
          <p:cNvSpPr txBox="1"/>
          <p:nvPr/>
        </p:nvSpPr>
        <p:spPr>
          <a:xfrm>
            <a:off x="1286994" y="3028336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 rot="16200000">
            <a:off x="2680588" y="2711500"/>
            <a:ext cx="11721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>
                <a:solidFill>
                  <a:srgbClr val="FF0000"/>
                </a:solidFill>
              </a:rPr>
              <a:t>CMM Release 2a</a:t>
            </a:r>
            <a:endParaRPr lang="en-US" sz="1000" i="1" dirty="0">
              <a:solidFill>
                <a:srgbClr val="FF0000"/>
              </a:solidFill>
            </a:endParaRPr>
          </a:p>
        </p:txBody>
      </p:sp>
      <p:sp>
        <p:nvSpPr>
          <p:cNvPr id="45" name="Left Brace 44"/>
          <p:cNvSpPr/>
          <p:nvPr/>
        </p:nvSpPr>
        <p:spPr>
          <a:xfrm>
            <a:off x="3337858" y="2472265"/>
            <a:ext cx="153463" cy="67861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12"/>
          <p:cNvSpPr txBox="1">
            <a:spLocks noChangeArrowheads="1"/>
          </p:cNvSpPr>
          <p:nvPr/>
        </p:nvSpPr>
        <p:spPr bwMode="auto">
          <a:xfrm>
            <a:off x="152400" y="3304401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</a:rPr>
              <a:t>1/30</a:t>
            </a:r>
            <a:endParaRPr lang="en-US" sz="1200" kern="0" dirty="0">
              <a:solidFill>
                <a:srgbClr val="FF0000"/>
              </a:solidFill>
            </a:endParaRPr>
          </a:p>
        </p:txBody>
      </p:sp>
      <p:sp>
        <p:nvSpPr>
          <p:cNvPr id="49" name="TextBox 12"/>
          <p:cNvSpPr txBox="1">
            <a:spLocks noChangeArrowheads="1"/>
          </p:cNvSpPr>
          <p:nvPr/>
        </p:nvSpPr>
        <p:spPr bwMode="auto">
          <a:xfrm>
            <a:off x="4570698" y="2158430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</a:rPr>
              <a:t>August</a:t>
            </a:r>
            <a:endParaRPr lang="en-US" sz="1200" kern="0" dirty="0">
              <a:solidFill>
                <a:srgbClr val="FF0000"/>
              </a:solidFill>
            </a:endParaRPr>
          </a:p>
        </p:txBody>
      </p:sp>
      <p:sp>
        <p:nvSpPr>
          <p:cNvPr id="50" name="TextBox 12"/>
          <p:cNvSpPr txBox="1">
            <a:spLocks noChangeArrowheads="1"/>
          </p:cNvSpPr>
          <p:nvPr/>
        </p:nvSpPr>
        <p:spPr bwMode="auto">
          <a:xfrm>
            <a:off x="6022848" y="2163391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</a:rPr>
              <a:t>October</a:t>
            </a:r>
            <a:endParaRPr lang="en-US" sz="1200" kern="0" dirty="0">
              <a:solidFill>
                <a:srgbClr val="FF0000"/>
              </a:solidFill>
            </a:endParaRPr>
          </a:p>
        </p:txBody>
      </p:sp>
      <p:sp>
        <p:nvSpPr>
          <p:cNvPr id="56" name="TextBox 12"/>
          <p:cNvSpPr txBox="1">
            <a:spLocks noChangeArrowheads="1"/>
          </p:cNvSpPr>
          <p:nvPr/>
        </p:nvSpPr>
        <p:spPr bwMode="auto">
          <a:xfrm>
            <a:off x="4141225" y="3920140"/>
            <a:ext cx="2144925" cy="46166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</a:rPr>
              <a:t>Q3  </a:t>
            </a:r>
            <a:r>
              <a:rPr lang="en-US" sz="1200" dirty="0" smtClean="0">
                <a:solidFill>
                  <a:srgbClr val="FF0000"/>
                </a:solidFill>
              </a:rPr>
              <a:t>RIOO</a:t>
            </a:r>
            <a:endParaRPr lang="en-US" sz="1200" dirty="0" smtClean="0">
              <a:solidFill>
                <a:srgbClr val="FF0000"/>
              </a:solidFill>
            </a:endParaRP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b="0" kern="0" dirty="0" smtClean="0">
                <a:solidFill>
                  <a:srgbClr val="FF0000"/>
                </a:solidFill>
              </a:rPr>
              <a:t>RARF Go-Live for View/Update</a:t>
            </a:r>
            <a:endParaRPr lang="en-US" sz="1100" b="0" kern="0" dirty="0">
              <a:solidFill>
                <a:srgbClr val="FF0000"/>
              </a:solidFill>
            </a:endParaRPr>
          </a:p>
        </p:txBody>
      </p:sp>
      <p:cxnSp>
        <p:nvCxnSpPr>
          <p:cNvPr id="57" name="Straight Arrow Connector 56"/>
          <p:cNvCxnSpPr/>
          <p:nvPr/>
        </p:nvCxnSpPr>
        <p:spPr>
          <a:xfrm>
            <a:off x="2965338" y="3917789"/>
            <a:ext cx="983165" cy="2078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ight Brace 7"/>
          <p:cNvSpPr/>
          <p:nvPr/>
        </p:nvSpPr>
        <p:spPr>
          <a:xfrm>
            <a:off x="2815547" y="3604804"/>
            <a:ext cx="128628" cy="60031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30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19882"/>
            <a:ext cx="8839200" cy="442118"/>
          </a:xfrm>
        </p:spPr>
        <p:txBody>
          <a:bodyPr/>
          <a:lstStyle/>
          <a:p>
            <a:r>
              <a:rPr lang="en-US" sz="1800" dirty="0" smtClean="0"/>
              <a:t>Approved Revision Requests “Not Started” – Planned to Start in Future Months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4305709"/>
              </p:ext>
            </p:extLst>
          </p:nvPr>
        </p:nvGraphicFramePr>
        <p:xfrm>
          <a:off x="76200" y="1127640"/>
          <a:ext cx="8991599" cy="29413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640568"/>
                <a:gridCol w="838200"/>
                <a:gridCol w="762000"/>
                <a:gridCol w="990600"/>
                <a:gridCol w="760231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NPRR863 Phase 2 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–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Creation of ERCOT Contingency Reserve Service</a:t>
                      </a:r>
                      <a:r>
                        <a:rPr lang="en-US" sz="11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(ECRS)</a:t>
                      </a:r>
                      <a:endParaRPr lang="en-US" sz="11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Feb 2020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2021</a:t>
                      </a:r>
                      <a:endParaRPr lang="en-US" sz="100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$1.9M-$2.9M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NPRR902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ERCOT Critical Energy Infrastructure Information</a:t>
                      </a:r>
                      <a:endParaRPr lang="en-US" sz="800" b="1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Feb 2020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2020-R4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$150k-$225k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NPRR905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CRR Balancing Account Resettlement</a:t>
                      </a:r>
                      <a:endParaRPr lang="en-US" sz="1100" b="1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Feb 2020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2020-R4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$60k-$80k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MSWG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NPRR951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Active and Inactive SCED Constraint Reporting</a:t>
                      </a:r>
                      <a:endParaRPr lang="en-US" sz="800" b="1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Mar 2020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2020-R4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$25k-$45k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DC Energy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NPRR936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CRR Account Holder Limits</a:t>
                      </a:r>
                      <a:endParaRPr lang="en-US" sz="800" b="1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Apr 2020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2020-TBD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$150k-$250k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Engie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SCR799 –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ERCOT Outage Study Cases in the System Operations Test </a:t>
                      </a:r>
                      <a:r>
                        <a:rPr lang="en-US" sz="11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Env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(SOTE)</a:t>
                      </a:r>
                      <a:endParaRPr lang="en-US" sz="800" b="1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May 2020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2020-R6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$150k-$250k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Oncor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  <p:sp>
        <p:nvSpPr>
          <p:cNvPr id="13" name="TextBox 22"/>
          <p:cNvSpPr txBox="1">
            <a:spLocks noChangeArrowheads="1"/>
          </p:cNvSpPr>
          <p:nvPr/>
        </p:nvSpPr>
        <p:spPr bwMode="auto">
          <a:xfrm>
            <a:off x="4876800" y="6278917"/>
            <a:ext cx="2501608" cy="261610"/>
          </a:xfrm>
          <a:prstGeom prst="rect">
            <a:avLst/>
          </a:prstGeom>
          <a:solidFill>
            <a:srgbClr val="99FF99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kern="0" dirty="0" smtClean="0">
                <a:solidFill>
                  <a:srgbClr val="000000"/>
                </a:solidFill>
              </a:rPr>
              <a:t>Project </a:t>
            </a:r>
            <a:r>
              <a:rPr kumimoji="0" lang="en-US" sz="11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Initiations – </a:t>
            </a:r>
            <a:r>
              <a:rPr lang="en-US" sz="1100" kern="0" dirty="0" smtClean="0">
                <a:solidFill>
                  <a:srgbClr val="000000"/>
                </a:solidFill>
              </a:rPr>
              <a:t>Next 3 Months</a:t>
            </a:r>
            <a:endParaRPr kumimoji="0" lang="en-US" sz="1100" b="1" i="0" u="none" strike="noStrike" kern="0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08902" y="1926928"/>
            <a:ext cx="13684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i="1" dirty="0" smtClean="0">
                <a:solidFill>
                  <a:srgbClr val="FF0000"/>
                </a:solidFill>
              </a:rPr>
              <a:t>Moved from January start</a:t>
            </a:r>
            <a:endParaRPr lang="en-US" sz="800" i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00400" y="3309835"/>
            <a:ext cx="24327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i="1" dirty="0" smtClean="0">
                <a:solidFill>
                  <a:srgbClr val="FF0000"/>
                </a:solidFill>
              </a:rPr>
              <a:t>Moved from February start</a:t>
            </a:r>
            <a:br>
              <a:rPr lang="en-US" sz="800" i="1" dirty="0" smtClean="0">
                <a:solidFill>
                  <a:srgbClr val="FF0000"/>
                </a:solidFill>
              </a:rPr>
            </a:br>
            <a:r>
              <a:rPr lang="en-US" sz="800" i="1" dirty="0" smtClean="0">
                <a:solidFill>
                  <a:srgbClr val="FF0000"/>
                </a:solidFill>
              </a:rPr>
              <a:t>Potential bundle with SCR807 or SCR808 </a:t>
            </a:r>
            <a:endParaRPr lang="en-US" sz="8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83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4114800" cy="518318"/>
          </a:xfrm>
        </p:spPr>
        <p:txBody>
          <a:bodyPr/>
          <a:lstStyle/>
          <a:p>
            <a:r>
              <a:rPr lang="en-US" sz="2400" dirty="0" smtClean="0"/>
              <a:t>2020 Project Spending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35952" y="6533145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22"/>
          <p:cNvSpPr txBox="1">
            <a:spLocks noChangeArrowheads="1"/>
          </p:cNvSpPr>
          <p:nvPr/>
        </p:nvSpPr>
        <p:spPr bwMode="auto">
          <a:xfrm>
            <a:off x="2327176" y="6043404"/>
            <a:ext cx="5867400" cy="2769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200" dirty="0" smtClean="0">
                <a:solidFill>
                  <a:prstClr val="black"/>
                </a:solidFill>
              </a:rPr>
              <a:t>2020 PPL Budget  =  $29.0M</a:t>
            </a:r>
            <a:endParaRPr lang="en-US" sz="800" b="0" dirty="0">
              <a:solidFill>
                <a:prstClr val="black"/>
              </a:solidFill>
            </a:endParaRPr>
          </a:p>
        </p:txBody>
      </p:sp>
      <p:sp>
        <p:nvSpPr>
          <p:cNvPr id="6" name="TextBox 22"/>
          <p:cNvSpPr txBox="1">
            <a:spLocks noChangeArrowheads="1"/>
          </p:cNvSpPr>
          <p:nvPr/>
        </p:nvSpPr>
        <p:spPr bwMode="auto">
          <a:xfrm>
            <a:off x="2327176" y="6316252"/>
            <a:ext cx="5867400" cy="24622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dirty="0" smtClean="0">
                <a:solidFill>
                  <a:srgbClr val="FF0000"/>
                </a:solidFill>
              </a:rPr>
              <a:t>“Potential Demand” represents internal ERCOT projects that have not been fully approved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53000" y="210453"/>
            <a:ext cx="3962400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May actuals not yet available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June-December forecasts are updated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98" y="841013"/>
            <a:ext cx="8993152" cy="5090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38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391400" cy="518318"/>
          </a:xfrm>
        </p:spPr>
        <p:txBody>
          <a:bodyPr/>
          <a:lstStyle/>
          <a:p>
            <a:r>
              <a:rPr lang="en-US" sz="2400" dirty="0"/>
              <a:t>Revision Request Funding Placeholder Status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90601"/>
            <a:ext cx="8686800" cy="1981200"/>
          </a:xfrm>
        </p:spPr>
        <p:txBody>
          <a:bodyPr/>
          <a:lstStyle/>
          <a:p>
            <a:r>
              <a:rPr lang="en-US" sz="2000" dirty="0" smtClean="0"/>
              <a:t>In ERCOT’s 2020/2021 proposed budget, the following amounts are allocated for Revision </a:t>
            </a:r>
            <a:r>
              <a:rPr lang="en-US" sz="2000" dirty="0"/>
              <a:t>Request </a:t>
            </a:r>
            <a:r>
              <a:rPr lang="en-US" sz="2000" dirty="0" smtClean="0"/>
              <a:t>work</a:t>
            </a:r>
          </a:p>
          <a:p>
            <a:pPr lvl="1"/>
            <a:r>
              <a:rPr lang="en-US" sz="1600" dirty="0" smtClean="0"/>
              <a:t>2020 = $4M</a:t>
            </a:r>
          </a:p>
          <a:p>
            <a:pPr lvl="1"/>
            <a:r>
              <a:rPr lang="en-US" sz="1600" dirty="0" smtClean="0"/>
              <a:t>2021 = $4M</a:t>
            </a:r>
          </a:p>
          <a:p>
            <a:pPr marL="457200" indent="-457200">
              <a:buFont typeface="+mj-lt"/>
              <a:buAutoNum type="arabicPeriod"/>
            </a:pPr>
            <a:endParaRPr lang="en-US" sz="900" dirty="0" smtClean="0">
              <a:solidFill>
                <a:srgbClr val="FF0000"/>
              </a:solidFill>
            </a:endParaRPr>
          </a:p>
          <a:p>
            <a:r>
              <a:rPr lang="en-US" sz="2000" dirty="0" smtClean="0"/>
              <a:t>Yearly Revision Request Spending Forecast Summary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5530022"/>
              </p:ext>
            </p:extLst>
          </p:nvPr>
        </p:nvGraphicFramePr>
        <p:xfrm>
          <a:off x="1219200" y="2971800"/>
          <a:ext cx="6840064" cy="287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38332"/>
                <a:gridCol w="1600866"/>
                <a:gridCol w="1600866"/>
              </a:tblGrid>
              <a:tr h="558800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Project Status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2020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2021</a:t>
                      </a:r>
                      <a:endParaRPr lang="en-US" sz="2000" dirty="0"/>
                    </a:p>
                  </a:txBody>
                  <a:tcPr anchor="ctr"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i="1" dirty="0" smtClean="0"/>
                        <a:t>YTD Actuals</a:t>
                      </a:r>
                      <a:endParaRPr lang="en-US" i="1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$0.20M</a:t>
                      </a:r>
                      <a:endParaRPr lang="en-US" i="1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-</a:t>
                      </a:r>
                      <a:endParaRPr lang="en-US" i="1" dirty="0"/>
                    </a:p>
                  </a:txBody>
                  <a:tcPr anchor="ctr"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dirty="0" smtClean="0"/>
                        <a:t>Approved – In-Flight / Complete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$1.47M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$0.39M</a:t>
                      </a:r>
                      <a:endParaRPr lang="en-US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Approved – Not Started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$1.66M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$1.46M</a:t>
                      </a:r>
                      <a:endParaRPr lang="en-US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Remaining Funding</a:t>
                      </a:r>
                      <a:endParaRPr lang="en-US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$0.87M</a:t>
                      </a:r>
                      <a:endParaRPr lang="en-US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$2.15M</a:t>
                      </a:r>
                      <a:endParaRPr lang="en-US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Total Allocation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$4.00M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$4.00M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1219200" y="5327920"/>
            <a:ext cx="6840064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219200" y="5822902"/>
            <a:ext cx="6840064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219200" y="3556000"/>
            <a:ext cx="6840064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256539" y="3623235"/>
            <a:ext cx="12602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As of 1/31/2020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9805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229600" cy="518318"/>
          </a:xfrm>
        </p:spPr>
        <p:txBody>
          <a:bodyPr/>
          <a:lstStyle/>
          <a:p>
            <a:r>
              <a:rPr lang="en-US" sz="2200" dirty="0" smtClean="0"/>
              <a:t>Priority / Rank Options for Revision Requests with Impacts</a:t>
            </a: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4472486"/>
              </p:ext>
            </p:extLst>
          </p:nvPr>
        </p:nvGraphicFramePr>
        <p:xfrm>
          <a:off x="228600" y="927611"/>
          <a:ext cx="8686799" cy="24992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/>
                <a:gridCol w="3276600"/>
                <a:gridCol w="762000"/>
                <a:gridCol w="762000"/>
                <a:gridCol w="2590799"/>
              </a:tblGrid>
              <a:tr h="63994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Revision Request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Description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Priority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Rank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Comments</a:t>
                      </a:r>
                      <a:endParaRPr lang="en-US" sz="1400" dirty="0"/>
                    </a:p>
                  </a:txBody>
                  <a:tcPr anchor="ctr"/>
                </a:tc>
              </a:tr>
              <a:tr h="48984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NPRR973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 Definitions for Generator Step-Up and Main Power Transformer</a:t>
                      </a:r>
                      <a:endParaRPr lang="en-US" sz="1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N/A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N/A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&lt;$10k to be absorbed into PR106-01 RARF Replacement (RIOO) project</a:t>
                      </a:r>
                    </a:p>
                  </a:txBody>
                  <a:tcPr anchor="ctr"/>
                </a:tc>
              </a:tr>
              <a:tr h="6096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SCR807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Increase CRR Transaction Capability</a:t>
                      </a:r>
                      <a:endParaRPr lang="en-US" sz="1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TBD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TBD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IA posted on 1/14/2020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PRS discussion expected</a:t>
                      </a:r>
                    </a:p>
                  </a:txBody>
                  <a:tcPr anchor="ctr"/>
                </a:tc>
              </a:tr>
              <a:tr h="6096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SCR808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Congestion Revenue Right Time Of Use Transaction Limits in Long-Term Auction Sequence Auctions</a:t>
                      </a:r>
                      <a:endParaRPr lang="en-US" sz="1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TBD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TBD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IA posted on 1/14/2020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PRS discussion expected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7504588"/>
              </p:ext>
            </p:extLst>
          </p:nvPr>
        </p:nvGraphicFramePr>
        <p:xfrm>
          <a:off x="4729051" y="636156"/>
          <a:ext cx="1645404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404"/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Options for…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2438400" y="5552853"/>
            <a:ext cx="3352800" cy="6617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 smtClean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Next </a:t>
            </a:r>
            <a:r>
              <a:rPr lang="en-US" sz="900" b="0" kern="0" dirty="0">
                <a:solidFill>
                  <a:srgbClr val="000000"/>
                </a:solidFill>
              </a:rPr>
              <a:t>available </a:t>
            </a:r>
            <a:r>
              <a:rPr lang="en-US" sz="900" b="0" kern="0" dirty="0" smtClean="0">
                <a:solidFill>
                  <a:srgbClr val="000000"/>
                </a:solidFill>
              </a:rPr>
              <a:t>2020 </a:t>
            </a:r>
            <a:r>
              <a:rPr lang="en-US" sz="900" b="0" kern="0" dirty="0">
                <a:solidFill>
                  <a:srgbClr val="000000"/>
                </a:solidFill>
              </a:rPr>
              <a:t>Rank in Business Strategy 	= </a:t>
            </a:r>
            <a:r>
              <a:rPr lang="en-US" sz="900" b="0" kern="0" dirty="0" smtClean="0">
                <a:solidFill>
                  <a:srgbClr val="000000"/>
                </a:solidFill>
              </a:rPr>
              <a:t>2990</a:t>
            </a:r>
            <a:endParaRPr lang="en-US" sz="900" b="0" kern="0" dirty="0">
              <a:solidFill>
                <a:srgbClr val="000000"/>
              </a:solidFill>
            </a:endParaRP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Next </a:t>
            </a:r>
            <a:r>
              <a:rPr lang="en-US" sz="900" b="0" kern="0" dirty="0">
                <a:solidFill>
                  <a:srgbClr val="000000"/>
                </a:solidFill>
              </a:rPr>
              <a:t>available </a:t>
            </a:r>
            <a:r>
              <a:rPr lang="en-US" sz="900" b="0" kern="0" dirty="0" smtClean="0">
                <a:solidFill>
                  <a:srgbClr val="000000"/>
                </a:solidFill>
              </a:rPr>
              <a:t>Rank </a:t>
            </a:r>
            <a:r>
              <a:rPr lang="en-US" sz="900" b="0" kern="0" dirty="0">
                <a:solidFill>
                  <a:srgbClr val="000000"/>
                </a:solidFill>
              </a:rPr>
              <a:t>in </a:t>
            </a:r>
            <a:r>
              <a:rPr lang="en-US" sz="900" b="0" kern="0" dirty="0" smtClean="0">
                <a:solidFill>
                  <a:srgbClr val="000000"/>
                </a:solidFill>
              </a:rPr>
              <a:t>Regulatory	=   260</a:t>
            </a:r>
          </a:p>
        </p:txBody>
      </p:sp>
      <p:sp>
        <p:nvSpPr>
          <p:cNvPr id="7" name="TextBox 23"/>
          <p:cNvSpPr txBox="1">
            <a:spLocks noChangeArrowheads="1"/>
          </p:cNvSpPr>
          <p:nvPr/>
        </p:nvSpPr>
        <p:spPr bwMode="auto">
          <a:xfrm>
            <a:off x="6096000" y="5454938"/>
            <a:ext cx="2169858" cy="800219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 smtClean="0">
                <a:solidFill>
                  <a:srgbClr val="000000"/>
                </a:solidFill>
              </a:rPr>
              <a:t>Note</a:t>
            </a:r>
            <a:endParaRPr kumimoji="0" lang="en-US" sz="1000" i="0" u="sng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Items in the Regulatory</a:t>
            </a:r>
            <a:r>
              <a:rPr lang="en-US" sz="900" b="0" kern="0" dirty="0">
                <a:solidFill>
                  <a:srgbClr val="000000"/>
                </a:solidFill>
              </a:rPr>
              <a:t> </a:t>
            </a:r>
            <a:r>
              <a:rPr lang="en-US" sz="900" b="0" kern="0" dirty="0" smtClean="0">
                <a:solidFill>
                  <a:srgbClr val="000000"/>
                </a:solidFill>
              </a:rPr>
              <a:t>section of the PPL are not tracked against the market Revision Request funding allocation</a:t>
            </a:r>
          </a:p>
        </p:txBody>
      </p:sp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248F63C-08AC-4CDD-B36F-0851B11853CB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c34af464-7aa1-4edd-9be4-83dffc1cb926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158738</TotalTime>
  <Words>781</Words>
  <Application>Microsoft Office PowerPoint</Application>
  <PresentationFormat>On-screen Show (4:3)</PresentationFormat>
  <Paragraphs>416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Courier New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Implementations</vt:lpstr>
      <vt:lpstr>2020 Release Targets – Board Approved NPRRs / SCRs / xGRRs </vt:lpstr>
      <vt:lpstr>Approved Revision Requests “Not Started” – Planned to Start in Future Months</vt:lpstr>
      <vt:lpstr>2020 Project Spending</vt:lpstr>
      <vt:lpstr>Revision Request Funding Placeholder Status</vt:lpstr>
      <vt:lpstr>Priority / Rank Options for Revision Requests with Impacts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1876</cp:revision>
  <cp:lastPrinted>2020-02-05T17:47:59Z</cp:lastPrinted>
  <dcterms:created xsi:type="dcterms:W3CDTF">2016-01-21T15:20:31Z</dcterms:created>
  <dcterms:modified xsi:type="dcterms:W3CDTF">2020-02-11T20:12:56Z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