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5" autoAdjust="0"/>
  </p:normalViewPr>
  <p:slideViewPr>
    <p:cSldViewPr showGuides="1">
      <p:cViewPr varScale="1">
        <p:scale>
          <a:sx n="113" d="100"/>
          <a:sy n="113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</a:p>
          <a:p>
            <a:r>
              <a:rPr lang="en-US" baseline="0" dirty="0" smtClean="0"/>
              <a:t>4/24/19 - Max. Integral ACE Feedback changed from 150 to 160. PWRR Threshold changed from 20 to 25.</a:t>
            </a:r>
          </a:p>
          <a:p>
            <a:r>
              <a:rPr lang="en-US" baseline="0" dirty="0" smtClean="0"/>
              <a:t>5/22/19 – K5 changed from 0.4 to 0.5 Max. Integral ACE Feedback changed from 160 to 200. PWRR Threshold changed from 25 to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Jan</a:t>
            </a:r>
            <a:r>
              <a:rPr lang="en-US" dirty="0" smtClean="0"/>
              <a:t> 2020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Februar</a:t>
            </a:r>
            <a:r>
              <a:rPr lang="en-US" dirty="0" smtClean="0"/>
              <a:t>y 12</a:t>
            </a:r>
            <a:r>
              <a:rPr lang="en-US" baseline="30000" dirty="0" smtClean="0"/>
              <a:t>th</a:t>
            </a:r>
            <a:r>
              <a:rPr lang="en-US" dirty="0" smtClean="0"/>
              <a:t>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281" y="1447800"/>
            <a:ext cx="5079638" cy="376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30" y="914400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30" y="862361"/>
            <a:ext cx="835834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956204"/>
              </p:ext>
            </p:extLst>
          </p:nvPr>
        </p:nvGraphicFramePr>
        <p:xfrm>
          <a:off x="2230385" y="1295400"/>
          <a:ext cx="4759430" cy="4351334"/>
        </p:xfrm>
        <a:graphic>
          <a:graphicData uri="http://schemas.openxmlformats.org/drawingml/2006/table">
            <a:tbl>
              <a:tblPr/>
              <a:tblGrid>
                <a:gridCol w="167170"/>
                <a:gridCol w="944019"/>
                <a:gridCol w="1160357"/>
                <a:gridCol w="1160357"/>
                <a:gridCol w="1160357"/>
                <a:gridCol w="167170"/>
              </a:tblGrid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Zero-Crossing Regulation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622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1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5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5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622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5487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967708"/>
              </p:ext>
            </p:extLst>
          </p:nvPr>
        </p:nvGraphicFramePr>
        <p:xfrm>
          <a:off x="1447800" y="2514600"/>
          <a:ext cx="6146800" cy="1695450"/>
        </p:xfrm>
        <a:graphic>
          <a:graphicData uri="http://schemas.openxmlformats.org/drawingml/2006/table">
            <a:tbl>
              <a:tblPr/>
              <a:tblGrid>
                <a:gridCol w="215900"/>
                <a:gridCol w="1219200"/>
                <a:gridCol w="1498600"/>
                <a:gridCol w="1498600"/>
                <a:gridCol w="1498600"/>
                <a:gridCol w="215900"/>
              </a:tblGrid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5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Off-Peak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Up-Ramp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Down-Ramp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2017, 2018, </a:t>
            </a:r>
            <a:r>
              <a:rPr lang="en-US" sz="2000" dirty="0"/>
              <a:t>and </a:t>
            </a:r>
            <a:r>
              <a:rPr lang="en-US" sz="2000" dirty="0" smtClean="0"/>
              <a:t>2019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99" y="862361"/>
            <a:ext cx="8602202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50885"/>
              </p:ext>
            </p:extLst>
          </p:nvPr>
        </p:nvGraphicFramePr>
        <p:xfrm>
          <a:off x="1981200" y="1600200"/>
          <a:ext cx="2730500" cy="819150"/>
        </p:xfrm>
        <a:graphic>
          <a:graphicData uri="http://schemas.openxmlformats.org/drawingml/2006/table">
            <a:tbl>
              <a:tblPr/>
              <a:tblGrid>
                <a:gridCol w="787400"/>
                <a:gridCol w="638175"/>
                <a:gridCol w="638175"/>
                <a:gridCol w="666750"/>
              </a:tblGrid>
              <a:tr h="2095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Regulation-Up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99" y="862361"/>
            <a:ext cx="8602202" cy="513327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611054"/>
              </p:ext>
            </p:extLst>
          </p:nvPr>
        </p:nvGraphicFramePr>
        <p:xfrm>
          <a:off x="2971800" y="1600200"/>
          <a:ext cx="2730500" cy="790575"/>
        </p:xfrm>
        <a:graphic>
          <a:graphicData uri="http://schemas.openxmlformats.org/drawingml/2006/table">
            <a:tbl>
              <a:tblPr/>
              <a:tblGrid>
                <a:gridCol w="787400"/>
                <a:gridCol w="638175"/>
                <a:gridCol w="638175"/>
                <a:gridCol w="666750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Regulation-Down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79" y="862361"/>
            <a:ext cx="9059441" cy="513327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07256"/>
              </p:ext>
            </p:extLst>
          </p:nvPr>
        </p:nvGraphicFramePr>
        <p:xfrm>
          <a:off x="3276600" y="1524000"/>
          <a:ext cx="2438400" cy="838200"/>
        </p:xfrm>
        <a:graphic>
          <a:graphicData uri="http://schemas.openxmlformats.org/drawingml/2006/table">
            <a:tbl>
              <a:tblPr/>
              <a:tblGrid>
                <a:gridCol w="495300"/>
                <a:gridCol w="638175"/>
                <a:gridCol w="638175"/>
                <a:gridCol w="666750"/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Regulation-Up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9" y="862361"/>
            <a:ext cx="9022862" cy="513327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866385"/>
              </p:ext>
            </p:extLst>
          </p:nvPr>
        </p:nvGraphicFramePr>
        <p:xfrm>
          <a:off x="3352800" y="1371600"/>
          <a:ext cx="2438400" cy="790575"/>
        </p:xfrm>
        <a:graphic>
          <a:graphicData uri="http://schemas.openxmlformats.org/drawingml/2006/table">
            <a:tbl>
              <a:tblPr/>
              <a:tblGrid>
                <a:gridCol w="495300"/>
                <a:gridCol w="638175"/>
                <a:gridCol w="638175"/>
                <a:gridCol w="666750"/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Regulation-Down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2E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36" y="862361"/>
            <a:ext cx="838272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5" y="862361"/>
            <a:ext cx="8657070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  <p:grpSp>
        <p:nvGrpSpPr>
          <p:cNvPr id="48" name="Group 47"/>
          <p:cNvGrpSpPr/>
          <p:nvPr/>
        </p:nvGrpSpPr>
        <p:grpSpPr>
          <a:xfrm>
            <a:off x="1714500" y="5638800"/>
            <a:ext cx="2895600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75564" y="5634080"/>
            <a:ext cx="2885278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1" y="862361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86" y="852809"/>
            <a:ext cx="6971428" cy="51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54" y="862361"/>
            <a:ext cx="8443692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89" y="862361"/>
            <a:ext cx="8565622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82" y="862361"/>
            <a:ext cx="8541236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54" y="859313"/>
            <a:ext cx="8443692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40" y="862361"/>
            <a:ext cx="8571719" cy="513327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88662"/>
              </p:ext>
            </p:extLst>
          </p:nvPr>
        </p:nvGraphicFramePr>
        <p:xfrm>
          <a:off x="2743200" y="1295400"/>
          <a:ext cx="3581400" cy="628650"/>
        </p:xfrm>
        <a:graphic>
          <a:graphicData uri="http://schemas.openxmlformats.org/drawingml/2006/table">
            <a:tbl>
              <a:tblPr/>
              <a:tblGrid>
                <a:gridCol w="1600200"/>
                <a:gridCol w="647700"/>
                <a:gridCol w="647700"/>
                <a:gridCol w="685800"/>
              </a:tblGrid>
              <a:tr h="2095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Expected Generation Deviation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Hours 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-18.90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3" y="1334842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74" y="1438483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066800"/>
            <a:ext cx="7757529" cy="505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90600"/>
            <a:ext cx="7439904" cy="505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13019"/>
              </p:ext>
            </p:extLst>
          </p:nvPr>
        </p:nvGraphicFramePr>
        <p:xfrm>
          <a:off x="2057400" y="2438400"/>
          <a:ext cx="4724400" cy="1638300"/>
        </p:xfrm>
        <a:graphic>
          <a:graphicData uri="http://schemas.openxmlformats.org/drawingml/2006/table">
            <a:tbl>
              <a:tblPr/>
              <a:tblGrid>
                <a:gridCol w="190500"/>
                <a:gridCol w="838200"/>
                <a:gridCol w="1168400"/>
                <a:gridCol w="1168400"/>
                <a:gridCol w="1168400"/>
                <a:gridCol w="1905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13683E"/>
                          </a:solidFill>
                          <a:effectLst/>
                          <a:latin typeface="Calibri" panose="020F0502020204030204" pitchFamily="34" charset="0"/>
                        </a:rPr>
                        <a:t>Jan-18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2E3438"/>
                          </a:solidFill>
                          <a:effectLst/>
                          <a:latin typeface="Calibri" panose="020F0502020204030204" pitchFamily="34" charset="0"/>
                        </a:rPr>
                        <a:t>Jan-19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5764"/>
                          </a:solidFill>
                          <a:effectLst/>
                          <a:latin typeface="Calibri" panose="020F0502020204030204" pitchFamily="34" charset="0"/>
                        </a:rPr>
                        <a:t>Jan-20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Peak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8, 9, 10, 18, 19, 20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8, 9, 10, 18, 19, 20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8, 9, 10, 18, 19, 20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Off-Peak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1, 2, 3, 4, 5, 24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1, 2, 3, 4, 5, 24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1, 2, 3, 4, 5, 24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Up-Ramp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4, 5, 6, 7, 17, 18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4, 5, 6, 7, 17, 18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4, 5, 6, 7, 17, 18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Down-Ramp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11, 20, 21, 22, 23, 24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EF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11, 20, 21, 22, 23, 24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C2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11, 20, 21, 22, 23, 24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44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45564</TotalTime>
  <Words>1005</Words>
  <Application>Microsoft Office PowerPoint</Application>
  <PresentationFormat>On-screen Show (4:3)</PresentationFormat>
  <Paragraphs>423</Paragraphs>
  <Slides>37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525</cp:revision>
  <cp:lastPrinted>2016-01-21T20:53:15Z</cp:lastPrinted>
  <dcterms:created xsi:type="dcterms:W3CDTF">2016-01-21T15:20:31Z</dcterms:created>
  <dcterms:modified xsi:type="dcterms:W3CDTF">2020-02-10T22:49:33Z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