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44" r:id="rId10"/>
    <p:sldId id="334" r:id="rId11"/>
    <p:sldId id="342" r:id="rId12"/>
    <p:sldId id="338" r:id="rId13"/>
    <p:sldId id="29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88" d="100"/>
          <a:sy n="88" d="100"/>
        </p:scale>
        <p:origin x="23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February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February 13,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2020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14399"/>
            <a:ext cx="8949560" cy="5210621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</a:t>
            </a:r>
            <a:r>
              <a:rPr lang="en-US" sz="1800" dirty="0"/>
              <a:t>January Release – Off-Cycle – </a:t>
            </a:r>
            <a:r>
              <a:rPr lang="en-US" sz="1800" dirty="0" smtClean="0"/>
              <a:t>1/19/2020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NPRR943 </a:t>
            </a:r>
            <a:r>
              <a:rPr lang="en-US" sz="1400" dirty="0"/>
              <a:t>– Holiday Schedule Update</a:t>
            </a: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February </a:t>
            </a:r>
            <a:r>
              <a:rPr lang="en-US" sz="1800" dirty="0"/>
              <a:t>Release – </a:t>
            </a:r>
            <a:r>
              <a:rPr lang="en-US" sz="1800" dirty="0" smtClean="0"/>
              <a:t>R1 </a:t>
            </a:r>
            <a:r>
              <a:rPr lang="en-US" sz="1800" dirty="0"/>
              <a:t>– </a:t>
            </a:r>
            <a:r>
              <a:rPr lang="en-US" sz="1800" dirty="0" smtClean="0"/>
              <a:t>2/4/2020 – 2/6/2020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NPRR873 – Posting of ERCOT Wide Intra-Hour Wind Power &amp; Load Forecast on MIS Public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/>
              <a:t>SCR797 </a:t>
            </a:r>
            <a:r>
              <a:rPr lang="en-US" sz="1400" dirty="0" smtClean="0"/>
              <a:t>– </a:t>
            </a:r>
            <a:r>
              <a:rPr lang="en-US" sz="1400" dirty="0"/>
              <a:t>Provide Current Operating Plans (COPs) to </a:t>
            </a:r>
            <a:r>
              <a:rPr lang="en-US" sz="1400" dirty="0" smtClean="0"/>
              <a:t>TSPs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March Release </a:t>
            </a:r>
            <a:r>
              <a:rPr lang="en-US" sz="1800" dirty="0"/>
              <a:t>– Off-Cycle – </a:t>
            </a:r>
            <a:r>
              <a:rPr lang="en-US" sz="1800" dirty="0" smtClean="0"/>
              <a:t>3/1/2020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NPRR863 Phase 1 </a:t>
            </a:r>
            <a:r>
              <a:rPr lang="en-US" sz="1400" dirty="0"/>
              <a:t>– Creation of </a:t>
            </a:r>
            <a:r>
              <a:rPr lang="en-US" sz="1400" dirty="0" smtClean="0"/>
              <a:t>ECRS </a:t>
            </a:r>
            <a:r>
              <a:rPr lang="en-US" sz="1400" dirty="0"/>
              <a:t>and Revisions to Responsive Reserve</a:t>
            </a:r>
            <a:endParaRPr lang="en-US" sz="14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FFR portion only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NPRR960 – </a:t>
            </a:r>
            <a:r>
              <a:rPr lang="en-US" sz="1400" dirty="0"/>
              <a:t>Phased Approach and Clarifications for NPRR863, Creation of </a:t>
            </a:r>
            <a:r>
              <a:rPr lang="en-US" sz="1400" dirty="0" smtClean="0"/>
              <a:t>ERCOT 	Contingency Reserve </a:t>
            </a:r>
            <a:r>
              <a:rPr lang="en-US" sz="1400" dirty="0"/>
              <a:t>Service and Revisions to Responsive Reserve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NOGRR187 – </a:t>
            </a:r>
            <a:r>
              <a:rPr lang="en-US" sz="1400" dirty="0"/>
              <a:t>Related to NPRR863, Creation of ERCOT Contingency Reserve </a:t>
            </a:r>
            <a:r>
              <a:rPr lang="en-US" sz="1400" dirty="0" smtClean="0"/>
              <a:t>Service 		and Revisions to </a:t>
            </a:r>
            <a:r>
              <a:rPr lang="en-US" sz="1400" dirty="0"/>
              <a:t>Responsive Reserve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OBDRR011 – </a:t>
            </a:r>
            <a:r>
              <a:rPr lang="en-US" sz="1400" dirty="0"/>
              <a:t>ORDC OBD Revisions for PUCT Project 48551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April </a:t>
            </a:r>
            <a:r>
              <a:rPr lang="en-US" sz="1800" dirty="0"/>
              <a:t>Release – </a:t>
            </a:r>
            <a:r>
              <a:rPr lang="en-US" sz="1800" dirty="0" smtClean="0"/>
              <a:t>R2 </a:t>
            </a:r>
            <a:r>
              <a:rPr lang="en-US" sz="1800" dirty="0"/>
              <a:t>– </a:t>
            </a:r>
            <a:r>
              <a:rPr lang="en-US" sz="1800" dirty="0" smtClean="0"/>
              <a:t>3/31/2020 </a:t>
            </a:r>
            <a:r>
              <a:rPr lang="en-US" sz="1800" dirty="0"/>
              <a:t>– </a:t>
            </a:r>
            <a:r>
              <a:rPr lang="en-US" sz="1800" dirty="0" smtClean="0"/>
              <a:t>4/2/2020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NPRR928 </a:t>
            </a:r>
            <a:r>
              <a:rPr lang="en-US" sz="1400" dirty="0"/>
              <a:t>– Cybersecurity Incident Notification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NPRR929 </a:t>
            </a:r>
            <a:r>
              <a:rPr lang="en-US" sz="1400" dirty="0"/>
              <a:t>– PTP Obligations with Links to an Option DAM Award Eligibility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SCR802 </a:t>
            </a:r>
            <a:r>
              <a:rPr lang="en-US" sz="1400" dirty="0"/>
              <a:t>– Enhance Communications of System Inertia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168537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5/28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testing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NPRR941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14345" y="1356091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515517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NPRR863 </a:t>
            </a:r>
            <a:r>
              <a:rPr lang="en-US" sz="800" b="0" kern="0" dirty="0" smtClean="0"/>
              <a:t>Ph2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ECRS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NPRR935(a) – All changes except Section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NPRR935(b) – Section 4.2.3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Add capability</a:t>
            </a:r>
            <a:endParaRPr lang="en-US" sz="800" b="0" kern="0" dirty="0"/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293429" y="4738941"/>
            <a:ext cx="3270619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742345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586742" y="2841180"/>
            <a:ext cx="153482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strike="sngStrike" dirty="0" smtClean="0"/>
              <a:t>April</a:t>
            </a:r>
            <a:r>
              <a:rPr lang="en-US" sz="1200" strike="sngStrike" dirty="0" smtClean="0">
                <a:solidFill>
                  <a:srgbClr val="FF0000"/>
                </a:solidFill>
              </a:rPr>
              <a:t>  </a:t>
            </a:r>
            <a:r>
              <a:rPr lang="en-US" sz="1200" strike="sngStrike" dirty="0" smtClean="0"/>
              <a:t>RIOO</a:t>
            </a:r>
            <a:endParaRPr lang="en-US" sz="1200" strike="sngStrike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strike="sngStrike" kern="0" dirty="0" smtClean="0"/>
              <a:t>RARF Go-Live for View/Update</a:t>
            </a:r>
            <a:endParaRPr lang="en-US" sz="1200" b="0" strike="sngStrike" kern="0" dirty="0"/>
          </a:p>
        </p:txBody>
      </p:sp>
      <p:sp>
        <p:nvSpPr>
          <p:cNvPr id="22" name="TextBox 21"/>
          <p:cNvSpPr txBox="1"/>
          <p:nvPr/>
        </p:nvSpPr>
        <p:spPr>
          <a:xfrm>
            <a:off x="2758901" y="1355716"/>
            <a:ext cx="37054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8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16493" y="1360066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050838"/>
            <a:ext cx="143560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7466499" y="2159727"/>
            <a:ext cx="1512475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Future Year Go-Live Targets</a:t>
            </a:r>
            <a:endParaRPr lang="en-US" sz="1200" b="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2597509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2021</a:t>
            </a:r>
            <a:endParaRPr lang="en-US" sz="1200" b="0" kern="0" dirty="0"/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7466499" y="451233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2022</a:t>
            </a:r>
            <a:endParaRPr lang="en-US" sz="1200" b="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66757" y="3055434"/>
            <a:ext cx="1444752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P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84983" y="353602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277410"/>
              </p:ext>
            </p:extLst>
          </p:nvPr>
        </p:nvGraphicFramePr>
        <p:xfrm>
          <a:off x="176358" y="5032090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/>
                <a:gridCol w="1189888"/>
                <a:gridCol w="1828800"/>
                <a:gridCol w="4868921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sng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NPRR887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NPRR904, OBDRR009,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NPRR879, NPRR918, NRR935(b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NPRR939, </a:t>
                      </a:r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PGRR066, 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SCR800</a:t>
                      </a:r>
                      <a:endParaRPr lang="en-US" sz="800" b="0" strike="sng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711500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>
                <a:solidFill>
                  <a:srgbClr val="FF0000"/>
                </a:solidFill>
              </a:rPr>
              <a:t>CMM Release 2a</a:t>
            </a:r>
            <a:endParaRPr lang="en-US" sz="1000" i="1" dirty="0">
              <a:solidFill>
                <a:srgbClr val="FF0000"/>
              </a:solidFill>
            </a:endParaRPr>
          </a:p>
        </p:txBody>
      </p:sp>
      <p:sp>
        <p:nvSpPr>
          <p:cNvPr id="45" name="Left Brace 44"/>
          <p:cNvSpPr/>
          <p:nvPr/>
        </p:nvSpPr>
        <p:spPr>
          <a:xfrm>
            <a:off x="3337858" y="2472265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1/30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4570698" y="215843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August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216339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October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141225" y="3920140"/>
            <a:ext cx="2144925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Q3  </a:t>
            </a:r>
            <a:r>
              <a:rPr lang="en-US" sz="1200" dirty="0" smtClean="0">
                <a:solidFill>
                  <a:srgbClr val="FF0000"/>
                </a:solidFill>
              </a:rPr>
              <a:t>RIOO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100" b="0" kern="0" dirty="0" smtClean="0">
                <a:solidFill>
                  <a:srgbClr val="FF0000"/>
                </a:solidFill>
              </a:rPr>
              <a:t>RARF Go-Live for View/Update</a:t>
            </a:r>
            <a:endParaRPr lang="en-US" sz="1100" b="0" kern="0" dirty="0">
              <a:solidFill>
                <a:srgbClr val="FF0000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2965338" y="3917789"/>
            <a:ext cx="983165" cy="207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/>
          <p:cNvSpPr/>
          <p:nvPr/>
        </p:nvSpPr>
        <p:spPr>
          <a:xfrm>
            <a:off x="2815547" y="3604804"/>
            <a:ext cx="128628" cy="60031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305709"/>
              </p:ext>
            </p:extLst>
          </p:nvPr>
        </p:nvGraphicFramePr>
        <p:xfrm>
          <a:off x="76200" y="1127640"/>
          <a:ext cx="8991599" cy="2941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NPRR863 Phase 2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ERCOT Contingency Reserve Service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(ECRS)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2021</a:t>
                      </a:r>
                      <a:endParaRPr lang="en-US" sz="100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$1.9M-$2.9M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NPRR902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ERCOT Critical Energy Infrastructure Information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$150k-$225k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NPRR905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CRR Balancing Account Resettlement</a:t>
                      </a:r>
                      <a:endParaRPr lang="en-US" sz="11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MSWG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NPRR951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Active and Inactive SCED Constraint Reporting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NPRR936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CRR Account Holder Limits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Engie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SCR799 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</a:t>
                      </a:r>
                      <a:r>
                        <a:rPr lang="en-US" sz="11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(SOTE)</a:t>
                      </a:r>
                      <a:endParaRPr lang="en-US" sz="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2020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$150k-$250k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08902" y="1926928"/>
            <a:ext cx="13684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Moved from January start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00400" y="3309835"/>
            <a:ext cx="2432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Moved from February start</a:t>
            </a:r>
            <a:br>
              <a:rPr lang="en-US" sz="800" i="1" dirty="0" smtClean="0">
                <a:solidFill>
                  <a:srgbClr val="FF0000"/>
                </a:solidFill>
              </a:rPr>
            </a:br>
            <a:r>
              <a:rPr lang="en-US" sz="800" i="1" dirty="0" smtClean="0">
                <a:solidFill>
                  <a:srgbClr val="FF0000"/>
                </a:solidFill>
              </a:rPr>
              <a:t>Potential bundle with SCR807 or SCR808 </a:t>
            </a:r>
            <a:endParaRPr lang="en-US" sz="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98" y="841013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90601"/>
            <a:ext cx="8686800" cy="1981200"/>
          </a:xfrm>
        </p:spPr>
        <p:txBody>
          <a:bodyPr/>
          <a:lstStyle/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530022"/>
              </p:ext>
            </p:extLst>
          </p:nvPr>
        </p:nvGraphicFramePr>
        <p:xfrm>
          <a:off x="1219200" y="29718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2021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$0.20M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$1.47M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$0.39M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$1.66M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$1.46M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$0.87M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$2.15M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3279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8229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5560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6232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1/31/2020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472486"/>
              </p:ext>
            </p:extLst>
          </p:nvPr>
        </p:nvGraphicFramePr>
        <p:xfrm>
          <a:off x="228600" y="927611"/>
          <a:ext cx="8686799" cy="2499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4898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NPRR973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Definitions for Generator Step-Up and Main Power Transformer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&lt;$10k to be absorbed into PR106-01 RARF Replacement (RIOO) project</a:t>
                      </a: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Increase CRR Transaction Capability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IA posted on 1/14/2020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 discussion expected</a:t>
                      </a: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Congestion Revenue Right Time Of Use Transaction Limits in Long-Term Auction Sequence Auctions</a:t>
                      </a:r>
                      <a:endParaRPr lang="en-US" sz="1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IA posted on 1/14/2020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PRS discussion expected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504588"/>
              </p:ext>
            </p:extLst>
          </p:nvPr>
        </p:nvGraphicFramePr>
        <p:xfrm>
          <a:off x="4729051" y="63615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438400" y="5552853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2990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260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096000" y="545493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158738</TotalTime>
  <Words>781</Words>
  <Application>Microsoft Office PowerPoint</Application>
  <PresentationFormat>On-screen Show (4:3)</PresentationFormat>
  <Paragraphs>416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 Targets – Board Approved NPRRs / SCRs / xGRRs </vt:lpstr>
      <vt:lpstr>Approved Revision Requests “Not Started” – Planned to Start in Future Months</vt:lpstr>
      <vt:lpstr>2020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1876</cp:revision>
  <cp:lastPrinted>2020-02-05T17:47:59Z</cp:lastPrinted>
  <dcterms:created xsi:type="dcterms:W3CDTF">2016-01-21T15:20:31Z</dcterms:created>
  <dcterms:modified xsi:type="dcterms:W3CDTF">2020-02-11T20:12:56Z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