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92" r:id="rId6"/>
    <p:sldId id="291" r:id="rId7"/>
    <p:sldId id="293" r:id="rId8"/>
    <p:sldId id="295" r:id="rId9"/>
    <p:sldId id="297" r:id="rId10"/>
    <p:sldId id="29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ip" initials="SS" lastIdx="1" clrIdx="0">
    <p:extLst>
      <p:ext uri="{19B8F6BF-5375-455C-9EA6-DF929625EA0E}">
        <p15:presenceInfo xmlns:p15="http://schemas.microsoft.com/office/powerpoint/2012/main" userId="Sandi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144" d="100"/>
          <a:sy n="144" d="100"/>
        </p:scale>
        <p:origin x="65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BESTF KTCs, Revision Requests and Meetings Tracker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269540"/>
              </p:ext>
            </p:extLst>
          </p:nvPr>
        </p:nvGraphicFramePr>
        <p:xfrm>
          <a:off x="177798" y="775855"/>
          <a:ext cx="8864603" cy="51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83"/>
                <a:gridCol w="773021"/>
                <a:gridCol w="11591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82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51746"/>
                <a:gridCol w="12191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00B0F0"/>
                          </a:solidFill>
                        </a:rPr>
                        <a:t>NPRR957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RTF-4 Definition of Energy Storage Resource and Related Registration and Telemetry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RTF-4 Definition of Energy Storage Resource and Related Registration and Telemetry Requirements) introduces the ESR definition so that subsequent NPRRs can use the ESR definition.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N/A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(Board approved 12/10/19)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4978374"/>
                  </a:ext>
                </a:extLst>
              </a:tr>
              <a:tr h="42145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Point Deviation Settlement and Deployment Performance Metrics for Energy Storage Resources (Combo Model)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aseline="0" dirty="0" err="1" smtClean="0">
                          <a:solidFill>
                            <a:schemeClr val="tx1"/>
                          </a:solidFill>
                        </a:rPr>
                        <a:t>BoD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2/11/20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37701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Base-Point Deviation (BPD)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6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1050" b="1" dirty="0" smtClean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Energy Offer Curves, Pricing, Dispatch, and Mitigation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VCMRR027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err="1" smtClean="0">
                          <a:solidFill>
                            <a:schemeClr val="tx1"/>
                          </a:solidFill>
                        </a:rPr>
                        <a:t>BoD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2/11/20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Contribution to Physical Responsive Capability and Real-Time On-Line Reserve Capacity Calculations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OBDRR017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PDCWG 2/12/20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WMWG 2/17/20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…WMS 3/4/20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7510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363006"/>
              </p:ext>
            </p:extLst>
          </p:nvPr>
        </p:nvGraphicFramePr>
        <p:xfrm>
          <a:off x="271346" y="990601"/>
          <a:ext cx="8739912" cy="49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54"/>
                <a:gridCol w="762000"/>
                <a:gridCol w="1086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2400"/>
                <a:gridCol w="13150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86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NPRR989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(BESTF-1)</a:t>
                      </a:r>
                      <a:r>
                        <a:rPr lang="en-US" sz="1050" b="1" dirty="0" smtClean="0"/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Technical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NOGRR204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PDCWG 2/12/20</a:t>
                      </a:r>
                    </a:p>
                    <a:p>
                      <a:pPr algn="ctr"/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OWG 2/20/20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17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2718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</a:t>
                      </a:r>
                      <a:r>
                        <a:rPr lang="en-US" sz="1050" dirty="0" err="1" smtClean="0">
                          <a:solidFill>
                            <a:schemeClr val="tx1"/>
                          </a:solidFill>
                        </a:rPr>
                        <a:t>Deadband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62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NPRRaaa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(BESTF-4)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Energy Storage Resource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Options to maintain desired level of State of Charge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attributes and Offer structure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677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Settlement changes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Single model ESR Base-Point </a:t>
                      </a:r>
                      <a:r>
                        <a:rPr lang="fr-FR" sz="1050" dirty="0" err="1" smtClean="0">
                          <a:solidFill>
                            <a:schemeClr val="tx1"/>
                          </a:solidFill>
                        </a:rPr>
                        <a:t>Deviation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 (BPD)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Settlement using Nodal Base-Point weighted prices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9883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071045"/>
              </p:ext>
            </p:extLst>
          </p:nvPr>
        </p:nvGraphicFramePr>
        <p:xfrm>
          <a:off x="240144" y="712343"/>
          <a:ext cx="8739912" cy="552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NPRRbbb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Single Model Registration and Charging Restrictions in Emergency Conditions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RRGRRbbb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PGRRbbb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NOGRRbbb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3/13/20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9099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NOGRR204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NPRR989 (BESTF-1)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PDCWG 2/12/20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OWG 2/20/20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</a:t>
                      </a:r>
                      <a:r>
                        <a:rPr lang="en-US" sz="1050" dirty="0" err="1" smtClean="0">
                          <a:solidFill>
                            <a:schemeClr val="tx1"/>
                          </a:solidFill>
                        </a:rPr>
                        <a:t>Deadband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5554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NOGRRbbb</a:t>
                      </a:r>
                      <a:endParaRPr lang="en-US" sz="105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NPRRbbb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PGRRbbb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RRGRRbbb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3/12/20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3/13/20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6674" y="620287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37710"/>
              </p:ext>
            </p:extLst>
          </p:nvPr>
        </p:nvGraphicFramePr>
        <p:xfrm>
          <a:off x="240144" y="772045"/>
          <a:ext cx="8739914" cy="3954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838200"/>
                <a:gridCol w="11622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6200"/>
                <a:gridCol w="13912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71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OBDRR017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NPRR987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Tabled at TAC PDCWG 2/12/20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WMWG 2/17/20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…WMS 3/4/20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PGRRbbb</a:t>
                      </a:r>
                      <a:endParaRPr lang="en-US" sz="105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NPRRbbb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NOGRRbbb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RRGRRbbb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3/13/20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RRGRRbbb</a:t>
                      </a:r>
                      <a:endParaRPr lang="en-US" sz="105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NPRRbbb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NOGRRbbb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PGRRbbb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3/13/20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739764"/>
              </p:ext>
            </p:extLst>
          </p:nvPr>
        </p:nvGraphicFramePr>
        <p:xfrm>
          <a:off x="240144" y="990600"/>
          <a:ext cx="8739912" cy="4967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793202"/>
                <a:gridCol w="12072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5434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NPRR986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TAC 02/26/20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20039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NPRRccc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"Storage Peak Average Capacity Percentage" to be used in CDR for various batteries.</a:t>
                      </a: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SAWG 02/20/20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03/13/20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…PRS 04/09/20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ROS White Papers/Revised KTC</a:t>
                      </a:r>
                      <a:endParaRPr lang="en-US" sz="105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Outage Coordination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OWG 02/20/20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…OWG 03/19/20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…ROS 04/02/20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04/10/20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Studies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PLWG 02/19/20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OWG 02/20/20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…PLWG 03/9/20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…OWG 03/19/20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…ROS 04/02/20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04/10/20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Planning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90888" y="990603"/>
          <a:ext cx="6562223" cy="5053006"/>
        </p:xfrm>
        <a:graphic>
          <a:graphicData uri="http://schemas.openxmlformats.org/drawingml/2006/table">
            <a:tbl>
              <a:tblPr/>
              <a:tblGrid>
                <a:gridCol w="658796"/>
                <a:gridCol w="658796"/>
                <a:gridCol w="658796"/>
                <a:gridCol w="658796"/>
                <a:gridCol w="658796"/>
                <a:gridCol w="658796"/>
                <a:gridCol w="483803"/>
                <a:gridCol w="517257"/>
                <a:gridCol w="486376"/>
                <a:gridCol w="576446"/>
                <a:gridCol w="545565"/>
              </a:tblGrid>
              <a:tr h="23179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PDCWG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BESTF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WMS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ROS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TAC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BOD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2/19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3/9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3/5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4/10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4/2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5/7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6/17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6/4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6/30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7/23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7/9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8/19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8/6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9/16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9/3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10/8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10/28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11/13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11/5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12/3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654829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2/10/2020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6321</TotalTime>
  <Words>1155</Words>
  <Application>Microsoft Office PowerPoint</Application>
  <PresentationFormat>On-screen Show (4:3)</PresentationFormat>
  <Paragraphs>540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BESTF KTCs, Revision Requests and Meetings Tracker</vt:lpstr>
      <vt:lpstr>BESTF KTCs, Revision Requests and Meetings Tracker</vt:lpstr>
      <vt:lpstr>BESTF KTCs, Revision Requests and Meetings Tracker</vt:lpstr>
      <vt:lpstr>BESTF KTCs, Revision Requests and Meetings Tracker</vt:lpstr>
      <vt:lpstr>BESTF KTCs, Revision Requests and Meetings Tracker</vt:lpstr>
      <vt:lpstr>Meeting 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Kenneth Ragsdale</cp:lastModifiedBy>
  <cp:revision>190</cp:revision>
  <cp:lastPrinted>2020-02-08T00:27:16Z</cp:lastPrinted>
  <dcterms:created xsi:type="dcterms:W3CDTF">2016-01-21T15:20:31Z</dcterms:created>
  <dcterms:modified xsi:type="dcterms:W3CDTF">2020-02-10T22:15:54Z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