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0" r:id="rId9"/>
    <p:sldMasterId id="2147483683" r:id="rId10"/>
    <p:sldMasterId id="2147483685" r:id="rId11"/>
    <p:sldMasterId id="2147483688" r:id="rId12"/>
    <p:sldMasterId id="2147483690" r:id="rId13"/>
    <p:sldMasterId id="2147483693" r:id="rId14"/>
    <p:sldMasterId id="2147483695" r:id="rId15"/>
    <p:sldMasterId id="2147483697" r:id="rId16"/>
    <p:sldMasterId id="2147483700" r:id="rId17"/>
    <p:sldMasterId id="2147483703" r:id="rId18"/>
    <p:sldMasterId id="2147483705" r:id="rId19"/>
    <p:sldMasterId id="2147483708" r:id="rId20"/>
    <p:sldMasterId id="2147483711" r:id="rId21"/>
    <p:sldMasterId id="2147483714" r:id="rId22"/>
    <p:sldMasterId id="2147483717" r:id="rId23"/>
    <p:sldMasterId id="2147483720" r:id="rId24"/>
    <p:sldMasterId id="2147483723" r:id="rId25"/>
    <p:sldMasterId id="2147483726" r:id="rId26"/>
    <p:sldMasterId id="2147483729" r:id="rId27"/>
  </p:sldMasterIdLst>
  <p:notesMasterIdLst>
    <p:notesMasterId r:id="rId248"/>
  </p:notesMasterIdLst>
  <p:sldIdLst>
    <p:sldId id="275" r:id="rId28"/>
    <p:sldId id="276" r:id="rId29"/>
    <p:sldId id="543" r:id="rId30"/>
    <p:sldId id="282" r:id="rId31"/>
    <p:sldId id="281" r:id="rId32"/>
    <p:sldId id="277" r:id="rId33"/>
    <p:sldId id="278" r:id="rId34"/>
    <p:sldId id="523" r:id="rId35"/>
    <p:sldId id="522"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493" r:id="rId55"/>
    <p:sldId id="283" r:id="rId56"/>
    <p:sldId id="284"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548" r:id="rId97"/>
    <p:sldId id="325" r:id="rId98"/>
    <p:sldId id="326" r:id="rId99"/>
    <p:sldId id="327" r:id="rId100"/>
    <p:sldId id="328" r:id="rId101"/>
    <p:sldId id="329" r:id="rId102"/>
    <p:sldId id="330" r:id="rId103"/>
    <p:sldId id="331" r:id="rId104"/>
    <p:sldId id="332" r:id="rId105"/>
    <p:sldId id="333" r:id="rId106"/>
    <p:sldId id="334" r:id="rId107"/>
    <p:sldId id="335" r:id="rId108"/>
    <p:sldId id="336" r:id="rId109"/>
    <p:sldId id="494" r:id="rId110"/>
    <p:sldId id="337" r:id="rId111"/>
    <p:sldId id="338" r:id="rId112"/>
    <p:sldId id="339" r:id="rId113"/>
    <p:sldId id="340" r:id="rId114"/>
    <p:sldId id="341" r:id="rId115"/>
    <p:sldId id="359" r:id="rId116"/>
    <p:sldId id="360" r:id="rId117"/>
    <p:sldId id="361" r:id="rId118"/>
    <p:sldId id="362" r:id="rId119"/>
    <p:sldId id="363" r:id="rId120"/>
    <p:sldId id="364" r:id="rId121"/>
    <p:sldId id="365" r:id="rId122"/>
    <p:sldId id="495" r:id="rId123"/>
    <p:sldId id="496" r:id="rId124"/>
    <p:sldId id="497" r:id="rId125"/>
    <p:sldId id="498" r:id="rId126"/>
    <p:sldId id="499" r:id="rId127"/>
    <p:sldId id="500" r:id="rId128"/>
    <p:sldId id="501" r:id="rId129"/>
    <p:sldId id="502" r:id="rId130"/>
    <p:sldId id="503" r:id="rId131"/>
    <p:sldId id="504" r:id="rId132"/>
    <p:sldId id="505" r:id="rId133"/>
    <p:sldId id="506" r:id="rId134"/>
    <p:sldId id="507" r:id="rId135"/>
    <p:sldId id="508" r:id="rId136"/>
    <p:sldId id="509" r:id="rId137"/>
    <p:sldId id="510" r:id="rId138"/>
    <p:sldId id="511" r:id="rId139"/>
    <p:sldId id="512" r:id="rId140"/>
    <p:sldId id="513" r:id="rId141"/>
    <p:sldId id="514" r:id="rId142"/>
    <p:sldId id="515" r:id="rId143"/>
    <p:sldId id="385" r:id="rId144"/>
    <p:sldId id="386" r:id="rId145"/>
    <p:sldId id="387" r:id="rId146"/>
    <p:sldId id="388" r:id="rId147"/>
    <p:sldId id="389" r:id="rId148"/>
    <p:sldId id="390" r:id="rId149"/>
    <p:sldId id="391" r:id="rId150"/>
    <p:sldId id="392" r:id="rId151"/>
    <p:sldId id="517" r:id="rId152"/>
    <p:sldId id="393" r:id="rId153"/>
    <p:sldId id="394" r:id="rId154"/>
    <p:sldId id="398" r:id="rId155"/>
    <p:sldId id="396" r:id="rId156"/>
    <p:sldId id="397" r:id="rId157"/>
    <p:sldId id="399" r:id="rId158"/>
    <p:sldId id="400" r:id="rId159"/>
    <p:sldId id="401" r:id="rId160"/>
    <p:sldId id="402" r:id="rId161"/>
    <p:sldId id="403" r:id="rId162"/>
    <p:sldId id="404" r:id="rId163"/>
    <p:sldId id="405" r:id="rId164"/>
    <p:sldId id="406" r:id="rId165"/>
    <p:sldId id="407" r:id="rId166"/>
    <p:sldId id="408" r:id="rId167"/>
    <p:sldId id="409" r:id="rId168"/>
    <p:sldId id="410" r:id="rId169"/>
    <p:sldId id="411" r:id="rId170"/>
    <p:sldId id="412" r:id="rId171"/>
    <p:sldId id="413" r:id="rId172"/>
    <p:sldId id="414" r:id="rId173"/>
    <p:sldId id="415" r:id="rId174"/>
    <p:sldId id="416" r:id="rId175"/>
    <p:sldId id="417" r:id="rId176"/>
    <p:sldId id="418" r:id="rId177"/>
    <p:sldId id="419" r:id="rId178"/>
    <p:sldId id="420" r:id="rId179"/>
    <p:sldId id="421" r:id="rId180"/>
    <p:sldId id="422" r:id="rId181"/>
    <p:sldId id="423" r:id="rId182"/>
    <p:sldId id="424" r:id="rId183"/>
    <p:sldId id="425" r:id="rId184"/>
    <p:sldId id="426" r:id="rId185"/>
    <p:sldId id="427" r:id="rId186"/>
    <p:sldId id="428" r:id="rId187"/>
    <p:sldId id="429" r:id="rId188"/>
    <p:sldId id="516" r:id="rId189"/>
    <p:sldId id="430" r:id="rId190"/>
    <p:sldId id="431" r:id="rId191"/>
    <p:sldId id="432" r:id="rId192"/>
    <p:sldId id="433" r:id="rId193"/>
    <p:sldId id="434" r:id="rId194"/>
    <p:sldId id="435" r:id="rId195"/>
    <p:sldId id="436" r:id="rId196"/>
    <p:sldId id="437" r:id="rId197"/>
    <p:sldId id="438" r:id="rId198"/>
    <p:sldId id="439" r:id="rId199"/>
    <p:sldId id="440" r:id="rId200"/>
    <p:sldId id="441" r:id="rId201"/>
    <p:sldId id="442" r:id="rId202"/>
    <p:sldId id="443" r:id="rId203"/>
    <p:sldId id="444" r:id="rId204"/>
    <p:sldId id="445" r:id="rId205"/>
    <p:sldId id="446" r:id="rId206"/>
    <p:sldId id="447" r:id="rId207"/>
    <p:sldId id="448" r:id="rId208"/>
    <p:sldId id="449" r:id="rId209"/>
    <p:sldId id="450" r:id="rId210"/>
    <p:sldId id="451" r:id="rId211"/>
    <p:sldId id="452" r:id="rId212"/>
    <p:sldId id="453" r:id="rId213"/>
    <p:sldId id="454" r:id="rId214"/>
    <p:sldId id="455" r:id="rId215"/>
    <p:sldId id="456" r:id="rId216"/>
    <p:sldId id="524" r:id="rId217"/>
    <p:sldId id="457" r:id="rId218"/>
    <p:sldId id="458" r:id="rId219"/>
    <p:sldId id="459" r:id="rId220"/>
    <p:sldId id="518" r:id="rId221"/>
    <p:sldId id="460" r:id="rId222"/>
    <p:sldId id="542" r:id="rId223"/>
    <p:sldId id="526" r:id="rId224"/>
    <p:sldId id="527" r:id="rId225"/>
    <p:sldId id="528" r:id="rId226"/>
    <p:sldId id="529" r:id="rId227"/>
    <p:sldId id="530" r:id="rId228"/>
    <p:sldId id="531" r:id="rId229"/>
    <p:sldId id="532" r:id="rId230"/>
    <p:sldId id="533" r:id="rId231"/>
    <p:sldId id="534" r:id="rId232"/>
    <p:sldId id="544" r:id="rId233"/>
    <p:sldId id="545" r:id="rId234"/>
    <p:sldId id="546" r:id="rId235"/>
    <p:sldId id="538" r:id="rId236"/>
    <p:sldId id="539" r:id="rId237"/>
    <p:sldId id="540" r:id="rId238"/>
    <p:sldId id="541" r:id="rId239"/>
    <p:sldId id="475" r:id="rId240"/>
    <p:sldId id="476" r:id="rId241"/>
    <p:sldId id="488" r:id="rId242"/>
    <p:sldId id="489" r:id="rId243"/>
    <p:sldId id="490" r:id="rId244"/>
    <p:sldId id="547" r:id="rId245"/>
    <p:sldId id="491" r:id="rId246"/>
    <p:sldId id="492" r:id="rId2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0" y="62"/>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63" Type="http://schemas.openxmlformats.org/officeDocument/2006/relationships/slide" Target="slides/slide36.xml"/><Relationship Id="rId84" Type="http://schemas.openxmlformats.org/officeDocument/2006/relationships/slide" Target="slides/slide57.xml"/><Relationship Id="rId138" Type="http://schemas.openxmlformats.org/officeDocument/2006/relationships/slide" Target="slides/slide111.xml"/><Relationship Id="rId159" Type="http://schemas.openxmlformats.org/officeDocument/2006/relationships/slide" Target="slides/slide132.xml"/><Relationship Id="rId170" Type="http://schemas.openxmlformats.org/officeDocument/2006/relationships/slide" Target="slides/slide143.xml"/><Relationship Id="rId191" Type="http://schemas.openxmlformats.org/officeDocument/2006/relationships/slide" Target="slides/slide164.xml"/><Relationship Id="rId205" Type="http://schemas.openxmlformats.org/officeDocument/2006/relationships/slide" Target="slides/slide178.xml"/><Relationship Id="rId226" Type="http://schemas.openxmlformats.org/officeDocument/2006/relationships/slide" Target="slides/slide199.xml"/><Relationship Id="rId247" Type="http://schemas.openxmlformats.org/officeDocument/2006/relationships/slide" Target="slides/slide220.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53" Type="http://schemas.openxmlformats.org/officeDocument/2006/relationships/slide" Target="slides/slide26.xml"/><Relationship Id="rId74" Type="http://schemas.openxmlformats.org/officeDocument/2006/relationships/slide" Target="slides/slide47.xml"/><Relationship Id="rId128" Type="http://schemas.openxmlformats.org/officeDocument/2006/relationships/slide" Target="slides/slide101.xml"/><Relationship Id="rId149" Type="http://schemas.openxmlformats.org/officeDocument/2006/relationships/slide" Target="slides/slide122.xml"/><Relationship Id="rId5" Type="http://schemas.openxmlformats.org/officeDocument/2006/relationships/slideMaster" Target="slideMasters/slideMaster5.xml"/><Relationship Id="rId95" Type="http://schemas.openxmlformats.org/officeDocument/2006/relationships/slide" Target="slides/slide68.xml"/><Relationship Id="rId160" Type="http://schemas.openxmlformats.org/officeDocument/2006/relationships/slide" Target="slides/slide133.xml"/><Relationship Id="rId181" Type="http://schemas.openxmlformats.org/officeDocument/2006/relationships/slide" Target="slides/slide154.xml"/><Relationship Id="rId216" Type="http://schemas.openxmlformats.org/officeDocument/2006/relationships/slide" Target="slides/slide189.xml"/><Relationship Id="rId237" Type="http://schemas.openxmlformats.org/officeDocument/2006/relationships/slide" Target="slides/slide210.xml"/><Relationship Id="rId22" Type="http://schemas.openxmlformats.org/officeDocument/2006/relationships/slideMaster" Target="slideMasters/slideMaster22.xml"/><Relationship Id="rId43" Type="http://schemas.openxmlformats.org/officeDocument/2006/relationships/slide" Target="slides/slide16.xml"/><Relationship Id="rId64" Type="http://schemas.openxmlformats.org/officeDocument/2006/relationships/slide" Target="slides/slide37.xml"/><Relationship Id="rId118" Type="http://schemas.openxmlformats.org/officeDocument/2006/relationships/slide" Target="slides/slide91.xml"/><Relationship Id="rId139" Type="http://schemas.openxmlformats.org/officeDocument/2006/relationships/slide" Target="slides/slide112.xml"/><Relationship Id="rId85" Type="http://schemas.openxmlformats.org/officeDocument/2006/relationships/slide" Target="slides/slide58.xml"/><Relationship Id="rId150" Type="http://schemas.openxmlformats.org/officeDocument/2006/relationships/slide" Target="slides/slide123.xml"/><Relationship Id="rId171" Type="http://schemas.openxmlformats.org/officeDocument/2006/relationships/slide" Target="slides/slide144.xml"/><Relationship Id="rId192" Type="http://schemas.openxmlformats.org/officeDocument/2006/relationships/slide" Target="slides/slide165.xml"/><Relationship Id="rId206" Type="http://schemas.openxmlformats.org/officeDocument/2006/relationships/slide" Target="slides/slide179.xml"/><Relationship Id="rId227" Type="http://schemas.openxmlformats.org/officeDocument/2006/relationships/slide" Target="slides/slide200.xml"/><Relationship Id="rId248"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slide" Target="slides/slide102.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40" Type="http://schemas.openxmlformats.org/officeDocument/2006/relationships/slide" Target="slides/slide113.xml"/><Relationship Id="rId145" Type="http://schemas.openxmlformats.org/officeDocument/2006/relationships/slide" Target="slides/slide118.xml"/><Relationship Id="rId161" Type="http://schemas.openxmlformats.org/officeDocument/2006/relationships/slide" Target="slides/slide134.xml"/><Relationship Id="rId166" Type="http://schemas.openxmlformats.org/officeDocument/2006/relationships/slide" Target="slides/slide139.xml"/><Relationship Id="rId182" Type="http://schemas.openxmlformats.org/officeDocument/2006/relationships/slide" Target="slides/slide155.xml"/><Relationship Id="rId187" Type="http://schemas.openxmlformats.org/officeDocument/2006/relationships/slide" Target="slides/slide160.xml"/><Relationship Id="rId217" Type="http://schemas.openxmlformats.org/officeDocument/2006/relationships/slide" Target="slides/slide1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5.xml"/><Relationship Id="rId233" Type="http://schemas.openxmlformats.org/officeDocument/2006/relationships/slide" Target="slides/slide206.xml"/><Relationship Id="rId238" Type="http://schemas.openxmlformats.org/officeDocument/2006/relationships/slide" Target="slides/slide211.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slide" Target="slides/slide103.xml"/><Relationship Id="rId135" Type="http://schemas.openxmlformats.org/officeDocument/2006/relationships/slide" Target="slides/slide108.xml"/><Relationship Id="rId151" Type="http://schemas.openxmlformats.org/officeDocument/2006/relationships/slide" Target="slides/slide124.xml"/><Relationship Id="rId156" Type="http://schemas.openxmlformats.org/officeDocument/2006/relationships/slide" Target="slides/slide129.xml"/><Relationship Id="rId177" Type="http://schemas.openxmlformats.org/officeDocument/2006/relationships/slide" Target="slides/slide150.xml"/><Relationship Id="rId198" Type="http://schemas.openxmlformats.org/officeDocument/2006/relationships/slide" Target="slides/slide171.xml"/><Relationship Id="rId172" Type="http://schemas.openxmlformats.org/officeDocument/2006/relationships/slide" Target="slides/slide145.xml"/><Relationship Id="rId193" Type="http://schemas.openxmlformats.org/officeDocument/2006/relationships/slide" Target="slides/slide166.xml"/><Relationship Id="rId202" Type="http://schemas.openxmlformats.org/officeDocument/2006/relationships/slide" Target="slides/slide175.xml"/><Relationship Id="rId207" Type="http://schemas.openxmlformats.org/officeDocument/2006/relationships/slide" Target="slides/slide180.xml"/><Relationship Id="rId223" Type="http://schemas.openxmlformats.org/officeDocument/2006/relationships/slide" Target="slides/slide196.xml"/><Relationship Id="rId228" Type="http://schemas.openxmlformats.org/officeDocument/2006/relationships/slide" Target="slides/slide201.xml"/><Relationship Id="rId244" Type="http://schemas.openxmlformats.org/officeDocument/2006/relationships/slide" Target="slides/slide217.xml"/><Relationship Id="rId249"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slide" Target="slides/slide119.xml"/><Relationship Id="rId167" Type="http://schemas.openxmlformats.org/officeDocument/2006/relationships/slide" Target="slides/slide140.xml"/><Relationship Id="rId188" Type="http://schemas.openxmlformats.org/officeDocument/2006/relationships/slide" Target="slides/slide16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162" Type="http://schemas.openxmlformats.org/officeDocument/2006/relationships/slide" Target="slides/slide135.xml"/><Relationship Id="rId183" Type="http://schemas.openxmlformats.org/officeDocument/2006/relationships/slide" Target="slides/slide156.xml"/><Relationship Id="rId213" Type="http://schemas.openxmlformats.org/officeDocument/2006/relationships/slide" Target="slides/slide186.xml"/><Relationship Id="rId218" Type="http://schemas.openxmlformats.org/officeDocument/2006/relationships/slide" Target="slides/slide191.xml"/><Relationship Id="rId234" Type="http://schemas.openxmlformats.org/officeDocument/2006/relationships/slide" Target="slides/slide207.xml"/><Relationship Id="rId239" Type="http://schemas.openxmlformats.org/officeDocument/2006/relationships/slide" Target="slides/slide212.xml"/><Relationship Id="rId2" Type="http://schemas.openxmlformats.org/officeDocument/2006/relationships/slideMaster" Target="slideMasters/slideMaster2.xml"/><Relationship Id="rId29" Type="http://schemas.openxmlformats.org/officeDocument/2006/relationships/slide" Target="slides/slide2.xml"/><Relationship Id="rId250" Type="http://schemas.openxmlformats.org/officeDocument/2006/relationships/viewProps" Target="viewProps.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157" Type="http://schemas.openxmlformats.org/officeDocument/2006/relationships/slide" Target="slides/slide130.xml"/><Relationship Id="rId178" Type="http://schemas.openxmlformats.org/officeDocument/2006/relationships/slide" Target="slides/slide151.xml"/><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slide" Target="slides/slide125.xml"/><Relationship Id="rId173" Type="http://schemas.openxmlformats.org/officeDocument/2006/relationships/slide" Target="slides/slide146.xml"/><Relationship Id="rId194" Type="http://schemas.openxmlformats.org/officeDocument/2006/relationships/slide" Target="slides/slide167.xml"/><Relationship Id="rId199" Type="http://schemas.openxmlformats.org/officeDocument/2006/relationships/slide" Target="slides/slide172.xml"/><Relationship Id="rId203" Type="http://schemas.openxmlformats.org/officeDocument/2006/relationships/slide" Target="slides/slide176.xml"/><Relationship Id="rId208" Type="http://schemas.openxmlformats.org/officeDocument/2006/relationships/slide" Target="slides/slide181.xml"/><Relationship Id="rId229" Type="http://schemas.openxmlformats.org/officeDocument/2006/relationships/slide" Target="slides/slide202.xml"/><Relationship Id="rId19" Type="http://schemas.openxmlformats.org/officeDocument/2006/relationships/slideMaster" Target="slideMasters/slideMaster19.xml"/><Relationship Id="rId224" Type="http://schemas.openxmlformats.org/officeDocument/2006/relationships/slide" Target="slides/slide197.xml"/><Relationship Id="rId240" Type="http://schemas.openxmlformats.org/officeDocument/2006/relationships/slide" Target="slides/slide213.xml"/><Relationship Id="rId245" Type="http://schemas.openxmlformats.org/officeDocument/2006/relationships/slide" Target="slides/slide218.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slide" Target="slides/slide120.xml"/><Relationship Id="rId168" Type="http://schemas.openxmlformats.org/officeDocument/2006/relationships/slide" Target="slides/slide14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163" Type="http://schemas.openxmlformats.org/officeDocument/2006/relationships/slide" Target="slides/slide136.xml"/><Relationship Id="rId184" Type="http://schemas.openxmlformats.org/officeDocument/2006/relationships/slide" Target="slides/slide157.xml"/><Relationship Id="rId189" Type="http://schemas.openxmlformats.org/officeDocument/2006/relationships/slide" Target="slides/slide162.xml"/><Relationship Id="rId219" Type="http://schemas.openxmlformats.org/officeDocument/2006/relationships/slide" Target="slides/slide192.xml"/><Relationship Id="rId3" Type="http://schemas.openxmlformats.org/officeDocument/2006/relationships/slideMaster" Target="slideMasters/slideMaster3.xml"/><Relationship Id="rId214" Type="http://schemas.openxmlformats.org/officeDocument/2006/relationships/slide" Target="slides/slide187.xml"/><Relationship Id="rId230" Type="http://schemas.openxmlformats.org/officeDocument/2006/relationships/slide" Target="slides/slide203.xml"/><Relationship Id="rId235" Type="http://schemas.openxmlformats.org/officeDocument/2006/relationships/slide" Target="slides/slide208.xml"/><Relationship Id="rId251" Type="http://schemas.openxmlformats.org/officeDocument/2006/relationships/theme" Target="theme/theme1.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137" Type="http://schemas.openxmlformats.org/officeDocument/2006/relationships/slide" Target="slides/slide110.xml"/><Relationship Id="rId158" Type="http://schemas.openxmlformats.org/officeDocument/2006/relationships/slide" Target="slides/slide131.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32" Type="http://schemas.openxmlformats.org/officeDocument/2006/relationships/slide" Target="slides/slide105.xml"/><Relationship Id="rId153" Type="http://schemas.openxmlformats.org/officeDocument/2006/relationships/slide" Target="slides/slide126.xml"/><Relationship Id="rId174" Type="http://schemas.openxmlformats.org/officeDocument/2006/relationships/slide" Target="slides/slide147.xml"/><Relationship Id="rId179" Type="http://schemas.openxmlformats.org/officeDocument/2006/relationships/slide" Target="slides/slide152.xml"/><Relationship Id="rId195" Type="http://schemas.openxmlformats.org/officeDocument/2006/relationships/slide" Target="slides/slide168.xml"/><Relationship Id="rId209" Type="http://schemas.openxmlformats.org/officeDocument/2006/relationships/slide" Target="slides/slide182.xml"/><Relationship Id="rId190" Type="http://schemas.openxmlformats.org/officeDocument/2006/relationships/slide" Target="slides/slide163.xml"/><Relationship Id="rId204" Type="http://schemas.openxmlformats.org/officeDocument/2006/relationships/slide" Target="slides/slide177.xml"/><Relationship Id="rId220" Type="http://schemas.openxmlformats.org/officeDocument/2006/relationships/slide" Target="slides/slide193.xml"/><Relationship Id="rId225" Type="http://schemas.openxmlformats.org/officeDocument/2006/relationships/slide" Target="slides/slide198.xml"/><Relationship Id="rId241" Type="http://schemas.openxmlformats.org/officeDocument/2006/relationships/slide" Target="slides/slide214.xml"/><Relationship Id="rId246" Type="http://schemas.openxmlformats.org/officeDocument/2006/relationships/slide" Target="slides/slide219.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43" Type="http://schemas.openxmlformats.org/officeDocument/2006/relationships/slide" Target="slides/slide116.xml"/><Relationship Id="rId148" Type="http://schemas.openxmlformats.org/officeDocument/2006/relationships/slide" Target="slides/slide121.xml"/><Relationship Id="rId164" Type="http://schemas.openxmlformats.org/officeDocument/2006/relationships/slide" Target="slides/slide137.xml"/><Relationship Id="rId169" Type="http://schemas.openxmlformats.org/officeDocument/2006/relationships/slide" Target="slides/slide142.xml"/><Relationship Id="rId185" Type="http://schemas.openxmlformats.org/officeDocument/2006/relationships/slide" Target="slides/slide1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3.xml"/><Relationship Id="rId210" Type="http://schemas.openxmlformats.org/officeDocument/2006/relationships/slide" Target="slides/slide183.xml"/><Relationship Id="rId215" Type="http://schemas.openxmlformats.org/officeDocument/2006/relationships/slide" Target="slides/slide188.xml"/><Relationship Id="rId236" Type="http://schemas.openxmlformats.org/officeDocument/2006/relationships/slide" Target="slides/slide209.xml"/><Relationship Id="rId26" Type="http://schemas.openxmlformats.org/officeDocument/2006/relationships/slideMaster" Target="slideMasters/slideMaster26.xml"/><Relationship Id="rId231" Type="http://schemas.openxmlformats.org/officeDocument/2006/relationships/slide" Target="slides/slide204.xml"/><Relationship Id="rId252" Type="http://schemas.openxmlformats.org/officeDocument/2006/relationships/tableStyles" Target="tableStyles.xml"/><Relationship Id="rId47" Type="http://schemas.openxmlformats.org/officeDocument/2006/relationships/slide" Target="slides/slide20.xml"/><Relationship Id="rId68" Type="http://schemas.openxmlformats.org/officeDocument/2006/relationships/slide" Target="slides/slide41.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54" Type="http://schemas.openxmlformats.org/officeDocument/2006/relationships/slide" Target="slides/slide127.xml"/><Relationship Id="rId175" Type="http://schemas.openxmlformats.org/officeDocument/2006/relationships/slide" Target="slides/slide148.xml"/><Relationship Id="rId196" Type="http://schemas.openxmlformats.org/officeDocument/2006/relationships/slide" Target="slides/slide169.xml"/><Relationship Id="rId200" Type="http://schemas.openxmlformats.org/officeDocument/2006/relationships/slide" Target="slides/slide173.xml"/><Relationship Id="rId16" Type="http://schemas.openxmlformats.org/officeDocument/2006/relationships/slideMaster" Target="slideMasters/slideMaster16.xml"/><Relationship Id="rId221" Type="http://schemas.openxmlformats.org/officeDocument/2006/relationships/slide" Target="slides/slide194.xml"/><Relationship Id="rId242" Type="http://schemas.openxmlformats.org/officeDocument/2006/relationships/slide" Target="slides/slide215.xml"/><Relationship Id="rId37" Type="http://schemas.openxmlformats.org/officeDocument/2006/relationships/slide" Target="slides/slide10.xml"/><Relationship Id="rId58" Type="http://schemas.openxmlformats.org/officeDocument/2006/relationships/slide" Target="slides/slide31.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44" Type="http://schemas.openxmlformats.org/officeDocument/2006/relationships/slide" Target="slides/slide117.xml"/><Relationship Id="rId90" Type="http://schemas.openxmlformats.org/officeDocument/2006/relationships/slide" Target="slides/slide63.xml"/><Relationship Id="rId165" Type="http://schemas.openxmlformats.org/officeDocument/2006/relationships/slide" Target="slides/slide138.xml"/><Relationship Id="rId186" Type="http://schemas.openxmlformats.org/officeDocument/2006/relationships/slide" Target="slides/slide159.xml"/><Relationship Id="rId211" Type="http://schemas.openxmlformats.org/officeDocument/2006/relationships/slide" Target="slides/slide184.xml"/><Relationship Id="rId232" Type="http://schemas.openxmlformats.org/officeDocument/2006/relationships/slide" Target="slides/slide205.xml"/><Relationship Id="rId27" Type="http://schemas.openxmlformats.org/officeDocument/2006/relationships/slideMaster" Target="slideMasters/slideMaster27.xml"/><Relationship Id="rId48" Type="http://schemas.openxmlformats.org/officeDocument/2006/relationships/slide" Target="slides/slide21.xml"/><Relationship Id="rId69" Type="http://schemas.openxmlformats.org/officeDocument/2006/relationships/slide" Target="slides/slide42.xml"/><Relationship Id="rId113" Type="http://schemas.openxmlformats.org/officeDocument/2006/relationships/slide" Target="slides/slide86.xml"/><Relationship Id="rId134" Type="http://schemas.openxmlformats.org/officeDocument/2006/relationships/slide" Target="slides/slide107.xml"/><Relationship Id="rId80" Type="http://schemas.openxmlformats.org/officeDocument/2006/relationships/slide" Target="slides/slide53.xml"/><Relationship Id="rId155" Type="http://schemas.openxmlformats.org/officeDocument/2006/relationships/slide" Target="slides/slide128.xml"/><Relationship Id="rId176" Type="http://schemas.openxmlformats.org/officeDocument/2006/relationships/slide" Target="slides/slide149.xml"/><Relationship Id="rId197" Type="http://schemas.openxmlformats.org/officeDocument/2006/relationships/slide" Target="slides/slide170.xml"/><Relationship Id="rId201" Type="http://schemas.openxmlformats.org/officeDocument/2006/relationships/slide" Target="slides/slide174.xml"/><Relationship Id="rId222" Type="http://schemas.openxmlformats.org/officeDocument/2006/relationships/slide" Target="slides/slide195.xml"/><Relationship Id="rId243" Type="http://schemas.openxmlformats.org/officeDocument/2006/relationships/slide" Target="slides/slide21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aseline="0"/>
              <a:t>MT Subtype Volumes</a:t>
            </a:r>
          </a:p>
        </c:rich>
      </c:tx>
      <c:layout/>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6362228639415516E-2"/>
          <c:y val="0.107390505311697"/>
          <c:w val="0.91693313962178413"/>
          <c:h val="0.76647752312161854"/>
        </c:manualLayout>
      </c:layout>
      <c:barChart>
        <c:barDir val="col"/>
        <c:grouping val="clustered"/>
        <c:varyColors val="0"/>
        <c:ser>
          <c:idx val="0"/>
          <c:order val="0"/>
          <c:tx>
            <c:strRef>
              <c:f>Sheet1!$C$1</c:f>
              <c:strCache>
                <c:ptCount val="1"/>
                <c:pt idx="0">
                  <c:v>7/1/17-12/31/17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Sheet1!$C$2:$C$11</c:f>
              <c:numCache>
                <c:formatCode>#,##0</c:formatCode>
                <c:ptCount val="10"/>
                <c:pt idx="0">
                  <c:v>15477</c:v>
                </c:pt>
                <c:pt idx="1">
                  <c:v>12810</c:v>
                </c:pt>
                <c:pt idx="2">
                  <c:v>6472</c:v>
                </c:pt>
                <c:pt idx="3">
                  <c:v>4178</c:v>
                </c:pt>
                <c:pt idx="4">
                  <c:v>4794</c:v>
                </c:pt>
                <c:pt idx="5">
                  <c:v>3449</c:v>
                </c:pt>
                <c:pt idx="6">
                  <c:v>4615</c:v>
                </c:pt>
                <c:pt idx="7">
                  <c:v>1454</c:v>
                </c:pt>
                <c:pt idx="8">
                  <c:v>16374</c:v>
                </c:pt>
                <c:pt idx="9">
                  <c:v>805</c:v>
                </c:pt>
              </c:numCache>
            </c:numRef>
          </c:val>
          <c:extLst xmlns:c16r2="http://schemas.microsoft.com/office/drawing/2015/06/chart">
            <c:ext xmlns:c16="http://schemas.microsoft.com/office/drawing/2014/chart" uri="{C3380CC4-5D6E-409C-BE32-E72D297353CC}">
              <c16:uniqueId val="{00000000-55C7-4117-9E21-C940ABA4EC56}"/>
            </c:ext>
          </c:extLst>
        </c:ser>
        <c:ser>
          <c:idx val="1"/>
          <c:order val="1"/>
          <c:tx>
            <c:strRef>
              <c:f>Sheet1!$D$1</c:f>
              <c:strCache>
                <c:ptCount val="1"/>
                <c:pt idx="0">
                  <c:v>1/1/18 - 6/30/18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Sheet1!$D$2:$D$11</c:f>
              <c:numCache>
                <c:formatCode>#,##0</c:formatCode>
                <c:ptCount val="10"/>
                <c:pt idx="0">
                  <c:v>17215</c:v>
                </c:pt>
                <c:pt idx="1">
                  <c:v>13262</c:v>
                </c:pt>
                <c:pt idx="2">
                  <c:v>5955</c:v>
                </c:pt>
                <c:pt idx="3">
                  <c:v>8641</c:v>
                </c:pt>
                <c:pt idx="4">
                  <c:v>5606</c:v>
                </c:pt>
                <c:pt idx="5">
                  <c:v>7093</c:v>
                </c:pt>
                <c:pt idx="6">
                  <c:v>2864</c:v>
                </c:pt>
                <c:pt idx="7">
                  <c:v>2543</c:v>
                </c:pt>
                <c:pt idx="8">
                  <c:v>2593</c:v>
                </c:pt>
                <c:pt idx="9">
                  <c:v>1498</c:v>
                </c:pt>
              </c:numCache>
            </c:numRef>
          </c:val>
          <c:extLst xmlns:c16r2="http://schemas.microsoft.com/office/drawing/2015/06/chart">
            <c:ext xmlns:c16="http://schemas.microsoft.com/office/drawing/2014/chart" uri="{C3380CC4-5D6E-409C-BE32-E72D297353CC}">
              <c16:uniqueId val="{00000001-55C7-4117-9E21-C940ABA4EC56}"/>
            </c:ext>
          </c:extLst>
        </c:ser>
        <c:ser>
          <c:idx val="2"/>
          <c:order val="2"/>
          <c:tx>
            <c:strRef>
              <c:f>Sheet1!$E$1</c:f>
              <c:strCache>
                <c:ptCount val="1"/>
                <c:pt idx="0">
                  <c:v>7/1/18 - 12/31/18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Sheet1!$E$2:$E$11</c:f>
              <c:numCache>
                <c:formatCode>#,##0</c:formatCode>
                <c:ptCount val="10"/>
                <c:pt idx="0">
                  <c:v>19422</c:v>
                </c:pt>
                <c:pt idx="1">
                  <c:v>14270</c:v>
                </c:pt>
                <c:pt idx="2">
                  <c:v>8188</c:v>
                </c:pt>
                <c:pt idx="3">
                  <c:v>5907</c:v>
                </c:pt>
                <c:pt idx="4">
                  <c:v>5514</c:v>
                </c:pt>
                <c:pt idx="5">
                  <c:v>5464</c:v>
                </c:pt>
                <c:pt idx="6">
                  <c:v>4252</c:v>
                </c:pt>
                <c:pt idx="7">
                  <c:v>2871</c:v>
                </c:pt>
                <c:pt idx="8">
                  <c:v>1612</c:v>
                </c:pt>
                <c:pt idx="9">
                  <c:v>1125</c:v>
                </c:pt>
              </c:numCache>
            </c:numRef>
          </c:val>
          <c:extLst xmlns:c16r2="http://schemas.microsoft.com/office/drawing/2015/06/chart">
            <c:ext xmlns:c16="http://schemas.microsoft.com/office/drawing/2014/chart" uri="{C3380CC4-5D6E-409C-BE32-E72D297353CC}">
              <c16:uniqueId val="{00000002-55C7-4117-9E21-C940ABA4EC56}"/>
            </c:ext>
          </c:extLst>
        </c:ser>
        <c:ser>
          <c:idx val="3"/>
          <c:order val="3"/>
          <c:tx>
            <c:strRef>
              <c:f>Sheet1!$F$1</c:f>
              <c:strCache>
                <c:ptCount val="1"/>
                <c:pt idx="0">
                  <c:v>1/1/19 - 6/30/19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Sheet1!$F$2:$F$11</c:f>
              <c:numCache>
                <c:formatCode>#,##0</c:formatCode>
                <c:ptCount val="10"/>
                <c:pt idx="0">
                  <c:v>24408</c:v>
                </c:pt>
                <c:pt idx="1">
                  <c:v>16636</c:v>
                </c:pt>
                <c:pt idx="2">
                  <c:v>5463</c:v>
                </c:pt>
                <c:pt idx="3">
                  <c:v>5119</c:v>
                </c:pt>
                <c:pt idx="4">
                  <c:v>5198</c:v>
                </c:pt>
                <c:pt idx="5">
                  <c:v>2836</c:v>
                </c:pt>
                <c:pt idx="6">
                  <c:v>2104</c:v>
                </c:pt>
                <c:pt idx="7">
                  <c:v>2118</c:v>
                </c:pt>
                <c:pt idx="8">
                  <c:v>1328</c:v>
                </c:pt>
                <c:pt idx="9">
                  <c:v>936</c:v>
                </c:pt>
              </c:numCache>
            </c:numRef>
          </c:val>
          <c:extLst xmlns:c16r2="http://schemas.microsoft.com/office/drawing/2015/06/chart">
            <c:ext xmlns:c16="http://schemas.microsoft.com/office/drawing/2014/chart" uri="{C3380CC4-5D6E-409C-BE32-E72D297353CC}">
              <c16:uniqueId val="{00000003-55C7-4117-9E21-C940ABA4EC56}"/>
            </c:ext>
          </c:extLst>
        </c:ser>
        <c:ser>
          <c:idx val="4"/>
          <c:order val="4"/>
          <c:tx>
            <c:strRef>
              <c:f>Sheet1!$G$1</c:f>
              <c:strCache>
                <c:ptCount val="1"/>
                <c:pt idx="0">
                  <c:v>7/1/19 - 12/31/19</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Sheet1!$G$2:$G$11</c:f>
              <c:numCache>
                <c:formatCode>#,##0</c:formatCode>
                <c:ptCount val="10"/>
                <c:pt idx="0">
                  <c:v>22969</c:v>
                </c:pt>
                <c:pt idx="1">
                  <c:v>15447</c:v>
                </c:pt>
                <c:pt idx="2">
                  <c:v>10062</c:v>
                </c:pt>
                <c:pt idx="3">
                  <c:v>4550</c:v>
                </c:pt>
                <c:pt idx="4">
                  <c:v>3596</c:v>
                </c:pt>
                <c:pt idx="5">
                  <c:v>3262</c:v>
                </c:pt>
                <c:pt idx="6">
                  <c:v>4991</c:v>
                </c:pt>
                <c:pt idx="7">
                  <c:v>2504</c:v>
                </c:pt>
                <c:pt idx="8">
                  <c:v>1180</c:v>
                </c:pt>
                <c:pt idx="9">
                  <c:v>1079</c:v>
                </c:pt>
              </c:numCache>
            </c:numRef>
          </c:val>
          <c:extLst xmlns:c16r2="http://schemas.microsoft.com/office/drawing/2015/06/chart">
            <c:ext xmlns:c16="http://schemas.microsoft.com/office/drawing/2014/chart" uri="{C3380CC4-5D6E-409C-BE32-E72D297353CC}">
              <c16:uniqueId val="{00000004-55C7-4117-9E21-C940ABA4EC56}"/>
            </c:ext>
          </c:extLst>
        </c:ser>
        <c:dLbls>
          <c:showLegendKey val="0"/>
          <c:showVal val="0"/>
          <c:showCatName val="0"/>
          <c:showSerName val="0"/>
          <c:showPercent val="0"/>
          <c:showBubbleSize val="0"/>
        </c:dLbls>
        <c:gapWidth val="164"/>
        <c:overlap val="-22"/>
        <c:axId val="214506136"/>
        <c:axId val="214506528"/>
      </c:barChart>
      <c:catAx>
        <c:axId val="2145061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214506528"/>
        <c:crosses val="autoZero"/>
        <c:auto val="1"/>
        <c:lblAlgn val="ctr"/>
        <c:lblOffset val="100"/>
        <c:noMultiLvlLbl val="0"/>
      </c:catAx>
      <c:valAx>
        <c:axId val="214506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2145061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50" b="1" i="0" baseline="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a:t>
            </a:r>
            <a:r>
              <a:rPr lang="en-US" b="1" baseline="0"/>
              <a:t> Issues by Month of Enrollment</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Volumes'!$B$2:$B$60</c:f>
              <c:numCache>
                <c:formatCode>#,##0</c:formatCode>
                <c:ptCount val="59"/>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2534</c:v>
                </c:pt>
                <c:pt idx="49">
                  <c:v>2230</c:v>
                </c:pt>
                <c:pt idx="50">
                  <c:v>2016</c:v>
                </c:pt>
                <c:pt idx="51">
                  <c:v>2289</c:v>
                </c:pt>
                <c:pt idx="52">
                  <c:v>2409</c:v>
                </c:pt>
                <c:pt idx="53">
                  <c:v>2726</c:v>
                </c:pt>
                <c:pt idx="54">
                  <c:v>2550</c:v>
                </c:pt>
                <c:pt idx="55">
                  <c:v>2416</c:v>
                </c:pt>
                <c:pt idx="56">
                  <c:v>2041</c:v>
                </c:pt>
                <c:pt idx="57">
                  <c:v>1985</c:v>
                </c:pt>
                <c:pt idx="58">
                  <c:v>1619</c:v>
                </c:pt>
              </c:numCache>
            </c:numRef>
          </c:val>
          <c:extLst xmlns:c16r2="http://schemas.microsoft.com/office/drawing/2015/06/chart">
            <c:ext xmlns:c16="http://schemas.microsoft.com/office/drawing/2014/chart" uri="{C3380CC4-5D6E-409C-BE32-E72D297353CC}">
              <c16:uniqueId val="{00000000-F869-4691-9C26-EE99E61C54B8}"/>
            </c:ext>
          </c:extLst>
        </c:ser>
        <c:ser>
          <c:idx val="1"/>
          <c:order val="1"/>
          <c:tx>
            <c:strRef>
              <c:f>'IAS Volumes'!$C$1</c:f>
              <c:strCache>
                <c:ptCount val="1"/>
                <c:pt idx="0">
                  <c:v>IAL</c:v>
                </c:pt>
              </c:strCache>
            </c:strRef>
          </c:tx>
          <c:spPr>
            <a:solidFill>
              <a:schemeClr val="accent2"/>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Volumes'!$C$2:$C$60</c:f>
              <c:numCache>
                <c:formatCode>#,##0</c:formatCode>
                <c:ptCount val="59"/>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2561</c:v>
                </c:pt>
                <c:pt idx="49">
                  <c:v>2292</c:v>
                </c:pt>
                <c:pt idx="50">
                  <c:v>2748</c:v>
                </c:pt>
                <c:pt idx="51">
                  <c:v>2985</c:v>
                </c:pt>
                <c:pt idx="52">
                  <c:v>3287</c:v>
                </c:pt>
                <c:pt idx="53">
                  <c:v>2968</c:v>
                </c:pt>
                <c:pt idx="54">
                  <c:v>2899</c:v>
                </c:pt>
                <c:pt idx="55">
                  <c:v>2384</c:v>
                </c:pt>
                <c:pt idx="56">
                  <c:v>2125</c:v>
                </c:pt>
                <c:pt idx="57">
                  <c:v>2237</c:v>
                </c:pt>
                <c:pt idx="58">
                  <c:v>1981</c:v>
                </c:pt>
              </c:numCache>
            </c:numRef>
          </c:val>
          <c:extLst xmlns:c16r2="http://schemas.microsoft.com/office/drawing/2015/06/chart">
            <c:ext xmlns:c16="http://schemas.microsoft.com/office/drawing/2014/chart" uri="{C3380CC4-5D6E-409C-BE32-E72D297353CC}">
              <c16:uniqueId val="{00000001-F869-4691-9C26-EE99E61C54B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Volumes'!$D$2:$D$60</c:f>
              <c:numCache>
                <c:formatCode>General</c:formatCode>
                <c:ptCount val="59"/>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937</c:v>
                </c:pt>
                <c:pt idx="49">
                  <c:v>901</c:v>
                </c:pt>
                <c:pt idx="50">
                  <c:v>731</c:v>
                </c:pt>
                <c:pt idx="51">
                  <c:v>622</c:v>
                </c:pt>
                <c:pt idx="52">
                  <c:v>627</c:v>
                </c:pt>
                <c:pt idx="53">
                  <c:v>568</c:v>
                </c:pt>
                <c:pt idx="54">
                  <c:v>586</c:v>
                </c:pt>
                <c:pt idx="55">
                  <c:v>691</c:v>
                </c:pt>
                <c:pt idx="56">
                  <c:v>449</c:v>
                </c:pt>
                <c:pt idx="57">
                  <c:v>448</c:v>
                </c:pt>
                <c:pt idx="58">
                  <c:v>386</c:v>
                </c:pt>
              </c:numCache>
            </c:numRef>
          </c:val>
          <c:extLst xmlns:c16r2="http://schemas.microsoft.com/office/drawing/2015/06/chart">
            <c:ext xmlns:c16="http://schemas.microsoft.com/office/drawing/2014/chart" uri="{C3380CC4-5D6E-409C-BE32-E72D297353CC}">
              <c16:uniqueId val="{00000002-F869-4691-9C26-EE99E61C54B8}"/>
            </c:ext>
          </c:extLst>
        </c:ser>
        <c:dLbls>
          <c:showLegendKey val="0"/>
          <c:showVal val="0"/>
          <c:showCatName val="0"/>
          <c:showSerName val="0"/>
          <c:showPercent val="0"/>
          <c:showBubbleSize val="0"/>
        </c:dLbls>
        <c:gapWidth val="100"/>
        <c:overlap val="100"/>
        <c:axId val="527324448"/>
        <c:axId val="531889464"/>
      </c:barChart>
      <c:dateAx>
        <c:axId val="527324448"/>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531889464"/>
        <c:crosses val="autoZero"/>
        <c:auto val="0"/>
        <c:lblOffset val="100"/>
        <c:baseTimeUnit val="days"/>
      </c:dateAx>
      <c:valAx>
        <c:axId val="531889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324448"/>
        <c:crosses val="autoZero"/>
        <c:crossBetween val="between"/>
      </c:valAx>
      <c:spPr>
        <a:noFill/>
        <a:ln>
          <a:noFill/>
        </a:ln>
        <a:effectLst/>
      </c:spPr>
    </c:plotArea>
    <c:legend>
      <c:legendPos val="b"/>
      <c:layout>
        <c:manualLayout>
          <c:xMode val="edge"/>
          <c:yMode val="edge"/>
          <c:x val="7.1118203765731955E-2"/>
          <c:y val="0.12173823719319425"/>
          <c:w val="0.16288608690060735"/>
          <c:h val="6.09028703680410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Average</a:t>
            </a:r>
            <a:r>
              <a:rPr lang="en-US" sz="2000" b="1" dirty="0"/>
              <a:t> </a:t>
            </a:r>
            <a:r>
              <a:rPr lang="en-US" sz="2400" b="1" dirty="0"/>
              <a:t>Days to Resolution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Days'!$J$64</c:f>
              <c:strCache>
                <c:ptCount val="1"/>
                <c:pt idx="0">
                  <c:v>IAG</c:v>
                </c:pt>
              </c:strCache>
            </c:strRef>
          </c:tx>
          <c:spPr>
            <a:ln w="28575" cap="rnd">
              <a:solidFill>
                <a:schemeClr val="accent1"/>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Days'!$J$65:$J$69</c:f>
              <c:numCache>
                <c:formatCode>0</c:formatCode>
                <c:ptCount val="5"/>
                <c:pt idx="0">
                  <c:v>11.25</c:v>
                </c:pt>
                <c:pt idx="1">
                  <c:v>8.75</c:v>
                </c:pt>
                <c:pt idx="2">
                  <c:v>10.25</c:v>
                </c:pt>
                <c:pt idx="3" formatCode="General">
                  <c:v>12</c:v>
                </c:pt>
                <c:pt idx="4">
                  <c:v>13.181818181818182</c:v>
                </c:pt>
              </c:numCache>
            </c:numRef>
          </c:val>
          <c:smooth val="0"/>
          <c:extLst xmlns:c16r2="http://schemas.microsoft.com/office/drawing/2015/06/chart">
            <c:ext xmlns:c16="http://schemas.microsoft.com/office/drawing/2014/chart" uri="{C3380CC4-5D6E-409C-BE32-E72D297353CC}">
              <c16:uniqueId val="{00000000-036B-481E-82D0-569F24E3A152}"/>
            </c:ext>
          </c:extLst>
        </c:ser>
        <c:ser>
          <c:idx val="1"/>
          <c:order val="1"/>
          <c:tx>
            <c:strRef>
              <c:f>'Resolution Days'!$K$64</c:f>
              <c:strCache>
                <c:ptCount val="1"/>
                <c:pt idx="0">
                  <c:v>IAL</c:v>
                </c:pt>
              </c:strCache>
            </c:strRef>
          </c:tx>
          <c:spPr>
            <a:ln w="28575" cap="rnd">
              <a:solidFill>
                <a:schemeClr val="accent2"/>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Days'!$K$65:$K$69</c:f>
              <c:numCache>
                <c:formatCode>0</c:formatCode>
                <c:ptCount val="5"/>
                <c:pt idx="0">
                  <c:v>15.5</c:v>
                </c:pt>
                <c:pt idx="1">
                  <c:v>11.333333333333334</c:v>
                </c:pt>
                <c:pt idx="2">
                  <c:v>13.625</c:v>
                </c:pt>
                <c:pt idx="3" formatCode="General">
                  <c:v>15</c:v>
                </c:pt>
                <c:pt idx="4">
                  <c:v>16.181818181818183</c:v>
                </c:pt>
              </c:numCache>
            </c:numRef>
          </c:val>
          <c:smooth val="0"/>
          <c:extLst xmlns:c16r2="http://schemas.microsoft.com/office/drawing/2015/06/chart">
            <c:ext xmlns:c16="http://schemas.microsoft.com/office/drawing/2014/chart" uri="{C3380CC4-5D6E-409C-BE32-E72D297353CC}">
              <c16:uniqueId val="{00000001-036B-481E-82D0-569F24E3A152}"/>
            </c:ext>
          </c:extLst>
        </c:ser>
        <c:ser>
          <c:idx val="2"/>
          <c:order val="2"/>
          <c:tx>
            <c:strRef>
              <c:f>'Resolution Days'!$L$64</c:f>
              <c:strCache>
                <c:ptCount val="1"/>
                <c:pt idx="0">
                  <c:v>Rescission</c:v>
                </c:pt>
              </c:strCache>
            </c:strRef>
          </c:tx>
          <c:spPr>
            <a:ln w="28575" cap="rnd">
              <a:solidFill>
                <a:schemeClr val="accent3"/>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Days'!$L$65:$L$69</c:f>
              <c:numCache>
                <c:formatCode>0</c:formatCode>
                <c:ptCount val="5"/>
                <c:pt idx="0">
                  <c:v>9.9166666666666661</c:v>
                </c:pt>
                <c:pt idx="1">
                  <c:v>7.25</c:v>
                </c:pt>
                <c:pt idx="2">
                  <c:v>9.625</c:v>
                </c:pt>
                <c:pt idx="3" formatCode="General">
                  <c:v>10</c:v>
                </c:pt>
                <c:pt idx="4">
                  <c:v>10.909090909090908</c:v>
                </c:pt>
              </c:numCache>
            </c:numRef>
          </c:val>
          <c:smooth val="0"/>
          <c:extLst xmlns:c16r2="http://schemas.microsoft.com/office/drawing/2015/06/chart">
            <c:ext xmlns:c16="http://schemas.microsoft.com/office/drawing/2014/chart" uri="{C3380CC4-5D6E-409C-BE32-E72D297353CC}">
              <c16:uniqueId val="{00000002-036B-481E-82D0-569F24E3A152}"/>
            </c:ext>
          </c:extLst>
        </c:ser>
        <c:dLbls>
          <c:showLegendKey val="0"/>
          <c:showVal val="0"/>
          <c:showCatName val="0"/>
          <c:showSerName val="0"/>
          <c:showPercent val="0"/>
          <c:showBubbleSize val="0"/>
        </c:dLbls>
        <c:smooth val="0"/>
        <c:axId val="531891424"/>
        <c:axId val="531888680"/>
      </c:lineChart>
      <c:catAx>
        <c:axId val="531891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31888680"/>
        <c:crosses val="autoZero"/>
        <c:auto val="1"/>
        <c:lblAlgn val="ctr"/>
        <c:lblOffset val="100"/>
        <c:noMultiLvlLbl val="0"/>
      </c:catAx>
      <c:valAx>
        <c:axId val="531888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891424"/>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t>
        <a:bodyPr/>
        <a:lstStyle/>
        <a:p>
          <a:endParaRPr lang="en-US"/>
        </a:p>
      </dgm:t>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t>
        <a:bodyPr/>
        <a:lstStyle/>
        <a:p>
          <a:endParaRPr lang="en-US"/>
        </a:p>
      </dgm:t>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t>
        <a:bodyPr/>
        <a:lstStyle/>
        <a:p>
          <a:endParaRPr lang="en-US"/>
        </a:p>
      </dgm:t>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t>
        <a:bodyPr/>
        <a:lstStyle/>
        <a:p>
          <a:endParaRPr lang="en-US"/>
        </a:p>
      </dgm:t>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t>
        <a:bodyPr/>
        <a:lstStyle/>
        <a:p>
          <a:endParaRPr lang="en-US"/>
        </a:p>
      </dgm:t>
    </dgm:pt>
  </dgm:ptLst>
  <dgm:cxnLst>
    <dgm:cxn modelId="{DC0B3573-1384-425A-A569-E7CDFA483591}" srcId="{12FEB0E6-860A-427A-AD65-54600370FE2C}" destId="{B53452F9-6D00-47F2-A729-466CD879C6BD}" srcOrd="1" destOrd="0" parTransId="{D6FCCFE0-92C7-4E21-89B1-7107ACF1DA42}" sibTransId="{47FF4730-7B3D-4A04-9337-65076413AE5A}"/>
    <dgm:cxn modelId="{CEFA02FF-E349-4414-83E3-44717B694960}" type="presOf" srcId="{12FEB0E6-860A-427A-AD65-54600370FE2C}" destId="{5ECD5671-2BD9-4687-938C-C65062E0A95E}" srcOrd="0" destOrd="0"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C04D50-E8D6-4D4F-9B88-12704E17CE16}" srcId="{B53452F9-6D00-47F2-A729-466CD879C6BD}" destId="{F81A02F6-62DF-47B9-B94E-0FFA4CF9DC7C}" srcOrd="0" destOrd="0" parTransId="{F146534D-81D0-4648-A851-030BBEBB9824}" sibTransId="{922BA27E-26C9-43A1-B487-801502060CF7}"/>
    <dgm:cxn modelId="{0FE3AC8B-8FBC-4486-A666-B2C903EF584C}" type="presOf" srcId="{A0D0D751-2ECA-48C8-B491-C443692FE51B}" destId="{C4CF3756-9CF9-4CC7-A8C1-0C7C2A54C105}"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41092727-1AA4-4E56-BE25-538A70E92056}" type="presOf" srcId="{00E40CF5-CFCE-4F23-9BE4-E047F3F18613}" destId="{8309227F-332C-4B39-9385-EB33AC1A01FE}" srcOrd="0" destOrd="1"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37A10E1F-DE9D-4EA8-A38B-AC0C0307EE93}" type="presOf" srcId="{055EA486-EC3D-419D-9F63-46EFFBB64A23}" destId="{C4CF3756-9CF9-4CC7-A8C1-0C7C2A54C105}" srcOrd="0" destOrd="1" presId="urn:microsoft.com/office/officeart/2005/8/layout/vList6"/>
    <dgm:cxn modelId="{EE470B22-951A-4FC7-A631-FA249B77AB95}" srcId="{1B415F35-D402-4FA2-9F09-A62B7F7F8722}" destId="{055EA486-EC3D-419D-9F63-46EFFBB64A23}" srcOrd="1" destOrd="0" parTransId="{25AFAC34-895F-4316-8C66-962E15D4A611}" sibTransId="{20678242-0724-4571-A6C7-DA678D5A666B}"/>
    <dgm:cxn modelId="{85B7E30A-BCB7-47DB-88C9-47982547B8AB}" type="presOf" srcId="{B53452F9-6D00-47F2-A729-466CD879C6BD}" destId="{C49AED29-6FBC-4917-889E-5C42F10FD3C1}" srcOrd="0" destOrd="0" presId="urn:microsoft.com/office/officeart/2005/8/layout/vList6"/>
    <dgm:cxn modelId="{F852D928-9793-44BE-A319-79F15DAF4C0B}" type="presOf" srcId="{1B415F35-D402-4FA2-9F09-A62B7F7F8722}" destId="{98246CD9-2A7F-4D8D-AB77-8C04F23795B8}" srcOrd="0" destOrd="0" presId="urn:microsoft.com/office/officeart/2005/8/layout/vList6"/>
    <dgm:cxn modelId="{05217FE5-DE7B-4FC0-B533-C50825AD4668}" type="presOf" srcId="{F81A02F6-62DF-47B9-B94E-0FFA4CF9DC7C}" destId="{8309227F-332C-4B39-9385-EB33AC1A01F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pPr algn="l"/>
          <a:r>
            <a:rPr lang="en-US" sz="1600" b="1" dirty="0"/>
            <a:t>MT Submission </a:t>
          </a:r>
          <a:r>
            <a:rPr lang="en-US" sz="1600" b="1" dirty="0" smtClean="0"/>
            <a:t>4:00PM Friday – TDSP Initial Review </a:t>
          </a:r>
        </a:p>
        <a:p>
          <a:pPr algn="l"/>
          <a:r>
            <a:rPr lang="en-US" sz="1600" b="1" dirty="0" smtClean="0"/>
            <a:t> (1hr)</a:t>
          </a:r>
          <a:endParaRPr lang="en-US" sz="1600" b="1" dirty="0"/>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766300C3-D76B-4C68-B3C7-19BB396397D5}">
      <dgm:prSet phldrT="[Text]" custT="1"/>
      <dgm:spPr/>
      <dgm:t>
        <a:bodyPr/>
        <a:lstStyle/>
        <a:p>
          <a:pPr algn="l"/>
          <a:r>
            <a:rPr lang="en-US" sz="1600" b="1" dirty="0" smtClean="0"/>
            <a:t>Current ROR Review time starts 8:00AM Monday </a:t>
          </a:r>
        </a:p>
        <a:p>
          <a:pPr algn="l"/>
          <a:r>
            <a:rPr lang="en-US" sz="1600" b="1" dirty="0" smtClean="0"/>
            <a:t>(1.5hrs)</a:t>
          </a:r>
          <a:endParaRPr lang="en-US" sz="1600" b="1" dirty="0"/>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pPr algn="l"/>
          <a:r>
            <a:rPr lang="en-US" sz="1600" b="1" dirty="0" smtClean="0"/>
            <a:t>TDSP Final Review time starts 9:30AM  (1.5hrs)</a:t>
          </a:r>
          <a:endParaRPr lang="en-US" sz="1600" b="1" dirty="0"/>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E25899B1-3B1B-4A0B-ACE8-68D15991F48C}">
      <dgm:prSet phldrT="[Text]" custT="1"/>
      <dgm:spPr/>
      <dgm:t>
        <a:bodyPr/>
        <a:lstStyle/>
        <a:p>
          <a:pPr algn="l"/>
          <a:r>
            <a:rPr lang="en-US" sz="1600" b="1" dirty="0" smtClean="0"/>
            <a:t>Final decision by TDSP made to keep or remove Switch Hold by 11:00AM</a:t>
          </a:r>
          <a:endParaRPr lang="en-US" sz="1600" b="1" dirty="0"/>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4" custScaleX="136280" custLinFactNeighborX="25380" custLinFactNeighborY="0">
        <dgm:presLayoutVars>
          <dgm:bulletEnabled val="1"/>
        </dgm:presLayoutVars>
      </dgm:prSet>
      <dgm:spPr/>
      <dgm:t>
        <a:bodyPr/>
        <a:lstStyle/>
        <a:p>
          <a:endParaRPr lang="en-US"/>
        </a:p>
      </dgm:t>
    </dgm:pt>
    <dgm:pt modelId="{179D22B3-8FCE-41B8-A1E9-0850649D1214}" type="pres">
      <dgm:prSet presAssocID="{C1A987C3-9741-4548-98AC-976222EF59E3}" presName="circleA" presStyleLbl="node1" presStyleIdx="0" presStyleCnt="4"/>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1" presStyleCnt="4" custScaleX="153327" custLinFactNeighborX="14603" custLinFactNeighborY="-961">
        <dgm:presLayoutVars>
          <dgm:bulletEnabled val="1"/>
        </dgm:presLayoutVars>
      </dgm:prSet>
      <dgm:spPr/>
      <dgm:t>
        <a:bodyPr/>
        <a:lstStyle/>
        <a:p>
          <a:endParaRPr lang="en-US"/>
        </a:p>
      </dgm:t>
    </dgm:pt>
    <dgm:pt modelId="{75592E12-F150-4CC1-905E-1A84BA5BB778}" type="pres">
      <dgm:prSet presAssocID="{766300C3-D76B-4C68-B3C7-19BB396397D5}" presName="circleB" presStyleLbl="node1" presStyleIdx="1" presStyleCnt="4"/>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2" presStyleCnt="4" custScaleX="161285" custLinFactNeighborX="12332">
        <dgm:presLayoutVars>
          <dgm:bulletEnabled val="1"/>
        </dgm:presLayoutVars>
      </dgm:prSet>
      <dgm:spPr/>
      <dgm:t>
        <a:bodyPr/>
        <a:lstStyle/>
        <a:p>
          <a:endParaRPr lang="en-US"/>
        </a:p>
      </dgm:t>
    </dgm:pt>
    <dgm:pt modelId="{83BA9BDC-86E7-46BE-8096-D738C17AAE7F}" type="pres">
      <dgm:prSet presAssocID="{D7746633-BBC9-47C9-B080-C59666E45422}" presName="circleA" presStyleLbl="node1" presStyleIdx="2" presStyleCnt="4"/>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3" presStyleCnt="4" custScaleX="142381">
        <dgm:presLayoutVars>
          <dgm:bulletEnabled val="1"/>
        </dgm:presLayoutVars>
      </dgm:prSet>
      <dgm:spPr/>
      <dgm:t>
        <a:bodyPr/>
        <a:lstStyle/>
        <a:p>
          <a:endParaRPr lang="en-US"/>
        </a:p>
      </dgm:t>
    </dgm:pt>
    <dgm:pt modelId="{1F87FBC6-0DEB-4F01-A20F-52E340235D86}" type="pres">
      <dgm:prSet presAssocID="{E25899B1-3B1B-4A0B-ACE8-68D15991F48C}" presName="circleB" presStyleLbl="node1" presStyleIdx="3" presStyleCnt="4"/>
      <dgm:spPr/>
    </dgm:pt>
    <dgm:pt modelId="{22915F1B-F752-444E-A0B3-0DDD8A0E5B93}" type="pres">
      <dgm:prSet presAssocID="{E25899B1-3B1B-4A0B-ACE8-68D15991F48C}" presName="spaceB" presStyleCnt="0"/>
      <dgm:spPr/>
    </dgm:pt>
  </dgm:ptLst>
  <dgm:cxnLst>
    <dgm:cxn modelId="{30F53792-26E5-4A67-847E-B73720FEDAB4}" type="presOf" srcId="{EB41C33B-A478-440C-A800-DFDB5A23FD5A}" destId="{A19AEED6-C530-4A47-BAC7-A32866D48656}" srcOrd="0" destOrd="0" presId="urn:microsoft.com/office/officeart/2005/8/layout/hProcess11"/>
    <dgm:cxn modelId="{D341F2B5-EEAF-4CB3-830E-CF907BC82C84}" srcId="{EB41C33B-A478-440C-A800-DFDB5A23FD5A}" destId="{E25899B1-3B1B-4A0B-ACE8-68D15991F48C}" srcOrd="3" destOrd="0" parTransId="{308228C5-14F8-4B9D-845F-61DAADD5214F}" sibTransId="{F2A25570-D853-4316-AA71-0C1A1F93D191}"/>
    <dgm:cxn modelId="{A41CBDA0-3545-4AAA-A56D-2C9E50F61CC9}" srcId="{EB41C33B-A478-440C-A800-DFDB5A23FD5A}" destId="{D7746633-BBC9-47C9-B080-C59666E45422}" srcOrd="2" destOrd="0" parTransId="{46F41976-09FD-4C8F-9715-56DF26E901CB}" sibTransId="{7719B75D-14FE-435A-A4FC-EC295D807299}"/>
    <dgm:cxn modelId="{8DB9A360-B600-4509-B444-8AA750BD32AB}" srcId="{EB41C33B-A478-440C-A800-DFDB5A23FD5A}" destId="{C1A987C3-9741-4548-98AC-976222EF59E3}" srcOrd="0" destOrd="0" parTransId="{2CDD4619-1D68-44D4-AE9C-E1F924DA597A}" sibTransId="{E142053B-1434-41D1-B90E-5B695A42A289}"/>
    <dgm:cxn modelId="{68676256-8A0C-4217-9993-261FE748F63F}" srcId="{EB41C33B-A478-440C-A800-DFDB5A23FD5A}" destId="{766300C3-D76B-4C68-B3C7-19BB396397D5}" srcOrd="1" destOrd="0" parTransId="{B6C0F486-F996-4737-A7E7-E48DBB95D419}" sibTransId="{D83A0544-21D8-4E9B-9404-086D4AAE7DF7}"/>
    <dgm:cxn modelId="{5ED9801B-EA0F-415E-A56D-2A1A8F0CBE52}" type="presOf" srcId="{E25899B1-3B1B-4A0B-ACE8-68D15991F48C}" destId="{976EA5F8-4B94-4566-BA22-9912F266C32C}" srcOrd="0" destOrd="0" presId="urn:microsoft.com/office/officeart/2005/8/layout/hProcess11"/>
    <dgm:cxn modelId="{9BE5420C-904D-434D-B8D7-C26F4F7931ED}" type="presOf" srcId="{C1A987C3-9741-4548-98AC-976222EF59E3}" destId="{DC7EADC7-9085-42EB-9BF8-1E32BBE6BE8C}" srcOrd="0" destOrd="0" presId="urn:microsoft.com/office/officeart/2005/8/layout/hProcess11"/>
    <dgm:cxn modelId="{493E74E6-2141-4628-96D8-9CE174786D7E}" type="presOf" srcId="{D7746633-BBC9-47C9-B080-C59666E45422}" destId="{EB41A692-D784-4C46-BD19-48C6EDE9C3DD}" srcOrd="0" destOrd="0" presId="urn:microsoft.com/office/officeart/2005/8/layout/hProcess11"/>
    <dgm:cxn modelId="{E12889CD-4506-42AC-B62A-D0B1A839957B}" type="presOf" srcId="{766300C3-D76B-4C68-B3C7-19BB396397D5}" destId="{93025755-52C8-41A3-9FE1-FFD8EF3B5BBB}" srcOrd="0" destOrd="0" presId="urn:microsoft.com/office/officeart/2005/8/layout/hProcess11"/>
    <dgm:cxn modelId="{5BD7431D-C264-4526-AD87-A7F37CF9DDDB}" type="presParOf" srcId="{A19AEED6-C530-4A47-BAC7-A32866D48656}" destId="{9F8AAB8A-1F36-454F-9B8E-1134645493BE}" srcOrd="0" destOrd="0" presId="urn:microsoft.com/office/officeart/2005/8/layout/hProcess11"/>
    <dgm:cxn modelId="{B920BD5E-0FBE-4CAC-9104-8EA1A46D9C53}" type="presParOf" srcId="{A19AEED6-C530-4A47-BAC7-A32866D48656}" destId="{0B47D713-93B9-405E-B64B-6A44D60BF9DD}" srcOrd="1" destOrd="0" presId="urn:microsoft.com/office/officeart/2005/8/layout/hProcess11"/>
    <dgm:cxn modelId="{BA10B1E4-735D-44A3-B161-EA0AFC5F82E4}" type="presParOf" srcId="{0B47D713-93B9-405E-B64B-6A44D60BF9DD}" destId="{C24BF3C2-000E-4D8D-8D9B-56E7837CC531}" srcOrd="0" destOrd="0" presId="urn:microsoft.com/office/officeart/2005/8/layout/hProcess11"/>
    <dgm:cxn modelId="{8B2B8C6E-BF42-4A2D-B82D-2AE3996B257E}" type="presParOf" srcId="{C24BF3C2-000E-4D8D-8D9B-56E7837CC531}" destId="{DC7EADC7-9085-42EB-9BF8-1E32BBE6BE8C}" srcOrd="0" destOrd="0" presId="urn:microsoft.com/office/officeart/2005/8/layout/hProcess11"/>
    <dgm:cxn modelId="{DAED4D1B-2BDA-43C3-93E8-7D4A2604EBA7}" type="presParOf" srcId="{C24BF3C2-000E-4D8D-8D9B-56E7837CC531}" destId="{179D22B3-8FCE-41B8-A1E9-0850649D1214}" srcOrd="1" destOrd="0" presId="urn:microsoft.com/office/officeart/2005/8/layout/hProcess11"/>
    <dgm:cxn modelId="{4C304BEC-5B86-46D5-BCF8-40A265D357F2}" type="presParOf" srcId="{C24BF3C2-000E-4D8D-8D9B-56E7837CC531}" destId="{5337BC1F-318E-44CC-943C-5BBDB785C57D}" srcOrd="2" destOrd="0" presId="urn:microsoft.com/office/officeart/2005/8/layout/hProcess11"/>
    <dgm:cxn modelId="{1AF01ECE-A23D-4B9A-AFB4-20F070C1CCC8}" type="presParOf" srcId="{0B47D713-93B9-405E-B64B-6A44D60BF9DD}" destId="{968034BD-DB5E-4DCA-AB95-E6599059BBA2}" srcOrd="1" destOrd="0" presId="urn:microsoft.com/office/officeart/2005/8/layout/hProcess11"/>
    <dgm:cxn modelId="{A78ACCC8-725D-4DD6-8C0B-E60B772A5B3D}" type="presParOf" srcId="{0B47D713-93B9-405E-B64B-6A44D60BF9DD}" destId="{45E671B8-917A-4AA4-8917-F3FAF2B5F400}" srcOrd="2" destOrd="0" presId="urn:microsoft.com/office/officeart/2005/8/layout/hProcess11"/>
    <dgm:cxn modelId="{61A4A1AA-CDC1-409D-BCC5-2E964D44DA01}" type="presParOf" srcId="{45E671B8-917A-4AA4-8917-F3FAF2B5F400}" destId="{93025755-52C8-41A3-9FE1-FFD8EF3B5BBB}" srcOrd="0" destOrd="0" presId="urn:microsoft.com/office/officeart/2005/8/layout/hProcess11"/>
    <dgm:cxn modelId="{B1E42B4E-350F-416B-921C-CA3F9090B1F5}" type="presParOf" srcId="{45E671B8-917A-4AA4-8917-F3FAF2B5F400}" destId="{75592E12-F150-4CC1-905E-1A84BA5BB778}" srcOrd="1" destOrd="0" presId="urn:microsoft.com/office/officeart/2005/8/layout/hProcess11"/>
    <dgm:cxn modelId="{9E5DD27E-BA91-4C7F-A6B4-A0E31F4F55BE}" type="presParOf" srcId="{45E671B8-917A-4AA4-8917-F3FAF2B5F400}" destId="{60CBDFAC-F02A-49F4-9FEC-F6C2221BC0D0}" srcOrd="2" destOrd="0" presId="urn:microsoft.com/office/officeart/2005/8/layout/hProcess11"/>
    <dgm:cxn modelId="{EC580A41-4E13-4AE1-A5E4-32797682730B}" type="presParOf" srcId="{0B47D713-93B9-405E-B64B-6A44D60BF9DD}" destId="{B83709B0-A26B-409A-90ED-EB4244FB7F31}" srcOrd="3" destOrd="0" presId="urn:microsoft.com/office/officeart/2005/8/layout/hProcess11"/>
    <dgm:cxn modelId="{EC2B9E74-2C32-4F50-A8A0-FF9AD9EE5319}" type="presParOf" srcId="{0B47D713-93B9-405E-B64B-6A44D60BF9DD}" destId="{6BB1B471-A415-45F2-ACBC-9E77D5150CA9}" srcOrd="4" destOrd="0" presId="urn:microsoft.com/office/officeart/2005/8/layout/hProcess11"/>
    <dgm:cxn modelId="{B4CC3824-F679-4663-93ED-E0ADC07D1E80}" type="presParOf" srcId="{6BB1B471-A415-45F2-ACBC-9E77D5150CA9}" destId="{EB41A692-D784-4C46-BD19-48C6EDE9C3DD}" srcOrd="0" destOrd="0" presId="urn:microsoft.com/office/officeart/2005/8/layout/hProcess11"/>
    <dgm:cxn modelId="{EF445761-4456-4E0A-B656-502F9D68CB29}" type="presParOf" srcId="{6BB1B471-A415-45F2-ACBC-9E77D5150CA9}" destId="{83BA9BDC-86E7-46BE-8096-D738C17AAE7F}" srcOrd="1" destOrd="0" presId="urn:microsoft.com/office/officeart/2005/8/layout/hProcess11"/>
    <dgm:cxn modelId="{75BB6501-34B0-4CD3-8527-ED03D7F36A17}" type="presParOf" srcId="{6BB1B471-A415-45F2-ACBC-9E77D5150CA9}" destId="{340ABEEE-B943-42F3-8166-C34E6A9AA63F}" srcOrd="2" destOrd="0" presId="urn:microsoft.com/office/officeart/2005/8/layout/hProcess11"/>
    <dgm:cxn modelId="{3BF1B77B-7185-4E0B-A798-C8DAEC0A249A}" type="presParOf" srcId="{0B47D713-93B9-405E-B64B-6A44D60BF9DD}" destId="{CF705B45-DEEB-46C0-9602-8C749957F97D}" srcOrd="5" destOrd="0" presId="urn:microsoft.com/office/officeart/2005/8/layout/hProcess11"/>
    <dgm:cxn modelId="{7A697101-B1A3-4411-89AC-4159111A6DFF}" type="presParOf" srcId="{0B47D713-93B9-405E-B64B-6A44D60BF9DD}" destId="{A18426A1-2AD9-4E44-8718-10F6ACF0F955}" srcOrd="6" destOrd="0" presId="urn:microsoft.com/office/officeart/2005/8/layout/hProcess11"/>
    <dgm:cxn modelId="{DE3AFB90-3E18-4F05-9B0F-03BCAEF5B7BE}" type="presParOf" srcId="{A18426A1-2AD9-4E44-8718-10F6ACF0F955}" destId="{976EA5F8-4B94-4566-BA22-9912F266C32C}" srcOrd="0" destOrd="0" presId="urn:microsoft.com/office/officeart/2005/8/layout/hProcess11"/>
    <dgm:cxn modelId="{442D88B7-8E29-44AA-86D0-9AA3AF4211CF}" type="presParOf" srcId="{A18426A1-2AD9-4E44-8718-10F6ACF0F955}" destId="{1F87FBC6-0DEB-4F01-A20F-52E340235D86}" srcOrd="1" destOrd="0" presId="urn:microsoft.com/office/officeart/2005/8/layout/hProcess11"/>
    <dgm:cxn modelId="{8B85E565-E841-44FA-A2DA-E50BF604AEEB}"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t>
        <a:bodyPr/>
        <a:lstStyle/>
        <a:p>
          <a:endParaRPr lang="en-US"/>
        </a:p>
      </dgm:t>
    </dgm:pt>
    <dgm:pt modelId="{E3053D58-A4AB-4A6E-ADE0-829EE04D0553}" type="pres">
      <dgm:prSet presAssocID="{34F0D917-7833-46FC-9FBD-09034884CD31}" presName="centerShape" presStyleLbl="node0" presStyleIdx="0" presStyleCnt="1" custScaleX="115906" custScaleY="115906" custLinFactNeighborX="82" custLinFactNeighborY="-82"/>
      <dgm:spPr/>
      <dgm:t>
        <a:bodyPr/>
        <a:lstStyle/>
        <a:p>
          <a:endParaRPr lang="en-US"/>
        </a:p>
      </dgm:t>
    </dgm:pt>
    <dgm:pt modelId="{F83EFC59-7318-4459-8C4B-9105C868FD20}" type="pres">
      <dgm:prSet presAssocID="{DF7612C5-3127-430B-86D2-C7DD412CB28F}" presName="Name9" presStyleLbl="parChTrans1D2" presStyleIdx="0" presStyleCnt="4"/>
      <dgm:spPr/>
      <dgm:t>
        <a:bodyPr/>
        <a:lstStyle/>
        <a:p>
          <a:endParaRPr lang="en-US"/>
        </a:p>
      </dgm:t>
    </dgm:pt>
    <dgm:pt modelId="{695BF72D-A52A-46C2-9369-05749C458A92}" type="pres">
      <dgm:prSet presAssocID="{DF7612C5-3127-430B-86D2-C7DD412CB28F}" presName="connTx" presStyleLbl="parChTrans1D2" presStyleIdx="0" presStyleCnt="4"/>
      <dgm:spPr/>
      <dgm:t>
        <a:bodyPr/>
        <a:lstStyle/>
        <a:p>
          <a:endParaRPr lang="en-US"/>
        </a:p>
      </dgm:t>
    </dgm:pt>
    <dgm:pt modelId="{3AED44D7-AB34-41FB-8F1C-DAD056C1C5DC}" type="pres">
      <dgm:prSet presAssocID="{37BCFA2B-F297-48C2-861E-2DA5478B2071}" presName="node" presStyleLbl="node1" presStyleIdx="0" presStyleCnt="4">
        <dgm:presLayoutVars>
          <dgm:bulletEnabled val="1"/>
        </dgm:presLayoutVars>
      </dgm:prSet>
      <dgm:spPr/>
      <dgm:t>
        <a:bodyPr/>
        <a:lstStyle/>
        <a:p>
          <a:endParaRPr lang="en-US"/>
        </a:p>
      </dgm:t>
    </dgm:pt>
    <dgm:pt modelId="{537A40A1-ADD5-40AD-8D84-CC1610020BD2}" type="pres">
      <dgm:prSet presAssocID="{E34917DA-FB54-4124-8870-790DCE74B377}" presName="Name9" presStyleLbl="parChTrans1D2" presStyleIdx="1" presStyleCnt="4"/>
      <dgm:spPr/>
      <dgm:t>
        <a:bodyPr/>
        <a:lstStyle/>
        <a:p>
          <a:endParaRPr lang="en-US"/>
        </a:p>
      </dgm:t>
    </dgm:pt>
    <dgm:pt modelId="{473D5F2A-3029-4D55-A45A-D21EE25F6ECF}" type="pres">
      <dgm:prSet presAssocID="{E34917DA-FB54-4124-8870-790DCE74B377}" presName="connTx" presStyleLbl="parChTrans1D2" presStyleIdx="1" presStyleCnt="4"/>
      <dgm:spPr/>
      <dgm:t>
        <a:bodyPr/>
        <a:lstStyle/>
        <a:p>
          <a:endParaRPr lang="en-US"/>
        </a:p>
      </dgm:t>
    </dgm:pt>
    <dgm:pt modelId="{BCBA6C82-5667-4074-8B32-4255F86C14B7}" type="pres">
      <dgm:prSet presAssocID="{6EA66211-64D5-4C89-A3EF-829901895E16}" presName="node" presStyleLbl="node1" presStyleIdx="1" presStyleCnt="4">
        <dgm:presLayoutVars>
          <dgm:bulletEnabled val="1"/>
        </dgm:presLayoutVars>
      </dgm:prSet>
      <dgm:spPr/>
      <dgm:t>
        <a:bodyPr/>
        <a:lstStyle/>
        <a:p>
          <a:endParaRPr lang="en-US"/>
        </a:p>
      </dgm:t>
    </dgm:pt>
    <dgm:pt modelId="{8787AF4A-D75C-4C37-A9AF-60A6024DBC55}" type="pres">
      <dgm:prSet presAssocID="{3192ABA2-471F-4681-ACDC-E8F42268B0AB}" presName="Name9" presStyleLbl="parChTrans1D2" presStyleIdx="2" presStyleCnt="4"/>
      <dgm:spPr/>
      <dgm:t>
        <a:bodyPr/>
        <a:lstStyle/>
        <a:p>
          <a:endParaRPr lang="en-US"/>
        </a:p>
      </dgm:t>
    </dgm:pt>
    <dgm:pt modelId="{FEC3F2A2-D5DB-4833-8710-767E3CA3FD30}" type="pres">
      <dgm:prSet presAssocID="{3192ABA2-471F-4681-ACDC-E8F42268B0AB}" presName="connTx" presStyleLbl="parChTrans1D2" presStyleIdx="2" presStyleCnt="4"/>
      <dgm:spPr/>
      <dgm:t>
        <a:bodyPr/>
        <a:lstStyle/>
        <a:p>
          <a:endParaRPr lang="en-US"/>
        </a:p>
      </dgm:t>
    </dgm:pt>
    <dgm:pt modelId="{188D0818-0CEC-4898-8DB1-04F2745018BF}" type="pres">
      <dgm:prSet presAssocID="{0F5E832B-AFE2-4AE5-B144-FC6601A0A245}" presName="node" presStyleLbl="node1" presStyleIdx="2" presStyleCnt="4">
        <dgm:presLayoutVars>
          <dgm:bulletEnabled val="1"/>
        </dgm:presLayoutVars>
      </dgm:prSet>
      <dgm:spPr/>
      <dgm:t>
        <a:bodyPr/>
        <a:lstStyle/>
        <a:p>
          <a:endParaRPr lang="en-US"/>
        </a:p>
      </dgm:t>
    </dgm:pt>
    <dgm:pt modelId="{A84F0D49-A282-40A7-AC00-8E1F8CB7B724}" type="pres">
      <dgm:prSet presAssocID="{2819C85C-97A1-4366-BBE0-A7276E5A52D7}" presName="Name9" presStyleLbl="parChTrans1D2" presStyleIdx="3" presStyleCnt="4"/>
      <dgm:spPr/>
      <dgm:t>
        <a:bodyPr/>
        <a:lstStyle/>
        <a:p>
          <a:endParaRPr lang="en-US"/>
        </a:p>
      </dgm:t>
    </dgm:pt>
    <dgm:pt modelId="{5C3E3EAE-1889-4D82-A1D1-2EBC01177CB0}" type="pres">
      <dgm:prSet presAssocID="{2819C85C-97A1-4366-BBE0-A7276E5A52D7}" presName="connTx" presStyleLbl="parChTrans1D2" presStyleIdx="3" presStyleCnt="4"/>
      <dgm:spPr/>
      <dgm:t>
        <a:bodyPr/>
        <a:lstStyle/>
        <a:p>
          <a:endParaRPr lang="en-US"/>
        </a:p>
      </dgm:t>
    </dgm:pt>
    <dgm:pt modelId="{C0DFFDE3-AE59-485A-AE18-CA5127F4CF6E}" type="pres">
      <dgm:prSet presAssocID="{D529E93E-6F2B-4D5A-96D2-0C226D7AEBF7}" presName="node" presStyleLbl="node1" presStyleIdx="3" presStyleCnt="4">
        <dgm:presLayoutVars>
          <dgm:bulletEnabled val="1"/>
        </dgm:presLayoutVars>
      </dgm:prSet>
      <dgm:spPr/>
      <dgm:t>
        <a:bodyPr/>
        <a:lstStyle/>
        <a:p>
          <a:endParaRPr lang="en-US"/>
        </a:p>
      </dgm:t>
    </dgm:pt>
  </dgm:ptLst>
  <dgm:cxnLst>
    <dgm:cxn modelId="{B8DBC14F-70EF-4260-83D9-02FC4991BF65}" type="presOf" srcId="{2819C85C-97A1-4366-BBE0-A7276E5A52D7}" destId="{A84F0D49-A282-40A7-AC00-8E1F8CB7B724}"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1F00B186-4AE6-43AF-9258-B4608EEA4E70}" type="presOf" srcId="{34F0D917-7833-46FC-9FBD-09034884CD31}" destId="{E3053D58-A4AB-4A6E-ADE0-829EE04D0553}"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05B9802F-FBA8-43F5-914F-B385A40D6F41}" type="presOf" srcId="{3192ABA2-471F-4681-ACDC-E8F42268B0AB}" destId="{FEC3F2A2-D5DB-4833-8710-767E3CA3FD30}" srcOrd="1"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7D26E3A0-6ADA-456E-B729-23A8638C6A16}" type="presOf" srcId="{D529E93E-6F2B-4D5A-96D2-0C226D7AEBF7}" destId="{C0DFFDE3-AE59-485A-AE18-CA5127F4CF6E}" srcOrd="0"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02737244-B95B-4435-A3E6-A83B95091DDB}" type="presOf" srcId="{0F5E832B-AFE2-4AE5-B144-FC6601A0A245}" destId="{188D0818-0CEC-4898-8DB1-04F2745018BF}" srcOrd="0" destOrd="0" presId="urn:microsoft.com/office/officeart/2005/8/layout/radial1"/>
    <dgm:cxn modelId="{6D42A10A-EFF7-4D3B-8DDB-0B712FB060F3}" type="presOf" srcId="{D249D6BD-B2A2-49C6-987D-EDD8A993F6AA}" destId="{E10234F1-7B9B-4016-AED5-CE13A3CE1FC9}"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6C2CE50D-E814-4071-A992-45DDEEAF8353}" srcId="{34F0D917-7833-46FC-9FBD-09034884CD31}" destId="{6EA66211-64D5-4C89-A3EF-829901895E16}" srcOrd="1" destOrd="0" parTransId="{E34917DA-FB54-4124-8870-790DCE74B377}" sibTransId="{FA38EF14-D646-4743-B2E1-05973FFC6ACA}"/>
    <dgm:cxn modelId="{471E7475-637C-4E80-9979-09941CFB0692}" type="presOf" srcId="{DF7612C5-3127-430B-86D2-C7DD412CB28F}" destId="{695BF72D-A52A-46C2-9369-05749C458A92}" srcOrd="1"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4637DA2C-6919-4818-83F8-B2F331CB5C75}" type="presOf" srcId="{6EA66211-64D5-4C89-A3EF-829901895E16}" destId="{BCBA6C82-5667-4074-8B32-4255F86C14B7}"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t>
        <a:bodyPr/>
        <a:lstStyle/>
        <a:p>
          <a:endParaRPr lang="en-US"/>
        </a:p>
      </dgm:t>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t>
        <a:bodyPr/>
        <a:lstStyle/>
        <a:p>
          <a:endParaRPr lang="en-US"/>
        </a:p>
      </dgm:t>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t>
        <a:bodyPr/>
        <a:lstStyle/>
        <a:p>
          <a:endParaRPr lang="en-US"/>
        </a:p>
      </dgm:t>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t>
        <a:bodyPr/>
        <a:lstStyle/>
        <a:p>
          <a:endParaRPr lang="en-US"/>
        </a:p>
      </dgm:t>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t>
        <a:bodyPr/>
        <a:lstStyle/>
        <a:p>
          <a:endParaRPr lang="en-US"/>
        </a:p>
      </dgm:t>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t>
        <a:bodyPr/>
        <a:lstStyle/>
        <a:p>
          <a:endParaRPr lang="en-US"/>
        </a:p>
      </dgm:t>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43D8194C-1EC3-4596-814C-FF7BCF31748D}" type="presOf" srcId="{E25899B1-3B1B-4A0B-ACE8-68D15991F48C}" destId="{976EA5F8-4B94-4566-BA22-9912F266C32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98C8827E-9B67-4B57-9F8E-7929ECFB1113}" type="presOf" srcId="{D7746633-BBC9-47C9-B080-C59666E45422}" destId="{EB41A692-D784-4C46-BD19-48C6EDE9C3DD}" srcOrd="0" destOrd="0" presId="urn:microsoft.com/office/officeart/2005/8/layout/hProcess11"/>
    <dgm:cxn modelId="{8F2149C3-E47C-4385-B17C-6275EC8CBA44}" srcId="{EB41C33B-A478-440C-A800-DFDB5A23FD5A}" destId="{583F9B5F-997A-4040-897F-6DB074FCE145}" srcOrd="2" destOrd="0" parTransId="{AD65C6CB-568B-4922-9303-A76A2335D9E9}" sibTransId="{0B7037C0-FF1D-4498-AA8D-71573725E76D}"/>
    <dgm:cxn modelId="{D341F2B5-EEAF-4CB3-830E-CF907BC82C84}" srcId="{EB41C33B-A478-440C-A800-DFDB5A23FD5A}" destId="{E25899B1-3B1B-4A0B-ACE8-68D15991F48C}" srcOrd="5" destOrd="0" parTransId="{308228C5-14F8-4B9D-845F-61DAADD5214F}" sibTransId="{F2A25570-D853-4316-AA71-0C1A1F93D191}"/>
    <dgm:cxn modelId="{CCC9647D-06C9-449C-BB1C-2E78C9ABCC62}" type="presOf" srcId="{766300C3-D76B-4C68-B3C7-19BB396397D5}" destId="{93025755-52C8-41A3-9FE1-FFD8EF3B5BBB}"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C9C3930B-B73E-456C-B11F-1C187C0C450A}" srcId="{EB41C33B-A478-440C-A800-DFDB5A23FD5A}" destId="{4DBAE7EE-27C4-4BE4-B8B7-515A7327F84D}" srcOrd="1" destOrd="0" parTransId="{7540CB27-9065-468A-A7A6-A32D93624AAF}" sibTransId="{4A72E45E-6E4E-4FA4-9952-1C58AE10D89C}"/>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68676256-8A0C-4217-9993-261FE748F63F}" srcId="{EB41C33B-A478-440C-A800-DFDB5A23FD5A}" destId="{766300C3-D76B-4C68-B3C7-19BB396397D5}" srcOrd="3" destOrd="0" parTransId="{B6C0F486-F996-4737-A7E7-E48DBB95D419}" sibTransId="{D83A0544-21D8-4E9B-9404-086D4AAE7DF7}"/>
    <dgm:cxn modelId="{E9CB45E7-17EF-40DE-8432-27EC38065E85}" type="presOf" srcId="{4DBAE7EE-27C4-4BE4-B8B7-515A7327F84D}" destId="{C5B92430-C520-4C87-8EF9-75F5A3E2878E}" srcOrd="0" destOrd="0" presId="urn:microsoft.com/office/officeart/2005/8/layout/hProcess11"/>
    <dgm:cxn modelId="{C525790E-C63E-41CA-AE2C-6C5E1F8931EF}" type="presOf" srcId="{C1A987C3-9741-4548-98AC-976222EF59E3}" destId="{DC7EADC7-9085-42EB-9BF8-1E32BBE6BE8C}"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1213492"/>
          <a:ext cx="8915400" cy="1584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336878" y="0"/>
          <a:ext cx="1796679"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sz="1600" b="1" kern="1200" dirty="0"/>
            <a:t>MT Submission </a:t>
          </a:r>
          <a:r>
            <a:rPr lang="en-US" sz="1600" b="1" kern="1200" dirty="0" smtClean="0"/>
            <a:t>4:00PM Friday – TDSP Initial Review </a:t>
          </a:r>
        </a:p>
        <a:p>
          <a:pPr lvl="0" algn="l" defTabSz="711200">
            <a:lnSpc>
              <a:spcPct val="90000"/>
            </a:lnSpc>
            <a:spcBef>
              <a:spcPct val="0"/>
            </a:spcBef>
            <a:spcAft>
              <a:spcPct val="35000"/>
            </a:spcAft>
          </a:pPr>
          <a:r>
            <a:rPr lang="en-US" sz="1600" b="1" kern="1200" dirty="0" smtClean="0"/>
            <a:t> (1hr)</a:t>
          </a:r>
          <a:endParaRPr lang="en-US" sz="1600" b="1" kern="1200" dirty="0"/>
        </a:p>
      </dsp:txBody>
      <dsp:txXfrm>
        <a:off x="336878" y="0"/>
        <a:ext cx="1796679" cy="1584960"/>
      </dsp:txXfrm>
    </dsp:sp>
    <dsp:sp modelId="{179D22B3-8FCE-41B8-A1E9-0850649D1214}">
      <dsp:nvSpPr>
        <dsp:cNvPr id="0" name=""/>
        <dsp:cNvSpPr/>
      </dsp:nvSpPr>
      <dsp:spPr>
        <a:xfrm>
          <a:off x="702494"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2057395" y="2362208"/>
          <a:ext cx="2021422"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t>Current ROR Review time starts 8:00AM Monday </a:t>
          </a:r>
        </a:p>
        <a:p>
          <a:pPr lvl="0" algn="l" defTabSz="711200">
            <a:lnSpc>
              <a:spcPct val="90000"/>
            </a:lnSpc>
            <a:spcBef>
              <a:spcPct val="0"/>
            </a:spcBef>
            <a:spcAft>
              <a:spcPct val="35000"/>
            </a:spcAft>
          </a:pPr>
          <a:r>
            <a:rPr lang="en-US" sz="1600" b="1" kern="1200" dirty="0" smtClean="0"/>
            <a:t>(1.5hrs)</a:t>
          </a:r>
          <a:endParaRPr lang="en-US" sz="1600" b="1" kern="1200" dirty="0"/>
        </a:p>
      </dsp:txBody>
      <dsp:txXfrm>
        <a:off x="2057395" y="2362208"/>
        <a:ext cx="2021422" cy="1584960"/>
      </dsp:txXfrm>
    </dsp:sp>
    <dsp:sp modelId="{75592E12-F150-4CC1-905E-1A84BA5BB778}">
      <dsp:nvSpPr>
        <dsp:cNvPr id="0" name=""/>
        <dsp:cNvSpPr/>
      </dsp:nvSpPr>
      <dsp:spPr>
        <a:xfrm>
          <a:off x="2677464"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4114796" y="0"/>
          <a:ext cx="2126338"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sz="1600" b="1" kern="1200" dirty="0" smtClean="0"/>
            <a:t>TDSP Final Review time starts 9:30AM  (1.5hrs)</a:t>
          </a:r>
          <a:endParaRPr lang="en-US" sz="1600" b="1" kern="1200" dirty="0"/>
        </a:p>
      </dsp:txBody>
      <dsp:txXfrm>
        <a:off x="4114796" y="0"/>
        <a:ext cx="2126338" cy="1584960"/>
      </dsp:txXfrm>
    </dsp:sp>
    <dsp:sp modelId="{83BA9BDC-86E7-46BE-8096-D738C17AAE7F}">
      <dsp:nvSpPr>
        <dsp:cNvPr id="0" name=""/>
        <dsp:cNvSpPr/>
      </dsp:nvSpPr>
      <dsp:spPr>
        <a:xfrm>
          <a:off x="4817263"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144471" y="2377439"/>
          <a:ext cx="1877113" cy="158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t>Final decision by TDSP made to keep or remove Switch Hold by 11:00AM</a:t>
          </a:r>
          <a:endParaRPr lang="en-US" sz="1600" b="1" kern="1200" dirty="0"/>
        </a:p>
      </dsp:txBody>
      <dsp:txXfrm>
        <a:off x="6144471" y="2377439"/>
        <a:ext cx="1877113" cy="1584960"/>
      </dsp:txXfrm>
    </dsp:sp>
    <dsp:sp modelId="{1F87FBC6-0DEB-4F01-A20F-52E340235D86}">
      <dsp:nvSpPr>
        <dsp:cNvPr id="0" name=""/>
        <dsp:cNvSpPr/>
      </dsp:nvSpPr>
      <dsp:spPr>
        <a:xfrm>
          <a:off x="6884908" y="178308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Customer</a:t>
          </a:r>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Gaining REP</a:t>
          </a:r>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ERCOT</a:t>
          </a:r>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Losing REP</a:t>
          </a:r>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TDU</a:t>
          </a:r>
        </a:p>
      </dsp:txBody>
      <dsp:txXfrm>
        <a:off x="1790531" y="2227745"/>
        <a:ext cx="1076698" cy="1076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0.69089</cdr:x>
      <cdr:y>0.37671</cdr:y>
    </cdr:from>
    <cdr:to>
      <cdr:x>0.80369</cdr:x>
      <cdr:y>0.48791</cdr:y>
    </cdr:to>
    <cdr:cxnSp macro="">
      <cdr:nvCxnSpPr>
        <cdr:cNvPr id="3" name="Straight Arrow Connector 2">
          <a:extLst xmlns:a="http://schemas.openxmlformats.org/drawingml/2006/main">
            <a:ext uri="{FF2B5EF4-FFF2-40B4-BE49-F238E27FC236}">
              <a16:creationId xmlns:a16="http://schemas.microsoft.com/office/drawing/2014/main" xmlns="" id="{32DB4912-E471-491E-B5C7-A84672A8AFC2}"/>
            </a:ext>
          </a:extLst>
        </cdr:cNvPr>
        <cdr:cNvCxnSpPr/>
      </cdr:nvCxnSpPr>
      <cdr:spPr>
        <a:xfrm xmlns:a="http://schemas.openxmlformats.org/drawingml/2006/main">
          <a:off x="6067425" y="1706181"/>
          <a:ext cx="990600" cy="503619"/>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0.24659</cdr:x>
      <cdr:y>0.92574</cdr:y>
    </cdr:from>
    <cdr:to>
      <cdr:x>0.42996</cdr:x>
      <cdr:y>0.95724</cdr:y>
    </cdr:to>
    <cdr:sp macro="" textlink="">
      <cdr:nvSpPr>
        <cdr:cNvPr id="6" name="TextBox 3">
          <a:extLst xmlns:a="http://schemas.openxmlformats.org/drawingml/2006/main">
            <a:ext uri="{FF2B5EF4-FFF2-40B4-BE49-F238E27FC236}">
              <a16:creationId xmlns:a16="http://schemas.microsoft.com/office/drawing/2014/main" xmlns="" id="{D5F8855E-3626-48DD-8CAD-93C860241F79}"/>
            </a:ext>
          </a:extLst>
        </cdr:cNvPr>
        <cdr:cNvSpPr txBox="1"/>
      </cdr:nvSpPr>
      <cdr:spPr>
        <a:xfrm xmlns:a="http://schemas.openxmlformats.org/drawingml/2006/main">
          <a:off x="2109186" y="4415908"/>
          <a:ext cx="1568446" cy="150258"/>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2016</a:t>
          </a:r>
        </a:p>
      </cdr:txBody>
    </cdr:sp>
  </cdr:relSizeAnchor>
  <cdr:relSizeAnchor xmlns:cdr="http://schemas.openxmlformats.org/drawingml/2006/chartDrawing">
    <cdr:from>
      <cdr:x>0.43632</cdr:x>
      <cdr:y>0.92452</cdr:y>
    </cdr:from>
    <cdr:to>
      <cdr:x>0.61857</cdr:x>
      <cdr:y>0.95939</cdr:y>
    </cdr:to>
    <cdr:sp macro="" textlink="">
      <cdr:nvSpPr>
        <cdr:cNvPr id="8" name="TextBox 3">
          <a:extLst xmlns:a="http://schemas.openxmlformats.org/drawingml/2006/main">
            <a:ext uri="{FF2B5EF4-FFF2-40B4-BE49-F238E27FC236}">
              <a16:creationId xmlns:a16="http://schemas.microsoft.com/office/drawing/2014/main" xmlns="" id="{4AEDB23E-6AAB-4AE3-AB6E-4BE715FD4347}"/>
            </a:ext>
          </a:extLst>
        </cdr:cNvPr>
        <cdr:cNvSpPr txBox="1"/>
      </cdr:nvSpPr>
      <cdr:spPr>
        <a:xfrm xmlns:a="http://schemas.openxmlformats.org/drawingml/2006/main">
          <a:off x="3732036" y="4410075"/>
          <a:ext cx="1558867" cy="166334"/>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2017</a:t>
          </a:r>
        </a:p>
      </cdr:txBody>
    </cdr:sp>
  </cdr:relSizeAnchor>
  <cdr:relSizeAnchor xmlns:cdr="http://schemas.openxmlformats.org/drawingml/2006/chartDrawing">
    <cdr:from>
      <cdr:x>0.04926</cdr:x>
      <cdr:y>0.92652</cdr:y>
    </cdr:from>
    <cdr:to>
      <cdr:x>0.233</cdr:x>
      <cdr:y>0.95847</cdr:y>
    </cdr:to>
    <cdr:sp macro="" textlink="">
      <cdr:nvSpPr>
        <cdr:cNvPr id="4" name="TextBox 3">
          <a:extLst xmlns:a="http://schemas.openxmlformats.org/drawingml/2006/main">
            <a:ext uri="{FF2B5EF4-FFF2-40B4-BE49-F238E27FC236}">
              <a16:creationId xmlns:a16="http://schemas.microsoft.com/office/drawing/2014/main" xmlns="" id="{00000000-0008-0000-0100-000004000000}"/>
            </a:ext>
          </a:extLst>
        </cdr:cNvPr>
        <cdr:cNvSpPr txBox="1"/>
      </cdr:nvSpPr>
      <cdr:spPr>
        <a:xfrm xmlns:a="http://schemas.openxmlformats.org/drawingml/2006/main">
          <a:off x="421362" y="4419601"/>
          <a:ext cx="1571625" cy="152399"/>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195</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213</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215</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216</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217</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220</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98</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100</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101</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102</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104</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105</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106</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107</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108</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109</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110</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112</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113</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114</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135</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152</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174</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185</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190</a:t>
            </a:fld>
            <a:endParaRPr lang="en-US"/>
          </a:p>
        </p:txBody>
      </p:sp>
    </p:spTree>
    <p:extLst>
      <p:ext uri="{BB962C8B-B14F-4D97-AF65-F5344CB8AC3E}">
        <p14:creationId xmlns:p14="http://schemas.microsoft.com/office/powerpoint/2010/main" val="3850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7206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244476"/>
            <a:ext cx="762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B6770">
                  <a:lumMod val="40000"/>
                  <a:lumOff val="60000"/>
                </a:srgbClr>
              </a:solidFill>
            </a:endParaRPr>
          </a:p>
        </p:txBody>
      </p:sp>
      <p:cxnSp>
        <p:nvCxnSpPr>
          <p:cNvPr id="5" name="Straight Connector 4"/>
          <p:cNvCxnSpPr/>
          <p:nvPr userDrawn="1"/>
        </p:nvCxnSpPr>
        <p:spPr>
          <a:xfrm>
            <a:off x="304800" y="244475"/>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242293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1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41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6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75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47869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560503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686381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806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5899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274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1547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0611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76014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1821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65217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194962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494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48030124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03016299"/>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304291041"/>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417822487"/>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61378499"/>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5389392"/>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833600747"/>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94506065"/>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82050136"/>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76208" y="6477000"/>
            <a:ext cx="5937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3925" y="6477000"/>
            <a:ext cx="685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6248400"/>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53975" y="655320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280202563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10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9.xml"/><Relationship Id="rId1" Type="http://schemas.openxmlformats.org/officeDocument/2006/relationships/slideLayout" Target="../slideLayouts/slideLayout20.xml"/><Relationship Id="rId4" Type="http://schemas.openxmlformats.org/officeDocument/2006/relationships/image" Target="../media/image5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1.xml"/></Relationships>
</file>

<file path=ppt/slides/_rels/slide14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1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6.xml"/><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3.xml"/></Relationships>
</file>

<file path=ppt/slides/_rels/slide1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3.xml"/></Relationships>
</file>

<file path=ppt/slides/_rels/slide1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3.xml"/></Relationships>
</file>

<file path=ppt/slides/_rels/slide1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3.xml"/></Relationships>
</file>

<file path=ppt/slides/_rels/slide1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3.xml"/><Relationship Id="rId4" Type="http://schemas.openxmlformats.org/officeDocument/2006/relationships/image" Target="../media/image69.png"/></Relationships>
</file>

<file path=ppt/slides/_rels/slide1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3.xml"/></Relationships>
</file>

<file path=ppt/slides/_rels/slide1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7.xml"/><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1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3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9.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0.xml"/><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35.xml"/><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5.xml"/><Relationship Id="rId4" Type="http://schemas.openxmlformats.org/officeDocument/2006/relationships/image" Target="../media/image77.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20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43.xml"/></Relationships>
</file>

<file path=ppt/slides/_rels/slide20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20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644174"/>
            <a:ext cx="3771900" cy="1569660"/>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and Inadvertent Gain Training</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the following five additional columns added at the end of each row, representing the following 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100</a:t>
            </a:fld>
            <a:endParaRPr lang="en-US">
              <a:solidFill>
                <a:srgbClr val="5B6770"/>
              </a:solidFill>
            </a:endParaRPr>
          </a:p>
        </p:txBody>
      </p:sp>
      <p:sp>
        <p:nvSpPr>
          <p:cNvPr id="5" name="TextBox 4">
            <a:extLst>
              <a:ext uri="{FF2B5EF4-FFF2-40B4-BE49-F238E27FC236}">
                <a16:creationId xmlns:a16="http://schemas.microsoft.com/office/drawing/2014/main" xmlns=""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101</a:t>
            </a:fld>
            <a:endParaRPr lang="en-US">
              <a:solidFill>
                <a:srgbClr val="5B6770"/>
              </a:solidFill>
            </a:endParaRPr>
          </a:p>
        </p:txBody>
      </p:sp>
      <p:graphicFrame>
        <p:nvGraphicFramePr>
          <p:cNvPr id="5" name="Table 4">
            <a:extLst>
              <a:ext uri="{FF2B5EF4-FFF2-40B4-BE49-F238E27FC236}">
                <a16:creationId xmlns:a16="http://schemas.microsoft.com/office/drawing/2014/main" xmlns=""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xmlns="" val="713826764"/>
                    </a:ext>
                  </a:extLst>
                </a:gridCol>
                <a:gridCol w="3124200">
                  <a:extLst>
                    <a:ext uri="{9D8B030D-6E8A-4147-A177-3AD203B41FA5}">
                      <a16:colId xmlns:a16="http://schemas.microsoft.com/office/drawing/2014/main" xmlns="" val="270612071"/>
                    </a:ext>
                  </a:extLst>
                </a:gridCol>
                <a:gridCol w="2971800">
                  <a:extLst>
                    <a:ext uri="{9D8B030D-6E8A-4147-A177-3AD203B41FA5}">
                      <a16:colId xmlns:a16="http://schemas.microsoft.com/office/drawing/2014/main" xmlns=""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xmlns=""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xmlns=""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xmlns=""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xmlns="" val="2107119186"/>
                  </a:ext>
                </a:extLst>
              </a:tr>
            </a:tbl>
          </a:graphicData>
        </a:graphic>
      </p:graphicFrame>
      <p:sp>
        <p:nvSpPr>
          <p:cNvPr id="3" name="TextBox 2">
            <a:extLst>
              <a:ext uri="{FF2B5EF4-FFF2-40B4-BE49-F238E27FC236}">
                <a16:creationId xmlns:a16="http://schemas.microsoft.com/office/drawing/2014/main" xmlns=""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102</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duplicates.</a:t>
            </a: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104</a:t>
            </a:fld>
            <a:endParaRPr lang="en-US">
              <a:solidFill>
                <a:srgbClr val="5B6770"/>
              </a:solidFill>
            </a:endParaRPr>
          </a:p>
        </p:txBody>
      </p:sp>
      <p:sp>
        <p:nvSpPr>
          <p:cNvPr id="10" name="TextBox 9">
            <a:extLst>
              <a:ext uri="{FF2B5EF4-FFF2-40B4-BE49-F238E27FC236}">
                <a16:creationId xmlns:a16="http://schemas.microsoft.com/office/drawing/2014/main" xmlns=""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not pass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105</a:t>
            </a:fld>
            <a:endParaRPr lang="en-US">
              <a:solidFill>
                <a:srgbClr val="5B6770"/>
              </a:solidFill>
            </a:endParaRPr>
          </a:p>
        </p:txBody>
      </p:sp>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xmlns=""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4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107</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743200" y="3924309"/>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6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108</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733800" y="4000500"/>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820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45" y="265938"/>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109</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8001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E5F1E55E-6332-46AD-8CAA-6B66ABBBCF80}"/>
              </a:ext>
            </a:extLst>
          </p:cNvPr>
          <p:cNvPicPr>
            <a:picLocks noChangeAspect="1"/>
          </p:cNvPicPr>
          <p:nvPr/>
        </p:nvPicPr>
        <p:blipFill>
          <a:blip r:embed="rId4"/>
          <a:stretch>
            <a:fillRect/>
          </a:stretch>
        </p:blipFill>
        <p:spPr>
          <a:xfrm>
            <a:off x="4679847" y="3970338"/>
            <a:ext cx="4121253" cy="1030313"/>
          </a:xfrm>
          <a:prstGeom prst="rect">
            <a:avLst/>
          </a:prstGeom>
        </p:spPr>
      </p:pic>
    </p:spTree>
    <p:extLst>
      <p:ext uri="{BB962C8B-B14F-4D97-AF65-F5344CB8AC3E}">
        <p14:creationId xmlns:p14="http://schemas.microsoft.com/office/powerpoint/2010/main" val="163123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1752600"/>
          </a:xfrm>
        </p:spPr>
        <p:txBody>
          <a:bodyPr/>
          <a:lstStyle/>
          <a:p>
            <a:pPr marL="0" indent="0">
              <a:lnSpc>
                <a:spcPct val="150000"/>
              </a:lnSpc>
              <a:buNone/>
            </a:pPr>
            <a:r>
              <a:rPr lang="en-US" sz="2000" b="1" dirty="0"/>
              <a:t>Launch Page</a:t>
            </a:r>
          </a:p>
          <a:p>
            <a:pPr marL="457200" lvl="1" indent="0">
              <a:lnSpc>
                <a:spcPct val="150000"/>
              </a:lnSpc>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628904"/>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110</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66844"/>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89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111</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617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at top of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112</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1861"/>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81600" y="3334542"/>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760032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790575" y="833437"/>
            <a:ext cx="7620000" cy="304800"/>
          </a:xfrm>
        </p:spPr>
        <p:txBody>
          <a:bodyPr/>
          <a:lstStyle/>
          <a:p>
            <a:r>
              <a:rPr lang="en-US" sz="2000" dirty="0"/>
              <a:t>From within MIS, select the </a:t>
            </a:r>
            <a:r>
              <a:rPr lang="en-US" sz="2000" i="1" dirty="0"/>
              <a:t>Retail</a:t>
            </a:r>
            <a:r>
              <a:rPr lang="en-US" sz="2000" dirty="0"/>
              <a:t>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113</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247775"/>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587931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38"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457200" y="914400"/>
            <a:ext cx="8077200" cy="304800"/>
          </a:xfrm>
        </p:spPr>
        <p:txBody>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114</a:t>
            </a:fld>
            <a:endParaRPr lang="en-US">
              <a:solidFill>
                <a:srgbClr val="5B6770"/>
              </a:solidFill>
            </a:endParaRPr>
          </a:p>
        </p:txBody>
      </p:sp>
      <p:grpSp>
        <p:nvGrpSpPr>
          <p:cNvPr id="8" name="Group 7"/>
          <p:cNvGrpSpPr/>
          <p:nvPr/>
        </p:nvGrpSpPr>
        <p:grpSpPr>
          <a:xfrm>
            <a:off x="2446139" y="1371600"/>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1383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4194968"/>
          </a:xfrm>
        </p:spPr>
        <p:txBody>
          <a:bodyPr/>
          <a:lstStyle/>
          <a:p>
            <a:pPr marL="0" indent="0">
              <a:spcBef>
                <a:spcPts val="1800"/>
              </a:spcBef>
              <a:buNone/>
            </a:pPr>
            <a:r>
              <a:rPr lang="en-US" sz="2400" b="1" i="1" dirty="0"/>
              <a:t>In what format should your Bulk Insert file be saved, prior to uploading into </a:t>
            </a:r>
            <a:r>
              <a:rPr lang="en-US" sz="2400" b="1" i="1" dirty="0" err="1"/>
              <a:t>MarkeTrak</a:t>
            </a:r>
            <a:r>
              <a:rPr lang="en-US" sz="2400" b="1" i="1" dirty="0"/>
              <a:t>?</a:t>
            </a:r>
          </a:p>
          <a:p>
            <a:pPr marL="857250" lvl="1" indent="-457200">
              <a:spcBef>
                <a:spcPts val="2400"/>
              </a:spcBef>
              <a:buFont typeface="+mj-lt"/>
              <a:buAutoNum type="alphaLcParenR"/>
            </a:pPr>
            <a:r>
              <a:rPr lang="en-US" sz="2400" dirty="0"/>
              <a:t>*.pdf</a:t>
            </a:r>
          </a:p>
          <a:p>
            <a:pPr marL="857250" lvl="1" indent="-457200">
              <a:spcBef>
                <a:spcPts val="1200"/>
              </a:spcBef>
              <a:buFont typeface="+mj-lt"/>
              <a:buAutoNum type="alphaLcParenR"/>
            </a:pPr>
            <a:r>
              <a:rPr lang="en-US" sz="2400" dirty="0"/>
              <a:t>*.txt</a:t>
            </a:r>
          </a:p>
          <a:p>
            <a:pPr marL="857250" lvl="1" indent="-457200">
              <a:spcBef>
                <a:spcPts val="1200"/>
              </a:spcBef>
              <a:buFont typeface="+mj-lt"/>
              <a:buAutoNum type="alphaLcParenR"/>
            </a:pPr>
            <a:r>
              <a:rPr lang="en-US" sz="2400" dirty="0"/>
              <a:t>*.csv</a:t>
            </a:r>
          </a:p>
          <a:p>
            <a:pPr marL="857250" lvl="1" indent="-457200">
              <a:spcBef>
                <a:spcPts val="1200"/>
              </a:spcBef>
              <a:buFont typeface="+mj-lt"/>
              <a:buAutoNum type="alphaLcParenR"/>
            </a:pPr>
            <a:r>
              <a:rPr lang="en-US" sz="2400" dirty="0"/>
              <a:t>*.</a:t>
            </a:r>
            <a:r>
              <a:rPr lang="en-US" sz="2400" dirty="0" err="1"/>
              <a:t>xlsx</a:t>
            </a:r>
            <a:endParaRPr lang="en-US" sz="24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115</a:t>
            </a:fld>
            <a:endParaRPr lang="en-US">
              <a:solidFill>
                <a:srgbClr val="5B6770"/>
              </a:solidFill>
            </a:endParaRPr>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rgbClr val="00AEC7"/>
                </a:solidFill>
              </a:rPr>
              <a:t>c) *.csv</a:t>
            </a:r>
          </a:p>
        </p:txBody>
      </p:sp>
      <p:sp>
        <p:nvSpPr>
          <p:cNvPr id="6" name="Rectangle 5"/>
          <p:cNvSpPr/>
          <p:nvPr/>
        </p:nvSpPr>
        <p:spPr>
          <a:xfrm>
            <a:off x="2324100" y="4872228"/>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800" b="1" i="1" dirty="0"/>
              <a:t>True or False:</a:t>
            </a:r>
          </a:p>
          <a:p>
            <a:pPr marL="0" indent="0">
              <a:spcBef>
                <a:spcPts val="1800"/>
              </a:spcBef>
              <a:buNone/>
            </a:pPr>
            <a:r>
              <a:rPr lang="en-US" sz="2800" dirty="0"/>
              <a:t>Bulk Insert templates for every applicable subtype are available on the </a:t>
            </a:r>
            <a:r>
              <a:rPr lang="en-US" sz="2800" dirty="0" err="1"/>
              <a:t>MarkeTrak</a:t>
            </a:r>
            <a:r>
              <a:rPr lang="en-US" sz="28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116</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800" i="1" dirty="0">
                <a:solidFill>
                  <a:srgbClr val="00AEC7"/>
                </a:solidFill>
              </a:rPr>
              <a:t>True</a:t>
            </a:r>
          </a:p>
        </p:txBody>
      </p:sp>
      <p:sp>
        <p:nvSpPr>
          <p:cNvPr id="6" name="Rectangle 5"/>
          <p:cNvSpPr/>
          <p:nvPr/>
        </p:nvSpPr>
        <p:spPr>
          <a:xfrm>
            <a:off x="2438400"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118</a:t>
            </a:fld>
            <a:endParaRPr lang="en-US">
              <a:solidFill>
                <a:srgbClr val="5B6770"/>
              </a:solidFill>
            </a:endParaRP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xmlns=""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xmlns="" val="3970696537"/>
                  </a:ext>
                </a:extLst>
              </a:tr>
            </a:tbl>
          </a:graphicData>
        </a:graphic>
      </p:graphicFrame>
    </p:spTree>
    <p:extLst>
      <p:ext uri="{BB962C8B-B14F-4D97-AF65-F5344CB8AC3E}">
        <p14:creationId xmlns:p14="http://schemas.microsoft.com/office/powerpoint/2010/main" val="40834251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119</a:t>
            </a:fld>
            <a:endParaRPr lang="en-US">
              <a:solidFill>
                <a:srgbClr val="5B6770"/>
              </a:solidFill>
            </a:endParaRP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4206632369"/>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xmlns=""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xmlns=""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xmlns=""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1102382808"/>
                  </a:ext>
                </a:extLst>
              </a:tr>
            </a:tbl>
          </a:graphicData>
        </a:graphic>
      </p:graphicFrame>
    </p:spTree>
    <p:extLst>
      <p:ext uri="{BB962C8B-B14F-4D97-AF65-F5344CB8AC3E}">
        <p14:creationId xmlns:p14="http://schemas.microsoft.com/office/powerpoint/2010/main" val="166300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marL="0" indent="0">
              <a:lnSpc>
                <a:spcPct val="150000"/>
              </a:lnSpc>
              <a:buNone/>
            </a:pPr>
            <a:r>
              <a:rPr lang="en-US" sz="2000" b="1" dirty="0"/>
              <a:t>Setting a specific Home Page Report</a:t>
            </a:r>
          </a:p>
          <a:p>
            <a:pPr marL="457200" lvl="1" indent="0">
              <a:lnSpc>
                <a:spcPct val="150000"/>
              </a:lnSpc>
              <a:buNone/>
            </a:pPr>
            <a:r>
              <a:rPr lang="en-US" sz="1600" dirty="0"/>
              <a:t>Select the link at the bottom of the Task Page to set a specific Home Page Report.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200">
                  <a:lumMod val="75000"/>
                </a:srgbClr>
              </a:solidFill>
            </a:endParaRPr>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120</a:t>
            </a:fld>
            <a:endParaRPr lang="en-US">
              <a:solidFill>
                <a:srgbClr val="5B6770"/>
              </a:solidFill>
            </a:endParaRPr>
          </a:p>
        </p:txBody>
      </p:sp>
      <p:graphicFrame>
        <p:nvGraphicFramePr>
          <p:cNvPr id="6" name="Table 5">
            <a:extLst>
              <a:ext uri="{FF2B5EF4-FFF2-40B4-BE49-F238E27FC236}">
                <a16:creationId xmlns:a16="http://schemas.microsoft.com/office/drawing/2014/main" xmlns=""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xmlns="" val="583062930"/>
                    </a:ext>
                  </a:extLst>
                </a:gridCol>
                <a:gridCol w="4126523">
                  <a:extLst>
                    <a:ext uri="{9D8B030D-6E8A-4147-A177-3AD203B41FA5}">
                      <a16:colId xmlns:a16="http://schemas.microsoft.com/office/drawing/2014/main" xmlns="" val="2470269224"/>
                    </a:ext>
                  </a:extLst>
                </a:gridCol>
                <a:gridCol w="1629509">
                  <a:extLst>
                    <a:ext uri="{9D8B030D-6E8A-4147-A177-3AD203B41FA5}">
                      <a16:colId xmlns:a16="http://schemas.microsoft.com/office/drawing/2014/main" xmlns=""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xmlns=""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xmlns=""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xmlns=""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xmlns="" val="3804181321"/>
                  </a:ext>
                </a:extLst>
              </a:tr>
            </a:tbl>
          </a:graphicData>
        </a:graphic>
      </p:graphicFrame>
    </p:spTree>
    <p:extLst>
      <p:ext uri="{BB962C8B-B14F-4D97-AF65-F5344CB8AC3E}">
        <p14:creationId xmlns:p14="http://schemas.microsoft.com/office/powerpoint/2010/main" val="4770192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122</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nchor="ctr">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Gain/Loss (IAG) Overview</a:t>
            </a:r>
            <a:endParaRPr lang="en-US" sz="2800" dirty="0">
              <a:solidFill>
                <a:srgbClr val="5B6770"/>
              </a:solidFill>
            </a:endParaRPr>
          </a:p>
        </p:txBody>
      </p:sp>
    </p:spTree>
    <p:extLst>
      <p:ext uri="{BB962C8B-B14F-4D97-AF65-F5344CB8AC3E}">
        <p14:creationId xmlns:p14="http://schemas.microsoft.com/office/powerpoint/2010/main" val="12067566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(IAG) </a:t>
            </a:r>
            <a:r>
              <a:rPr lang="en-US" dirty="0"/>
              <a:t>is an unauthorized change of a customer’s </a:t>
            </a:r>
            <a:br>
              <a:rPr lang="en-US" dirty="0"/>
            </a:br>
            <a:r>
              <a:rPr lang="en-US" dirty="0"/>
              <a:t>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p>
        </p:txBody>
      </p:sp>
    </p:spTree>
    <p:extLst>
      <p:ext uri="{BB962C8B-B14F-4D97-AF65-F5344CB8AC3E}">
        <p14:creationId xmlns:p14="http://schemas.microsoft.com/office/powerpoint/2010/main" val="510296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1"/>
          </p:nvPr>
        </p:nvSpPr>
        <p:spPr>
          <a:xfrm>
            <a:off x="381000" y="1066800"/>
            <a:ext cx="8534400" cy="5052221"/>
          </a:xfrm>
        </p:spPr>
        <p:txBody>
          <a:bodyPr/>
          <a:lstStyle/>
          <a:p>
            <a:r>
              <a:rPr lang="en-US" sz="2800" dirty="0"/>
              <a:t>The </a:t>
            </a:r>
            <a:r>
              <a:rPr lang="en-US" sz="2800" b="1" u="sng" dirty="0"/>
              <a:t>Gaining CR </a:t>
            </a:r>
            <a:r>
              <a:rPr lang="en-US" sz="2800" dirty="0"/>
              <a:t>is a competitive retailer who inadvertently gains an ESI ID and is responsible for returning the customer to the previous REP of Record.</a:t>
            </a:r>
          </a:p>
          <a:p>
            <a:pPr lvl="1"/>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r>
              <a:rPr lang="en-US" sz="2800" dirty="0"/>
              <a:t>The </a:t>
            </a:r>
            <a:r>
              <a:rPr lang="en-US" sz="2800" b="1" u="sng" dirty="0"/>
              <a:t>Losing CR </a:t>
            </a:r>
            <a:r>
              <a:rPr lang="en-US" sz="2800" dirty="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125</a:t>
            </a:fld>
            <a:endParaRPr lang="en-US" dirty="0">
              <a:solidFill>
                <a:srgbClr val="5B6770"/>
              </a:solidFill>
            </a:endParaRPr>
          </a:p>
        </p:txBody>
      </p:sp>
    </p:spTree>
    <p:extLst>
      <p:ext uri="{BB962C8B-B14F-4D97-AF65-F5344CB8AC3E}">
        <p14:creationId xmlns:p14="http://schemas.microsoft.com/office/powerpoint/2010/main" val="1622334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126</a:t>
            </a:fld>
            <a:endParaRPr lang="en-US">
              <a:solidFill>
                <a:srgbClr val="5B6770"/>
              </a:solidFill>
            </a:endParaRPr>
          </a:p>
        </p:txBody>
      </p:sp>
    </p:spTree>
    <p:extLst>
      <p:ext uri="{BB962C8B-B14F-4D97-AF65-F5344CB8AC3E}">
        <p14:creationId xmlns:p14="http://schemas.microsoft.com/office/powerpoint/2010/main" val="35419559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ESI ID, wrong apartment number.</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127</a:t>
            </a:fld>
            <a:endParaRPr lang="en-US">
              <a:solidFill>
                <a:srgbClr val="5B6770"/>
              </a:solidFill>
            </a:endParaRPr>
          </a:p>
        </p:txBody>
      </p:sp>
    </p:spTree>
    <p:extLst>
      <p:ext uri="{BB962C8B-B14F-4D97-AF65-F5344CB8AC3E}">
        <p14:creationId xmlns:p14="http://schemas.microsoft.com/office/powerpoint/2010/main" val="6503618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555089915"/>
              </p:ext>
            </p:extLst>
          </p:nvPr>
        </p:nvGraphicFramePr>
        <p:xfrm>
          <a:off x="301752" y="859467"/>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128</a:t>
            </a:fld>
            <a:endParaRPr lang="en-US"/>
          </a:p>
        </p:txBody>
      </p:sp>
    </p:spTree>
    <p:extLst>
      <p:ext uri="{BB962C8B-B14F-4D97-AF65-F5344CB8AC3E}">
        <p14:creationId xmlns:p14="http://schemas.microsoft.com/office/powerpoint/2010/main" val="21499051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 represents over </a:t>
            </a:r>
            <a:r>
              <a:rPr lang="en-US" sz="2000" b="1" dirty="0">
                <a:solidFill>
                  <a:srgbClr val="FF0000"/>
                </a:solidFill>
              </a:rPr>
              <a:t>49%</a:t>
            </a:r>
            <a:r>
              <a:rPr lang="en-US" sz="2000" dirty="0"/>
              <a:t> of all MTs</a:t>
            </a:r>
          </a:p>
          <a:p>
            <a:pPr lvl="1"/>
            <a:r>
              <a:rPr lang="en-US" sz="2000" dirty="0"/>
              <a:t>One of the longest MT issues to resolve</a:t>
            </a:r>
          </a:p>
          <a:p>
            <a:pPr lvl="1"/>
            <a:r>
              <a:rPr lang="en-US" sz="2000" dirty="0"/>
              <a:t>It 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TDSPs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129</a:t>
            </a:fld>
            <a:endParaRPr lang="en-US">
              <a:solidFill>
                <a:srgbClr val="5B6770"/>
              </a:solidFill>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2000" dirty="0"/>
              <a:t>Select a report from the list displayed for your Home Page Report and click Save.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130</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Customer Rescission Walkthrough</a:t>
            </a:r>
            <a:endParaRPr lang="en-US" sz="2800" dirty="0">
              <a:solidFill>
                <a:srgbClr val="5B6770"/>
              </a:solidFill>
            </a:endParaRPr>
          </a:p>
        </p:txBody>
      </p:sp>
    </p:spTree>
    <p:extLst>
      <p:ext uri="{BB962C8B-B14F-4D97-AF65-F5344CB8AC3E}">
        <p14:creationId xmlns:p14="http://schemas.microsoft.com/office/powerpoint/2010/main" val="6306627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r>
              <a:rPr lang="en-US" sz="1800" dirty="0"/>
              <a:t/>
            </a: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(3) federal business days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a:t>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133</a:t>
            </a:fld>
            <a:endParaRPr lang="en-US">
              <a:solidFill>
                <a:srgbClr val="5B6770"/>
              </a:solidFill>
            </a:endParaRPr>
          </a:p>
        </p:txBody>
      </p:sp>
    </p:spTree>
    <p:extLst>
      <p:ext uri="{BB962C8B-B14F-4D97-AF65-F5344CB8AC3E}">
        <p14:creationId xmlns:p14="http://schemas.microsoft.com/office/powerpoint/2010/main" val="26997395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134</a:t>
            </a:fld>
            <a:endParaRPr lang="en-US">
              <a:solidFill>
                <a:srgbClr val="5B6770"/>
              </a:solidFill>
            </a:endParaRPr>
          </a:p>
        </p:txBody>
      </p:sp>
    </p:spTree>
    <p:extLst>
      <p:ext uri="{BB962C8B-B14F-4D97-AF65-F5344CB8AC3E}">
        <p14:creationId xmlns:p14="http://schemas.microsoft.com/office/powerpoint/2010/main" val="12951501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Rescission vs. Inadvertent Switch</a:t>
            </a:r>
          </a:p>
        </p:txBody>
      </p:sp>
      <p:sp>
        <p:nvSpPr>
          <p:cNvPr id="6147" name="Slide Number Placeholder 3"/>
          <p:cNvSpPr>
            <a:spLocks noGrp="1"/>
          </p:cNvSpPr>
          <p:nvPr>
            <p:ph type="sldNum" sz="quarter" idx="11"/>
          </p:nvPr>
        </p:nvSpPr>
        <p:spPr bwMode="auto">
          <a:xfrm>
            <a:off x="8531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135</a:t>
            </a:fld>
            <a:endParaRPr lang="en-US" altLang="en-US" dirty="0">
              <a:solidFill>
                <a:srgbClr val="9BA0A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0057867"/>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xmlns="" val="20000"/>
                    </a:ext>
                  </a:extLst>
                </a:gridCol>
                <a:gridCol w="1522472">
                  <a:extLst>
                    <a:ext uri="{9D8B030D-6E8A-4147-A177-3AD203B41FA5}">
                      <a16:colId xmlns:a16="http://schemas.microsoft.com/office/drawing/2014/main" xmlns="" val="20001"/>
                    </a:ext>
                  </a:extLst>
                </a:gridCol>
                <a:gridCol w="4953396">
                  <a:extLst>
                    <a:ext uri="{9D8B030D-6E8A-4147-A177-3AD203B41FA5}">
                      <a16:colId xmlns:a16="http://schemas.microsoft.com/office/drawing/2014/main" xmlns=""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xmlns=""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5"/>
                          </a:solidFill>
                          <a:latin typeface="+mn-lt"/>
                          <a:ea typeface="+mn-ea"/>
                          <a:cs typeface="+mn-cs"/>
                        </a:rPr>
                        <a:t>TDSP fees</a:t>
                      </a:r>
                      <a:r>
                        <a:rPr lang="en-US" sz="1800" dirty="0"/>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5"/>
                          </a:solidFill>
                          <a:latin typeface="+mn-lt"/>
                          <a:ea typeface="+mn-ea"/>
                          <a:cs typeface="+mn-cs"/>
                        </a:rPr>
                        <a:t>may choose</a:t>
                      </a:r>
                      <a:r>
                        <a:rPr lang="en-US" sz="1800" kern="1200" dirty="0">
                          <a:solidFill>
                            <a:schemeClr val="dk1"/>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xmlns=""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5"/>
                          </a:solidFill>
                          <a:latin typeface="+mn-lt"/>
                          <a:ea typeface="+mn-ea"/>
                          <a:cs typeface="+mn-cs"/>
                        </a:rPr>
                        <a:t>kWh usage</a:t>
                      </a:r>
                      <a:r>
                        <a:rPr lang="en-US" sz="1800" b="0" i="0" u="none" kern="1200" dirty="0">
                          <a:solidFill>
                            <a:schemeClr val="tx1"/>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5"/>
                          </a:solidFill>
                        </a:rPr>
                        <a:t>may choose</a:t>
                      </a:r>
                      <a:r>
                        <a:rPr lang="en-US" sz="1700" dirty="0"/>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xmlns="" val="10002"/>
                  </a:ext>
                </a:extLst>
              </a:tr>
            </a:tbl>
          </a:graphicData>
        </a:graphic>
      </p:graphicFrame>
      <p:sp>
        <p:nvSpPr>
          <p:cNvPr id="6166" name="Rectangle 6"/>
          <p:cNvSpPr>
            <a:spLocks noChangeArrowheads="1"/>
          </p:cNvSpPr>
          <p:nvPr/>
        </p:nvSpPr>
        <p:spPr bwMode="auto">
          <a:xfrm>
            <a:off x="347663" y="909638"/>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p>
        </p:txBody>
      </p:sp>
    </p:spTree>
    <p:extLst>
      <p:ext uri="{BB962C8B-B14F-4D97-AF65-F5344CB8AC3E}">
        <p14:creationId xmlns:p14="http://schemas.microsoft.com/office/powerpoint/2010/main" val="1253977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a:spcBef>
                <a:spcPts val="2400"/>
              </a:spcBef>
            </a:pPr>
            <a:r>
              <a:rPr lang="en-US" sz="2400" dirty="0"/>
              <a:t>The issue must 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issue through the IAG/IAL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136</a:t>
            </a:fld>
            <a:endParaRPr lang="en-US" dirty="0">
              <a:solidFill>
                <a:srgbClr val="5B6770"/>
              </a:solidFill>
            </a:endParaRPr>
          </a:p>
        </p:txBody>
      </p:sp>
    </p:spTree>
    <p:extLst>
      <p:ext uri="{BB962C8B-B14F-4D97-AF65-F5344CB8AC3E}">
        <p14:creationId xmlns:p14="http://schemas.microsoft.com/office/powerpoint/2010/main" val="16008744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sz="2400" dirty="0"/>
              <a:t>Once a Customer Rescission </a:t>
            </a:r>
            <a:r>
              <a:rPr lang="en-US" sz="2400" dirty="0" err="1"/>
              <a:t>MarkeTrak</a:t>
            </a:r>
            <a:r>
              <a:rPr lang="en-US" sz="2400" dirty="0"/>
              <a:t> (MT) issue has been submitted, the </a:t>
            </a:r>
            <a:r>
              <a:rPr lang="en-US" sz="2400" u="sng" dirty="0"/>
              <a:t>Losing CR </a:t>
            </a:r>
            <a:r>
              <a:rPr lang="en-US" sz="2400" dirty="0"/>
              <a:t>has two (2) business days to agree to the Customer Rescission MT issue.</a:t>
            </a:r>
          </a:p>
          <a:p>
            <a:pPr>
              <a:spcBef>
                <a:spcPts val="2400"/>
              </a:spcBef>
            </a:pPr>
            <a:r>
              <a:rPr lang="en-US" sz="2400" dirty="0"/>
              <a:t>Once the Transmission and/or Distribution Service Provider (TDSP) has updated the MT issue to “Ready to Receive”, the </a:t>
            </a:r>
            <a:r>
              <a:rPr lang="en-US" sz="2400" u="sng" dirty="0"/>
              <a:t>Losing CR </a:t>
            </a:r>
            <a:r>
              <a:rPr lang="en-US" sz="2400" dirty="0"/>
              <a:t>has another two (2) business days to send a backdated 814_16, Move-In Request</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137</a:t>
            </a:fld>
            <a:endParaRPr lang="en-US">
              <a:solidFill>
                <a:srgbClr val="5B6770"/>
              </a:solidFill>
            </a:endParaRPr>
          </a:p>
        </p:txBody>
      </p:sp>
    </p:spTree>
    <p:extLst>
      <p:ext uri="{BB962C8B-B14F-4D97-AF65-F5344CB8AC3E}">
        <p14:creationId xmlns:p14="http://schemas.microsoft.com/office/powerpoint/2010/main" val="29035787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138</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8599954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139</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7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94099" y="914400"/>
            <a:ext cx="8534400" cy="533400"/>
          </a:xfrm>
        </p:spPr>
        <p:txBody>
          <a:bodyPr/>
          <a:lstStyle/>
          <a:p>
            <a:pPr marL="0" indent="0">
              <a:spcBef>
                <a:spcPts val="1800"/>
              </a:spcBef>
              <a:buNone/>
            </a:pPr>
            <a:r>
              <a:rPr lang="en-US" sz="2000" dirty="0"/>
              <a:t>Home page now defaults to the selected report with each login.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140</a:t>
            </a:fld>
            <a:endParaRPr lang="en-US">
              <a:solidFill>
                <a:srgbClr val="5B6770"/>
              </a:solidFill>
            </a:endParaRPr>
          </a:p>
        </p:txBody>
      </p:sp>
    </p:spTree>
    <p:extLst>
      <p:ext uri="{BB962C8B-B14F-4D97-AF65-F5344CB8AC3E}">
        <p14:creationId xmlns:p14="http://schemas.microsoft.com/office/powerpoint/2010/main" val="21139792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5"/>
                </a:solidFill>
              </a:rPr>
              <a:t>[Implies “Agreement” &amp; ends the 2 Business Day clock]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141</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308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04800" y="1619248"/>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142</a:t>
            </a:fld>
            <a:endParaRPr lang="en-US">
              <a:solidFill>
                <a:srgbClr val="5B6770"/>
              </a:solidFill>
            </a:endParaRPr>
          </a:p>
        </p:txBody>
      </p:sp>
    </p:spTree>
    <p:extLst>
      <p:ext uri="{BB962C8B-B14F-4D97-AF65-F5344CB8AC3E}">
        <p14:creationId xmlns:p14="http://schemas.microsoft.com/office/powerpoint/2010/main" val="29010921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143</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443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144</a:t>
            </a:fld>
            <a:endParaRPr lang="en-US">
              <a:solidFill>
                <a:srgbClr val="5B6770"/>
              </a:solidFill>
            </a:endParaRPr>
          </a:p>
        </p:txBody>
      </p:sp>
    </p:spTree>
    <p:extLst>
      <p:ext uri="{BB962C8B-B14F-4D97-AF65-F5344CB8AC3E}">
        <p14:creationId xmlns:p14="http://schemas.microsoft.com/office/powerpoint/2010/main" val="28339799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145</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863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146</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833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5"/>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147</a:t>
            </a:fld>
            <a:endParaRPr lang="en-US">
              <a:solidFill>
                <a:srgbClr val="5B6770"/>
              </a:solidFill>
            </a:endParaRPr>
          </a:p>
        </p:txBody>
      </p:sp>
    </p:spTree>
    <p:extLst>
      <p:ext uri="{BB962C8B-B14F-4D97-AF65-F5344CB8AC3E}">
        <p14:creationId xmlns:p14="http://schemas.microsoft.com/office/powerpoint/2010/main" val="30364703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800" b="1" i="1" dirty="0"/>
              <a:t>Who can submit a Rescission </a:t>
            </a:r>
            <a:r>
              <a:rPr lang="en-US" sz="2800" b="1" i="1" dirty="0" err="1"/>
              <a:t>MarkeTrak</a:t>
            </a:r>
            <a:r>
              <a:rPr lang="en-US" sz="28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148</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The Gaining REP </a:t>
            </a:r>
            <a:r>
              <a:rPr lang="en-US" sz="2000" i="1" dirty="0">
                <a:solidFill>
                  <a:srgbClr val="00AEC7"/>
                </a:solidFill>
              </a:rPr>
              <a:t>– only the Gaining REP may initiate the Rescission process</a:t>
            </a:r>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96948"/>
            <a:ext cx="379677" cy="370371"/>
          </a:xfrm>
          <a:prstGeom prst="rect">
            <a:avLst/>
          </a:prstGeom>
        </p:spPr>
      </p:pic>
      <p:sp>
        <p:nvSpPr>
          <p:cNvPr id="8" name="Rectangle 7"/>
          <p:cNvSpPr/>
          <p:nvPr/>
        </p:nvSpPr>
        <p:spPr>
          <a:xfrm>
            <a:off x="304800" y="2596948"/>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149</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TRUE</a:t>
            </a:r>
            <a:r>
              <a:rPr lang="en-US" sz="2000" i="1" dirty="0">
                <a:solidFill>
                  <a:srgbClr val="00AEC7"/>
                </a:solidFill>
              </a:rPr>
              <a:t> – providing any relevant information assists in the timely resolution of the MT</a:t>
            </a:r>
          </a:p>
        </p:txBody>
      </p:sp>
      <p:sp>
        <p:nvSpPr>
          <p:cNvPr id="6" name="Rectangle 5"/>
          <p:cNvSpPr/>
          <p:nvPr/>
        </p:nvSpPr>
        <p:spPr>
          <a:xfrm>
            <a:off x="1524000" y="38100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82" y="2900797"/>
            <a:ext cx="379677" cy="370371"/>
          </a:xfrm>
          <a:prstGeom prst="rect">
            <a:avLst/>
          </a:prstGeom>
        </p:spPr>
      </p:pic>
      <p:sp>
        <p:nvSpPr>
          <p:cNvPr id="8" name="Rectangle 7"/>
          <p:cNvSpPr/>
          <p:nvPr/>
        </p:nvSpPr>
        <p:spPr>
          <a:xfrm>
            <a:off x="304800" y="2767506"/>
            <a:ext cx="539261" cy="10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50837" y="1600200"/>
            <a:ext cx="8534400" cy="43434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pPr>
            <a:r>
              <a:rPr lang="en-US" sz="1400" b="1" dirty="0"/>
              <a:t>Home</a:t>
            </a:r>
            <a:r>
              <a:rPr lang="en-US" sz="1400" dirty="0"/>
              <a:t>: This button returns the user to the Home Page Report.</a:t>
            </a:r>
          </a:p>
          <a:p>
            <a:pPr lvl="1">
              <a:spcBef>
                <a:spcPts val="600"/>
              </a:spcBef>
            </a:pPr>
            <a:r>
              <a:rPr lang="en-US" sz="1400" b="1" dirty="0"/>
              <a:t>Application Settings</a:t>
            </a:r>
            <a:r>
              <a:rPr lang="en-US" sz="1400" dirty="0"/>
              <a:t>: This link enables the user to select a Home Page Report and preferred projects for the application.</a:t>
            </a:r>
          </a:p>
          <a:p>
            <a:pPr lvl="1">
              <a:spcBef>
                <a:spcPts val="600"/>
              </a:spcBef>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pPr>
            <a:r>
              <a:rPr lang="en-US" sz="1400" b="1" dirty="0"/>
              <a:t>Exit</a:t>
            </a:r>
            <a:r>
              <a:rPr lang="en-US" sz="1400" dirty="0"/>
              <a:t>: This is the method to log out of the </a:t>
            </a:r>
            <a:r>
              <a:rPr lang="en-US" sz="1400" dirty="0" err="1"/>
              <a:t>MarkeTrak</a:t>
            </a:r>
            <a:r>
              <a:rPr lang="en-US" sz="1400" dirty="0"/>
              <a:t> tool.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a:t>
            </a:fld>
            <a:endParaRPr lang="en-US">
              <a:solidFill>
                <a:srgbClr val="5B6770"/>
              </a:solidFill>
            </a:endParaRPr>
          </a:p>
        </p:txBody>
      </p:sp>
      <p:grpSp>
        <p:nvGrpSpPr>
          <p:cNvPr id="5" name="Group 9"/>
          <p:cNvGrpSpPr>
            <a:grpSpLocks/>
          </p:cNvGrpSpPr>
          <p:nvPr/>
        </p:nvGrpSpPr>
        <p:grpSpPr bwMode="auto">
          <a:xfrm>
            <a:off x="228600" y="9144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150</a:t>
            </a:fld>
            <a:endParaRPr lang="en-US">
              <a:solidFill>
                <a:srgbClr val="5B6770"/>
              </a:solidFill>
            </a:endParaRPr>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per PUC Subst. Rule 25.474(j), a customer has the right to rescind the terms of service without penalty or fee of any kind</a:t>
            </a:r>
          </a:p>
        </p:txBody>
      </p:sp>
      <p:sp>
        <p:nvSpPr>
          <p:cNvPr id="6" name="Rectangle 5"/>
          <p:cNvSpPr/>
          <p:nvPr/>
        </p:nvSpPr>
        <p:spPr>
          <a:xfrm>
            <a:off x="1562100" y="424589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62" y="2917522"/>
            <a:ext cx="379677" cy="370371"/>
          </a:xfrm>
          <a:prstGeom prst="rect">
            <a:avLst/>
          </a:prstGeom>
        </p:spPr>
      </p:pic>
      <p:sp>
        <p:nvSpPr>
          <p:cNvPr id="8" name="Rectangle 7"/>
          <p:cNvSpPr/>
          <p:nvPr/>
        </p:nvSpPr>
        <p:spPr>
          <a:xfrm>
            <a:off x="386869"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151</a:t>
            </a:fld>
            <a:endParaRPr lang="en-US">
              <a:solidFill>
                <a:srgbClr val="5B6770"/>
              </a:solidFill>
            </a:endParaRP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ANSWER</a:t>
            </a:r>
          </a:p>
          <a:p>
            <a:pPr marL="0" indent="0" algn="ctr">
              <a:spcBef>
                <a:spcPts val="1800"/>
              </a:spcBef>
              <a:buFont typeface="Arial" panose="020B0604020202020204" pitchFamily="34" charset="0"/>
              <a:buNone/>
            </a:pPr>
            <a:r>
              <a:rPr lang="en-US" sz="2400" b="1" i="1" dirty="0">
                <a:solidFill>
                  <a:srgbClr val="00AEC7"/>
                </a:solidFill>
              </a:rPr>
              <a:t>2 business days </a:t>
            </a:r>
            <a:r>
              <a:rPr lang="en-US" sz="2400" i="1" dirty="0">
                <a:solidFill>
                  <a:srgbClr val="00AEC7"/>
                </a:solidFill>
              </a:rPr>
              <a:t>– once the TDSP has transitioned the MT to “Ready to Receive”</a:t>
            </a:r>
          </a:p>
        </p:txBody>
      </p:sp>
      <p:sp>
        <p:nvSpPr>
          <p:cNvPr id="6" name="Rectangle 5"/>
          <p:cNvSpPr/>
          <p:nvPr/>
        </p:nvSpPr>
        <p:spPr>
          <a:xfrm>
            <a:off x="1562100" y="450563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 (IAG) </a:t>
            </a:r>
            <a:r>
              <a:rPr lang="en-US" sz="2800" b="1" dirty="0" err="1">
                <a:solidFill>
                  <a:srgbClr val="5B6770"/>
                </a:solidFill>
              </a:rPr>
              <a:t>MarkeTrak</a:t>
            </a:r>
            <a:r>
              <a:rPr lang="en-US" sz="2800" b="1" dirty="0">
                <a:solidFill>
                  <a:srgbClr val="5B6770"/>
                </a:solidFill>
              </a:rPr>
              <a:t> Walkthrough</a:t>
            </a:r>
            <a:endParaRPr lang="en-US" sz="2800" dirty="0">
              <a:solidFill>
                <a:srgbClr val="5B6770"/>
              </a:solidFill>
            </a:endParaRPr>
          </a:p>
        </p:txBody>
      </p:sp>
    </p:spTree>
    <p:extLst>
      <p:ext uri="{BB962C8B-B14F-4D97-AF65-F5344CB8AC3E}">
        <p14:creationId xmlns:p14="http://schemas.microsoft.com/office/powerpoint/2010/main" val="21067975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42900" y="933636"/>
            <a:ext cx="8458200" cy="3483202"/>
          </a:xfrm>
        </p:spPr>
        <p:txBody>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154</a:t>
            </a:fld>
            <a:endParaRPr lang="en-US">
              <a:solidFill>
                <a:srgbClr val="5B6770"/>
              </a:solidFill>
            </a:endParaRPr>
          </a:p>
        </p:txBody>
      </p:sp>
    </p:spTree>
    <p:extLst>
      <p:ext uri="{BB962C8B-B14F-4D97-AF65-F5344CB8AC3E}">
        <p14:creationId xmlns:p14="http://schemas.microsoft.com/office/powerpoint/2010/main" val="22727555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TDSP.</a:t>
            </a:r>
          </a:p>
          <a:p>
            <a:pPr marL="914400" lvl="1">
              <a:spcBef>
                <a:spcPts val="1800"/>
              </a:spcBef>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155</a:t>
            </a:fld>
            <a:endParaRPr lang="en-US">
              <a:solidFill>
                <a:srgbClr val="5B6770"/>
              </a:solidFill>
            </a:endParaRPr>
          </a:p>
        </p:txBody>
      </p:sp>
    </p:spTree>
    <p:extLst>
      <p:ext uri="{BB962C8B-B14F-4D97-AF65-F5344CB8AC3E}">
        <p14:creationId xmlns:p14="http://schemas.microsoft.com/office/powerpoint/2010/main" val="19460004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156</a:t>
            </a:fld>
            <a:endParaRPr lang="en-US">
              <a:solidFill>
                <a:srgbClr val="5B677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5604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157</a:t>
            </a:fld>
            <a:endParaRPr lang="en-US">
              <a:solidFill>
                <a:srgbClr val="5B677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2077705"/>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Tree>
    <p:extLst>
      <p:ext uri="{BB962C8B-B14F-4D97-AF65-F5344CB8AC3E}">
        <p14:creationId xmlns:p14="http://schemas.microsoft.com/office/powerpoint/2010/main" val="11713624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158</a:t>
            </a:fld>
            <a:endParaRPr lang="en-US">
              <a:solidFill>
                <a:srgbClr val="5B6770"/>
              </a:solidFill>
            </a:endParaRPr>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indent="-365760">
              <a:spcBef>
                <a:spcPts val="1200"/>
              </a:spcBef>
              <a:buFont typeface="+mj-lt"/>
              <a:buAutoNum type="arabicPeriod" startAt="4"/>
            </a:pPr>
            <a:r>
              <a:rPr lang="en-US" sz="1600" dirty="0">
                <a:solidFill>
                  <a:srgbClr val="5B6770"/>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939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a:t>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159</a:t>
            </a:fld>
            <a:endParaRPr lang="en-US">
              <a:solidFill>
                <a:srgbClr val="5B677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rgbClr val="5B6770"/>
                </a:solidFill>
              </a:rPr>
              <a:t>CR2 (Losing CR) will select Begin Working and Issue details and Investigate Market Conditions to determine the appropriate regain date.</a:t>
            </a:r>
          </a:p>
        </p:txBody>
      </p:sp>
    </p:spTree>
    <p:extLst>
      <p:ext uri="{BB962C8B-B14F-4D97-AF65-F5344CB8AC3E}">
        <p14:creationId xmlns:p14="http://schemas.microsoft.com/office/powerpoint/2010/main" val="26038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95262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5B6770"/>
                </a:solidFill>
              </a:rPr>
              <a:t>To add a quick link:</a:t>
            </a:r>
          </a:p>
          <a:p>
            <a:pPr lvl="1">
              <a:spcBef>
                <a:spcPts val="1200"/>
              </a:spcBef>
            </a:pPr>
            <a:r>
              <a:rPr lang="en-US" sz="1400" dirty="0">
                <a:solidFill>
                  <a:srgbClr val="5B6770"/>
                </a:solidFill>
              </a:rPr>
              <a:t>Navigate to the report, form, view, or page to which you want to create a link. </a:t>
            </a:r>
          </a:p>
          <a:p>
            <a:pPr lvl="1"/>
            <a:r>
              <a:rPr lang="en-US" sz="1400" dirty="0">
                <a:solidFill>
                  <a:srgbClr val="5B6770"/>
                </a:solidFill>
              </a:rPr>
              <a:t>Click the icon on the application toolbar.        The Add to Quick Links dialog box opens. </a:t>
            </a:r>
          </a:p>
          <a:p>
            <a:pPr lvl="1"/>
            <a:r>
              <a:rPr lang="en-US" sz="1400" dirty="0">
                <a:solidFill>
                  <a:srgbClr val="5B6770"/>
                </a:solidFill>
              </a:rPr>
              <a:t>Type a name for the quick link. This name is used to label the quick link on the application toolbar and in the Favorites view. Click Save. </a:t>
            </a:r>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864124"/>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160</a:t>
            </a:fld>
            <a:endParaRPr lang="en-US">
              <a:solidFill>
                <a:srgbClr val="5B6770"/>
              </a:solidFill>
            </a:endParaRPr>
          </a:p>
        </p:txBody>
      </p:sp>
      <p:sp>
        <p:nvSpPr>
          <p:cNvPr id="8" name="Content Placeholder 2"/>
          <p:cNvSpPr txBox="1">
            <a:spLocks/>
          </p:cNvSpPr>
          <p:nvPr/>
        </p:nvSpPr>
        <p:spPr>
          <a:xfrm>
            <a:off x="381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solidFill>
                  <a:srgbClr val="5B6770"/>
                </a:solidFill>
              </a:rPr>
              <a:t>A new transaction has completed in the market, including, but not limited to the following transactions:</a:t>
            </a:r>
          </a:p>
          <a:p>
            <a:pPr marL="914400" lvl="2">
              <a:spcBef>
                <a:spcPts val="1200"/>
              </a:spcBef>
              <a:buFont typeface="+mj-lt"/>
              <a:buAutoNum type="romanLcPeriod"/>
            </a:pPr>
            <a:r>
              <a:rPr lang="en-US" sz="1600" dirty="0">
                <a:solidFill>
                  <a:srgbClr val="5B6770"/>
                </a:solidFill>
              </a:rPr>
              <a:t>The 814_16, Move In Request; or</a:t>
            </a:r>
          </a:p>
          <a:p>
            <a:pPr marL="914400" lvl="2">
              <a:spcBef>
                <a:spcPts val="1200"/>
              </a:spcBef>
              <a:buFont typeface="+mj-lt"/>
              <a:buAutoNum type="romanLcPeriod"/>
            </a:pPr>
            <a:r>
              <a:rPr lang="en-US" sz="1600" dirty="0">
                <a:solidFill>
                  <a:srgbClr val="5B6770"/>
                </a:solidFill>
              </a:rPr>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Tree>
    <p:extLst>
      <p:ext uri="{BB962C8B-B14F-4D97-AF65-F5344CB8AC3E}">
        <p14:creationId xmlns:p14="http://schemas.microsoft.com/office/powerpoint/2010/main" val="20345610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161</a:t>
            </a:fld>
            <a:endParaRPr lang="en-US">
              <a:solidFill>
                <a:srgbClr val="5B6770"/>
              </a:solidFill>
            </a:endParaRPr>
          </a:p>
        </p:txBody>
      </p:sp>
      <p:sp>
        <p:nvSpPr>
          <p:cNvPr id="7" name="Content Placeholder 2"/>
          <p:cNvSpPr txBox="1">
            <a:spLocks/>
          </p:cNvSpPr>
          <p:nvPr/>
        </p:nvSpPr>
        <p:spPr>
          <a:xfrm>
            <a:off x="380685" y="2104432"/>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rgbClr val="5B6770"/>
                </a:solidFill>
              </a:rPr>
              <a:t>Duplicate Inadvertent Gaining issue in </a:t>
            </a:r>
            <a:r>
              <a:rPr lang="en-US" sz="1600" dirty="0" err="1">
                <a:solidFill>
                  <a:srgbClr val="5B6770"/>
                </a:solidFill>
              </a:rPr>
              <a:t>MarkeTrak</a:t>
            </a:r>
            <a:r>
              <a:rPr lang="en-US" sz="1600" dirty="0">
                <a:solidFill>
                  <a:srgbClr val="5B6770"/>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sp>
        <p:nvSpPr>
          <p:cNvPr id="11" name="Content Placeholder 2"/>
          <p:cNvSpPr>
            <a:spLocks noGrp="1"/>
          </p:cNvSpPr>
          <p:nvPr>
            <p:ph idx="1"/>
          </p:nvPr>
        </p:nvSpPr>
        <p:spPr>
          <a:xfrm>
            <a:off x="381000" y="916861"/>
            <a:ext cx="8458200" cy="1032709"/>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4278521"/>
            <a:ext cx="3703796" cy="1466850"/>
          </a:xfrm>
          <a:prstGeom prst="rect">
            <a:avLst/>
          </a:prstGeom>
        </p:spPr>
      </p:pic>
      <p:sp>
        <p:nvSpPr>
          <p:cNvPr id="6" name="Rectangle 5"/>
          <p:cNvSpPr/>
          <p:nvPr/>
        </p:nvSpPr>
        <p:spPr>
          <a:xfrm>
            <a:off x="740588" y="3994030"/>
            <a:ext cx="8248137" cy="203583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1068559" y="4396394"/>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Tree>
    <p:extLst>
      <p:ext uri="{BB962C8B-B14F-4D97-AF65-F5344CB8AC3E}">
        <p14:creationId xmlns:p14="http://schemas.microsoft.com/office/powerpoint/2010/main" val="3854938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162</a:t>
            </a:fld>
            <a:endParaRPr lang="en-US" dirty="0">
              <a:solidFill>
                <a:srgbClr val="5B6770"/>
              </a:solidFill>
            </a:endParaRPr>
          </a:p>
        </p:txBody>
      </p:sp>
      <p:sp>
        <p:nvSpPr>
          <p:cNvPr id="6" name="TextBox 5"/>
          <p:cNvSpPr txBox="1"/>
          <p:nvPr/>
        </p:nvSpPr>
        <p:spPr>
          <a:xfrm>
            <a:off x="414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Tree>
    <p:extLst>
      <p:ext uri="{BB962C8B-B14F-4D97-AF65-F5344CB8AC3E}">
        <p14:creationId xmlns:p14="http://schemas.microsoft.com/office/powerpoint/2010/main" val="15584997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163</a:t>
            </a:fld>
            <a:endParaRPr lang="en-US">
              <a:solidFill>
                <a:srgbClr val="5B6770"/>
              </a:solidFill>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a:solidFill>
                  <a:srgbClr val="5B6770"/>
                </a:solidFill>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rgbClr val="FF8200"/>
                </a:solidFill>
              </a:rPr>
              <a:t>“Submit Date” + 10 days</a:t>
            </a:r>
            <a:r>
              <a:rPr lang="en-US" sz="1400" dirty="0">
                <a:solidFill>
                  <a:srgbClr val="5B6770"/>
                </a:solidFill>
              </a:rPr>
              <a:t>.  If not the following error message will be displayed “Proposed Regain Date is greater than 10 Calendar days from the submittal of </a:t>
            </a:r>
            <a:r>
              <a:rPr lang="en-US" sz="1400" dirty="0" err="1">
                <a:solidFill>
                  <a:srgbClr val="5B6770"/>
                </a:solidFill>
              </a:rPr>
              <a:t>MarkeTrak</a:t>
            </a:r>
            <a:r>
              <a:rPr lang="en-US" sz="1400" dirty="0">
                <a:solidFill>
                  <a:srgbClr val="5B6770"/>
                </a:solidFill>
              </a:rPr>
              <a:t> Issue, please update with valid Proposed Regain date.”</a:t>
            </a:r>
          </a:p>
        </p:txBody>
      </p:sp>
    </p:spTree>
    <p:extLst>
      <p:ext uri="{BB962C8B-B14F-4D97-AF65-F5344CB8AC3E}">
        <p14:creationId xmlns:p14="http://schemas.microsoft.com/office/powerpoint/2010/main" val="13835775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a:t>The TDSP will select Begin Working, investigate the issue details, then select one of the following:</a:t>
            </a:r>
          </a:p>
          <a:p>
            <a:pPr marL="731520" indent="-365760">
              <a:spcBef>
                <a:spcPts val="1000"/>
              </a:spcBef>
              <a:buFont typeface="+mj-lt"/>
              <a:buAutoNum type="alphaUcPeriod"/>
            </a:pPr>
            <a:r>
              <a:rPr lang="en-US" sz="1400" b="1" dirty="0">
                <a:solidFill>
                  <a:schemeClr val="accent5"/>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731520" indent="-365760">
              <a:spcBef>
                <a:spcPts val="1000"/>
              </a:spcBef>
              <a:buFont typeface="+mj-lt"/>
              <a:buAutoNum type="alphaUcPeriod"/>
            </a:pPr>
            <a:r>
              <a:rPr lang="en-US" sz="1400" b="1" dirty="0">
                <a:solidFill>
                  <a:schemeClr val="accent5"/>
                </a:solidFill>
              </a:rPr>
              <a:t>Send To Submitting CR </a:t>
            </a:r>
            <a:r>
              <a:rPr lang="en-US" sz="1400" dirty="0"/>
              <a:t>– The TDSP would select this transition if they needed further information from CR1 (Losing/Original CR).</a:t>
            </a:r>
          </a:p>
          <a:p>
            <a:pPr marL="731520" indent="-365760">
              <a:spcBef>
                <a:spcPts val="1000"/>
              </a:spcBef>
              <a:buFont typeface="+mj-lt"/>
              <a:buAutoNum type="alphaUcPeriod"/>
            </a:pPr>
            <a:r>
              <a:rPr lang="en-US" sz="1400" b="1" dirty="0">
                <a:solidFill>
                  <a:schemeClr val="accent5"/>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164</a:t>
            </a:fld>
            <a:endParaRPr lang="en-US">
              <a:solidFill>
                <a:srgbClr val="5B677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190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165</a:t>
            </a:fld>
            <a:endParaRPr lang="en-US">
              <a:solidFill>
                <a:srgbClr val="5B677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rPr>
              <a:t>MarkeTrak</a:t>
            </a:r>
            <a:r>
              <a:rPr lang="en-US" sz="1800" dirty="0">
                <a:solidFill>
                  <a:srgbClr val="5B6770"/>
                </a:solidFill>
              </a:rPr>
              <a:t> issue.</a:t>
            </a:r>
          </a:p>
          <a:p>
            <a:pPr marL="640080">
              <a:spcBef>
                <a:spcPts val="1200"/>
              </a:spcBef>
              <a:buSzPct val="90000"/>
              <a:buFont typeface="Wingdings" panose="05000000000000000000" pitchFamily="2" charset="2"/>
              <a:buChar char="Ø"/>
            </a:pPr>
            <a:r>
              <a:rPr lang="en-US" sz="1800" dirty="0">
                <a:solidFill>
                  <a:srgbClr val="5B6770"/>
                </a:solidFill>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166</a:t>
            </a:fld>
            <a:endParaRPr lang="en-US">
              <a:solidFill>
                <a:srgbClr val="5B6770"/>
              </a:solidFill>
            </a:endParaRPr>
          </a:p>
        </p:txBody>
      </p:sp>
    </p:spTree>
    <p:extLst>
      <p:ext uri="{BB962C8B-B14F-4D97-AF65-F5344CB8AC3E}">
        <p14:creationId xmlns:p14="http://schemas.microsoft.com/office/powerpoint/2010/main" val="10529677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167</a:t>
            </a:fld>
            <a:endParaRPr lang="en-US">
              <a:solidFill>
                <a:srgbClr val="5B6770"/>
              </a:solidFill>
            </a:endParaRPr>
          </a:p>
        </p:txBody>
      </p:sp>
    </p:spTree>
    <p:extLst>
      <p:ext uri="{BB962C8B-B14F-4D97-AF65-F5344CB8AC3E}">
        <p14:creationId xmlns:p14="http://schemas.microsoft.com/office/powerpoint/2010/main" val="217911016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640080">
              <a:spcBef>
                <a:spcPts val="600"/>
              </a:spcBef>
              <a:buFont typeface="+mj-lt"/>
              <a:buAutoNum type="alphaLcParenR" startAt="2"/>
            </a:pPr>
            <a:r>
              <a:rPr lang="en-US" sz="1600" dirty="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640080">
              <a:spcBef>
                <a:spcPts val="600"/>
              </a:spcBef>
              <a:buFont typeface="+mj-lt"/>
              <a:buAutoNum type="alphaLcParenR" startAt="4"/>
            </a:pPr>
            <a:r>
              <a:rPr lang="en-US" sz="1600" dirty="0"/>
              <a:t>In 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168</a:t>
            </a:fld>
            <a:endParaRPr lang="en-US">
              <a:solidFill>
                <a:srgbClr val="5B6770"/>
              </a:solidFill>
            </a:endParaRP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280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1"/>
          </p:nvPr>
        </p:nvSpPr>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5"/>
                </a:solidFill>
              </a:rPr>
              <a:t>Losing CR </a:t>
            </a:r>
            <a:r>
              <a:rPr lang="en-US" sz="2000" b="1" i="1" u="sng" dirty="0">
                <a:solidFill>
                  <a:srgbClr val="FF0000"/>
                </a:solidFill>
              </a:rPr>
              <a:t>SHALL NOT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169</a:t>
            </a:fld>
            <a:endParaRPr lang="en-US">
              <a:solidFill>
                <a:srgbClr val="5B6770"/>
              </a:solidFill>
            </a:endParaRPr>
          </a:p>
        </p:txBody>
      </p:sp>
    </p:spTree>
    <p:extLst>
      <p:ext uri="{BB962C8B-B14F-4D97-AF65-F5344CB8AC3E}">
        <p14:creationId xmlns:p14="http://schemas.microsoft.com/office/powerpoint/2010/main" val="150730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pPr>
            <a:r>
              <a:rPr lang="en-US" sz="1400" b="1" dirty="0"/>
              <a:t>Add Note</a:t>
            </a:r>
            <a:r>
              <a:rPr lang="en-US" sz="1400" dirty="0"/>
              <a:t>: This allows the user to include a text message on the individual issue.</a:t>
            </a:r>
          </a:p>
          <a:p>
            <a:pPr lvl="1">
              <a:spcBef>
                <a:spcPts val="600"/>
              </a:spcBef>
            </a:pPr>
            <a:r>
              <a:rPr lang="en-US" sz="1400" b="1" dirty="0"/>
              <a:t>Add URL</a:t>
            </a:r>
            <a:r>
              <a:rPr lang="en-US" sz="1400" dirty="0"/>
              <a:t>: Creates a hyperlink on an individual issue to an external website.</a:t>
            </a:r>
          </a:p>
          <a:p>
            <a:pPr lvl="1">
              <a:spcBef>
                <a:spcPts val="600"/>
              </a:spcBef>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170</a:t>
            </a:fld>
            <a:endParaRPr lang="en-US">
              <a:solidFill>
                <a:srgbClr val="5B6770"/>
              </a:solidFill>
            </a:endParaRPr>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171</a:t>
            </a:fld>
            <a:endParaRPr lang="en-US">
              <a:solidFill>
                <a:srgbClr val="5B6770"/>
              </a:solidFill>
            </a:endParaRP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Either</a:t>
            </a:r>
            <a:r>
              <a:rPr lang="en-US" sz="2000" i="1" dirty="0">
                <a:solidFill>
                  <a:srgbClr val="00AEC7"/>
                </a:solidFill>
              </a:rPr>
              <a:t> is applicable and is dependent upon the Losing CR’s business practices</a:t>
            </a:r>
          </a:p>
        </p:txBody>
      </p:sp>
      <p:sp>
        <p:nvSpPr>
          <p:cNvPr id="6" name="Rectangle 5"/>
          <p:cNvSpPr/>
          <p:nvPr/>
        </p:nvSpPr>
        <p:spPr>
          <a:xfrm>
            <a:off x="1371600"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172</a:t>
            </a:fld>
            <a:endParaRPr lang="en-US">
              <a:solidFill>
                <a:srgbClr val="5B6770"/>
              </a:solidFill>
            </a:endParaRP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Per the RMG 7.3.2.3.1 Reinstatement Date, the Losing REP shall submit the BDMVI no later than </a:t>
            </a:r>
            <a:r>
              <a:rPr lang="en-US" sz="2000" b="1" i="1" dirty="0">
                <a:solidFill>
                  <a:srgbClr val="00AEC7"/>
                </a:solidFill>
              </a:rPr>
              <a:t>12 days after submittal of the </a:t>
            </a:r>
            <a:r>
              <a:rPr lang="en-US" sz="2000" b="1" i="1" dirty="0" err="1">
                <a:solidFill>
                  <a:srgbClr val="00AEC7"/>
                </a:solidFill>
              </a:rPr>
              <a:t>MarkeTrak</a:t>
            </a:r>
            <a:r>
              <a:rPr lang="en-US" sz="2000" i="1" dirty="0">
                <a:solidFill>
                  <a:srgbClr val="00AEC7"/>
                </a:solidFill>
              </a:rPr>
              <a:t>.</a:t>
            </a: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p:txBody>
      </p:sp>
      <p:sp>
        <p:nvSpPr>
          <p:cNvPr id="6" name="Rectangle 5"/>
          <p:cNvSpPr/>
          <p:nvPr/>
        </p:nvSpPr>
        <p:spPr>
          <a:xfrm>
            <a:off x="1447800" y="4146121"/>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173</a:t>
            </a:fld>
            <a:endParaRPr lang="en-US">
              <a:solidFill>
                <a:srgbClr val="5B6770"/>
              </a:solidFill>
            </a:endParaRPr>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Generally speaking, </a:t>
            </a:r>
            <a:r>
              <a:rPr lang="en-US" sz="2000" b="1" i="1" dirty="0">
                <a:solidFill>
                  <a:srgbClr val="00AEC7"/>
                </a:solidFill>
              </a:rPr>
              <a:t>FALSE</a:t>
            </a:r>
            <a:r>
              <a:rPr lang="en-US" sz="2000" i="1" dirty="0">
                <a:solidFill>
                  <a:srgbClr val="00AEC7"/>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782604"/>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174</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Verification &amp; Reconciliation Process</a:t>
            </a:r>
            <a:endParaRPr lang="en-US" sz="2800" dirty="0">
              <a:solidFill>
                <a:srgbClr val="5B6770"/>
              </a:solidFill>
            </a:endParaRPr>
          </a:p>
        </p:txBody>
      </p:sp>
    </p:spTree>
    <p:extLst>
      <p:ext uri="{BB962C8B-B14F-4D97-AF65-F5344CB8AC3E}">
        <p14:creationId xmlns:p14="http://schemas.microsoft.com/office/powerpoint/2010/main" val="150552343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1"/>
          </p:nvPr>
        </p:nvSpPr>
        <p:spPr>
          <a:xfrm>
            <a:off x="381000" y="916860"/>
            <a:ext cx="8458200" cy="3678585"/>
          </a:xfrm>
        </p:spPr>
        <p:txBody>
          <a:bodyPr anchor="ctr"/>
          <a:lstStyle/>
          <a:p>
            <a:pPr marL="0" indent="0" algn="ctr">
              <a:buNone/>
            </a:pPr>
            <a:r>
              <a:rPr lang="en-US" sz="2800" dirty="0"/>
              <a:t>All parties involved in any Inadvertent Gain related </a:t>
            </a:r>
            <a:r>
              <a:rPr lang="en-US" sz="2800" dirty="0" err="1"/>
              <a:t>MarkeTrak</a:t>
            </a:r>
            <a:r>
              <a:rPr lang="en-US" sz="2800" dirty="0"/>
              <a:t> issue </a:t>
            </a:r>
            <a:r>
              <a:rPr lang="en-US" sz="2800" b="1" i="1" dirty="0">
                <a:solidFill>
                  <a:schemeClr val="accent5"/>
                </a:solidFill>
              </a:rPr>
              <a:t>should perform some sort of Verification and Reconciliation process</a:t>
            </a:r>
            <a:r>
              <a:rPr lang="en-US" sz="28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176</a:t>
            </a:fld>
            <a:endParaRPr lang="en-US">
              <a:solidFill>
                <a:srgbClr val="5B6770"/>
              </a:solidFill>
            </a:endParaRPr>
          </a:p>
        </p:txBody>
      </p:sp>
    </p:spTree>
    <p:extLst>
      <p:ext uri="{BB962C8B-B14F-4D97-AF65-F5344CB8AC3E}">
        <p14:creationId xmlns:p14="http://schemas.microsoft.com/office/powerpoint/2010/main" val="23611596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1"/>
          </p:nvPr>
        </p:nvSpPr>
        <p:spPr/>
        <p:txBody>
          <a:bodyPr/>
          <a:lstStyle/>
          <a:p>
            <a:pPr marL="0" indent="0">
              <a:spcBef>
                <a:spcPts val="1800"/>
              </a:spcBef>
              <a:buNone/>
            </a:pPr>
            <a:r>
              <a:rPr lang="en-US" sz="2000" b="1" dirty="0"/>
              <a:t>In other words </a:t>
            </a:r>
            <a:r>
              <a:rPr lang="en-US" sz="2000" dirty="0"/>
              <a:t>…</a:t>
            </a:r>
          </a:p>
          <a:p>
            <a:pPr>
              <a:spcBef>
                <a:spcPts val="1800"/>
              </a:spcBef>
            </a:pPr>
            <a:r>
              <a:rPr lang="en-US" sz="2000" dirty="0"/>
              <a:t>In addition to verifying that an Inadvertent Gain has actually taken place, also </a:t>
            </a:r>
            <a:r>
              <a:rPr lang="en-US" sz="2000" b="1" u="sng" dirty="0"/>
              <a:t>verify the state/status of the MT issue </a:t>
            </a:r>
            <a:r>
              <a:rPr lang="en-US" sz="2000" dirty="0"/>
              <a:t>to determine what action needs to take place from either party.</a:t>
            </a:r>
          </a:p>
          <a:p>
            <a:pPr>
              <a:spcBef>
                <a:spcPts val="1800"/>
              </a:spcBef>
            </a:pPr>
            <a:r>
              <a:rPr lang="en-US" sz="2000" b="1" u="sng" dirty="0"/>
              <a:t>Verify the current status of the ESI ID</a:t>
            </a:r>
            <a:r>
              <a:rPr lang="en-US" sz="2000" b="1" dirty="0"/>
              <a:t> </a:t>
            </a:r>
            <a:r>
              <a:rPr lang="en-US" sz="2000" dirty="0"/>
              <a:t>to determine if there are any transactions that may impact the resolution of the issue.</a:t>
            </a:r>
          </a:p>
          <a:p>
            <a:pPr>
              <a:spcBef>
                <a:spcPts val="1800"/>
              </a:spcBef>
            </a:pPr>
            <a:r>
              <a:rPr lang="en-US" sz="2000" dirty="0"/>
              <a:t>Perform a reconciliation of the transactions sent to the Market to ensure that the transactions are being sent, received and processed successfully as agreed upon by all parties. </a:t>
            </a:r>
            <a:r>
              <a:rPr lang="en-US" sz="2000" i="1" dirty="0">
                <a:solidFill>
                  <a:srgbClr val="FF0000"/>
                </a:solidFill>
              </a:rPr>
              <a:t>(i.e. back dated MVI accepted, BGN02 updated, switch hold issues, etc.)</a:t>
            </a:r>
            <a:endParaRPr lang="en-US" sz="1600" i="1" dirty="0">
              <a:solidFill>
                <a:srgbClr val="FF0000"/>
              </a:solidFill>
            </a:endParaRPr>
          </a:p>
          <a:p>
            <a:pPr>
              <a:spcBef>
                <a:spcPts val="1800"/>
              </a:spcBef>
            </a:pPr>
            <a:r>
              <a:rPr lang="en-US" sz="2000" dirty="0"/>
              <a:t>Ultimate goal is to return the Customer to their REP of choice </a:t>
            </a:r>
            <a:r>
              <a:rPr lang="en-US" sz="2000" b="1" i="1" dirty="0">
                <a:solidFill>
                  <a:schemeClr val="accent5"/>
                </a:solidFill>
              </a:rPr>
              <a:t>quickly and efficiently</a:t>
            </a:r>
            <a:r>
              <a:rPr lang="en-US" sz="2000" dirty="0"/>
              <a:t> 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177</a:t>
            </a:fld>
            <a:endParaRPr lang="en-US">
              <a:solidFill>
                <a:srgbClr val="5B6770"/>
              </a:solidFill>
            </a:endParaRPr>
          </a:p>
        </p:txBody>
      </p:sp>
    </p:spTree>
    <p:extLst>
      <p:ext uri="{BB962C8B-B14F-4D97-AF65-F5344CB8AC3E}">
        <p14:creationId xmlns:p14="http://schemas.microsoft.com/office/powerpoint/2010/main" val="20173045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1"/>
          </p:nvPr>
        </p:nvSpPr>
        <p:spPr/>
        <p:txBody>
          <a:bodyPr/>
          <a:lstStyle/>
          <a:p>
            <a:pPr marL="0" indent="0">
              <a:spcBef>
                <a:spcPts val="600"/>
              </a:spcBef>
              <a:buNone/>
              <a:defRPr/>
            </a:pPr>
            <a:r>
              <a:rPr lang="en-US" sz="1800" dirty="0"/>
              <a:t>All parties have a role in researching IAGs on their end, however for the </a:t>
            </a:r>
            <a:r>
              <a:rPr lang="en-US" sz="1800" b="1" u="sng" dirty="0"/>
              <a:t>Losing CR/Original</a:t>
            </a:r>
            <a:r>
              <a:rPr lang="en-US" sz="1800" dirty="0"/>
              <a:t>, the following verification process can assist in making the resolution of an Inadvertent Gain </a:t>
            </a:r>
            <a:r>
              <a:rPr lang="en-US" sz="1800" dirty="0" err="1"/>
              <a:t>MarkeTrak</a:t>
            </a:r>
            <a:r>
              <a:rPr lang="en-US" sz="1800" dirty="0"/>
              <a:t> run smoothly when the following checks are performed:</a:t>
            </a:r>
          </a:p>
          <a:p>
            <a:pPr marL="0">
              <a:spcBef>
                <a:spcPts val="600"/>
              </a:spcBef>
              <a:defRPr/>
            </a:pPr>
            <a:endParaRPr lang="en-US" sz="100" dirty="0"/>
          </a:p>
          <a:p>
            <a:pPr marL="0">
              <a:spcBef>
                <a:spcPts val="1200"/>
              </a:spcBef>
              <a:buFont typeface="Wingdings" panose="05000000000000000000" pitchFamily="2" charset="2"/>
              <a:buChar char=""/>
              <a:defRPr/>
            </a:pPr>
            <a:r>
              <a:rPr lang="en-US" sz="1800" dirty="0"/>
              <a:t>Any Subsequent transactions in the Market? </a:t>
            </a:r>
          </a:p>
          <a:p>
            <a:pPr lvl="1">
              <a:buFont typeface="Courier New" panose="02070309020205020404" pitchFamily="49" charset="0"/>
              <a:buChar char="o"/>
              <a:defRPr/>
            </a:pPr>
            <a:r>
              <a:rPr lang="en-US" sz="1600" dirty="0"/>
              <a:t>Yes – STOP the transaction if possible by submitting an 814_08, Cancel Request.</a:t>
            </a:r>
          </a:p>
          <a:p>
            <a:pPr lvl="1">
              <a:buFont typeface="Courier New" panose="02070309020205020404" pitchFamily="49" charset="0"/>
              <a:buChar char="o"/>
              <a:defRPr/>
            </a:pPr>
            <a:r>
              <a:rPr lang="en-US" sz="1600" dirty="0"/>
              <a:t>No – Proceed to the next step</a:t>
            </a:r>
            <a:endParaRPr lang="en-US" sz="1800" dirty="0"/>
          </a:p>
          <a:p>
            <a:pPr>
              <a:spcBef>
                <a:spcPts val="1200"/>
              </a:spcBef>
              <a:buFont typeface="Wingdings" panose="05000000000000000000" pitchFamily="2" charset="2"/>
              <a:buChar char=""/>
              <a:defRPr/>
            </a:pPr>
            <a:r>
              <a:rPr lang="en-US" sz="1800" dirty="0"/>
              <a:t>Any Switch Holds? </a:t>
            </a:r>
          </a:p>
          <a:p>
            <a:pPr lvl="1">
              <a:buFont typeface="Courier New" panose="02070309020205020404" pitchFamily="49" charset="0"/>
              <a:buChar char="o"/>
              <a:defRPr/>
            </a:pPr>
            <a:r>
              <a:rPr lang="en-US" sz="1600" dirty="0"/>
              <a:t>Yes – Submit 650_01 to remove any Switch Holds</a:t>
            </a:r>
            <a:endParaRPr lang="en-US" sz="1200" dirty="0"/>
          </a:p>
          <a:p>
            <a:pPr lvl="1">
              <a:buFont typeface="Courier New" panose="02070309020205020404" pitchFamily="49" charset="0"/>
              <a:buChar char="o"/>
              <a:defRPr/>
            </a:pPr>
            <a:r>
              <a:rPr lang="en-US" sz="1600" dirty="0"/>
              <a:t>No – Proceed to the next step </a:t>
            </a:r>
            <a:endParaRPr lang="en-US" sz="1800" dirty="0"/>
          </a:p>
          <a:p>
            <a:pPr>
              <a:spcBef>
                <a:spcPts val="1200"/>
              </a:spcBef>
              <a:buFont typeface="Wingdings" panose="05000000000000000000" pitchFamily="2" charset="2"/>
              <a:buChar char=""/>
              <a:defRPr/>
            </a:pPr>
            <a:r>
              <a:rPr lang="en-US" sz="1800" dirty="0"/>
              <a:t>Proposed Regain Date =&lt; Gaining CR Start Date? </a:t>
            </a:r>
            <a:br>
              <a:rPr lang="en-US" sz="1800" dirty="0"/>
            </a:br>
            <a:r>
              <a:rPr lang="en-US" sz="1200" dirty="0"/>
              <a:t>(Proposed Regain Date: no greater than 10 days from MT submittal date)</a:t>
            </a:r>
            <a:r>
              <a:rPr lang="en-US" sz="1800" dirty="0"/>
              <a:t> </a:t>
            </a:r>
          </a:p>
          <a:p>
            <a:pPr lvl="1">
              <a:buFont typeface="Courier New" panose="02070309020205020404" pitchFamily="49" charset="0"/>
              <a:buChar char="o"/>
              <a:defRPr/>
            </a:pPr>
            <a:r>
              <a:rPr lang="en-US" sz="1600" dirty="0"/>
              <a:t>Yes – Update “Proposed Regain Date”</a:t>
            </a:r>
          </a:p>
          <a:p>
            <a:pPr lvl="1">
              <a:buFont typeface="Courier New" panose="02070309020205020404" pitchFamily="49" charset="0"/>
              <a:buChar char="o"/>
              <a:defRPr/>
            </a:pPr>
            <a:r>
              <a:rPr lang="en-US" sz="1600" dirty="0"/>
              <a:t>No – Proceed by “Send to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178</a:t>
            </a:fld>
            <a:endParaRPr lang="en-US">
              <a:solidFill>
                <a:srgbClr val="5B6770"/>
              </a:solidFill>
            </a:endParaRPr>
          </a:p>
        </p:txBody>
      </p:sp>
    </p:spTree>
    <p:extLst>
      <p:ext uri="{BB962C8B-B14F-4D97-AF65-F5344CB8AC3E}">
        <p14:creationId xmlns:p14="http://schemas.microsoft.com/office/powerpoint/2010/main" val="9351608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TDSP Verification &amp; Reconciliation</a:t>
            </a:r>
          </a:p>
        </p:txBody>
      </p:sp>
      <p:sp>
        <p:nvSpPr>
          <p:cNvPr id="3" name="Content Placeholder 2"/>
          <p:cNvSpPr>
            <a:spLocks noGrp="1"/>
          </p:cNvSpPr>
          <p:nvPr>
            <p:ph idx="1"/>
          </p:nvPr>
        </p:nvSpPr>
        <p:spPr/>
        <p:txBody>
          <a:bodyPr/>
          <a:lstStyle/>
          <a:p>
            <a:pPr marL="0" indent="0">
              <a:spcBef>
                <a:spcPts val="2400"/>
              </a:spcBef>
              <a:buFont typeface="Wingdings 3" panose="05040102010807070707" pitchFamily="18" charset="2"/>
              <a:buNone/>
              <a:defRPr/>
            </a:pPr>
            <a:r>
              <a:rPr lang="en-US" sz="2000" dirty="0"/>
              <a:t>When received by </a:t>
            </a:r>
            <a:r>
              <a:rPr lang="en-US" sz="2000" b="1" u="sng" dirty="0">
                <a:solidFill>
                  <a:srgbClr val="FF0000"/>
                </a:solidFill>
              </a:rPr>
              <a:t>the TDSP</a:t>
            </a:r>
            <a:r>
              <a:rPr lang="en-US" sz="2000" dirty="0"/>
              <a:t>, the issue goes through a verification process similar to the CR process. Once those preliminary checks are made, the TDSP will go on to perform the following steps:</a:t>
            </a:r>
          </a:p>
          <a:p>
            <a:pPr marL="320040" indent="-320040">
              <a:spcBef>
                <a:spcPts val="2400"/>
              </a:spcBef>
              <a:buFont typeface="Wingdings" panose="05000000000000000000" pitchFamily="2" charset="2"/>
              <a:buChar char="þ"/>
              <a:defRPr/>
            </a:pPr>
            <a:r>
              <a:rPr lang="en-US" sz="2000" dirty="0"/>
              <a:t>Check for Permit Requirements and override if any exist</a:t>
            </a:r>
          </a:p>
          <a:p>
            <a:pPr marL="320040" indent="-320040">
              <a:spcBef>
                <a:spcPts val="2400"/>
              </a:spcBef>
              <a:buFont typeface="Wingdings" panose="05000000000000000000" pitchFamily="2" charset="2"/>
              <a:buChar char="þ"/>
              <a:defRPr/>
            </a:pPr>
            <a:r>
              <a:rPr lang="en-US" sz="2000" dirty="0"/>
              <a:t>Add ESI ID, Original CR and Proposed Regain Date to the TDSP system to allow a backdated MVI and verify loaded correctly</a:t>
            </a:r>
          </a:p>
          <a:p>
            <a:pPr marL="320040" indent="-320040">
              <a:spcBef>
                <a:spcPts val="2400"/>
              </a:spcBef>
              <a:buFont typeface="Wingdings" panose="05000000000000000000" pitchFamily="2" charset="2"/>
              <a:buChar char="þ"/>
              <a:defRPr/>
            </a:pPr>
            <a:r>
              <a:rPr lang="en-US" sz="2000" dirty="0"/>
              <a:t>Update </a:t>
            </a:r>
            <a:r>
              <a:rPr lang="en-US" sz="2000" dirty="0" err="1"/>
              <a:t>MarkeTrak</a:t>
            </a:r>
            <a:r>
              <a:rPr lang="en-US" sz="2000" dirty="0"/>
              <a:t> issues with comments indicating readiness</a:t>
            </a:r>
          </a:p>
          <a:p>
            <a:pPr marL="320040" indent="-320040">
              <a:spcBef>
                <a:spcPts val="2400"/>
              </a:spcBef>
              <a:buFont typeface="Wingdings" panose="05000000000000000000" pitchFamily="2" charset="2"/>
              <a:buChar char="þ"/>
              <a:defRPr/>
            </a:pPr>
            <a:r>
              <a:rPr lang="en-US" sz="2000" dirty="0"/>
              <a:t>Press the “Ready to Receive” button which will move the issue to a state of New Losing CR (Submit)</a:t>
            </a:r>
          </a:p>
          <a:p>
            <a:pPr marL="320040" indent="-320040">
              <a:spcBef>
                <a:spcPts val="2400"/>
              </a:spcBef>
              <a:buFont typeface="Wingdings" panose="05000000000000000000" pitchFamily="2" charset="2"/>
              <a:buChar char="þ"/>
              <a:defRPr/>
            </a:pPr>
            <a:r>
              <a:rPr lang="en-US" sz="2000" dirty="0"/>
              <a:t>Review the Critical Care status of the account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179</a:t>
            </a:fld>
            <a:endParaRPr lang="en-US">
              <a:solidFill>
                <a:srgbClr val="5B6770"/>
              </a:solidFill>
            </a:endParaRPr>
          </a:p>
        </p:txBody>
      </p:sp>
    </p:spTree>
    <p:extLst>
      <p:ext uri="{BB962C8B-B14F-4D97-AF65-F5344CB8AC3E}">
        <p14:creationId xmlns:p14="http://schemas.microsoft.com/office/powerpoint/2010/main" val="67408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48768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pPr>
            <a:r>
              <a:rPr lang="en-US" sz="1500" b="1" dirty="0"/>
              <a:t>Submit</a:t>
            </a:r>
            <a:r>
              <a:rPr lang="en-US" sz="1500" dirty="0"/>
              <a:t>: The Submit view provides links to submit issue subtypes.</a:t>
            </a:r>
          </a:p>
          <a:p>
            <a:pPr lvl="1"/>
            <a:r>
              <a:rPr lang="en-US" sz="1500" b="1" dirty="0"/>
              <a:t>Search</a:t>
            </a:r>
            <a:r>
              <a:rPr lang="en-US" sz="1500" dirty="0"/>
              <a:t>: Provides links to the following search features in the </a:t>
            </a:r>
            <a:r>
              <a:rPr lang="en-US" sz="1500" dirty="0" err="1"/>
              <a:t>MarkeTrak</a:t>
            </a:r>
            <a:r>
              <a:rPr lang="en-US" sz="1500" dirty="0"/>
              <a:t> application.</a:t>
            </a:r>
          </a:p>
          <a:p>
            <a:pPr lvl="1"/>
            <a:r>
              <a:rPr lang="en-US" sz="1500" b="1" dirty="0"/>
              <a:t>Reports</a:t>
            </a:r>
            <a:r>
              <a:rPr lang="en-US" sz="1500" dirty="0"/>
              <a:t>: Provides links to reports the user has permissions to run, modify, or delete.</a:t>
            </a:r>
          </a:p>
          <a:p>
            <a:pPr lvl="1"/>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1"/>
          </p:nvPr>
        </p:nvSpPr>
        <p:spPr/>
        <p:txBody>
          <a:bodyPr/>
          <a:lstStyle/>
          <a:p>
            <a:pPr marL="0" indent="0">
              <a:spcBef>
                <a:spcPts val="1800"/>
              </a:spcBef>
              <a:buFont typeface="Wingdings 3" panose="05040102010807070707" pitchFamily="18" charset="2"/>
              <a:buNone/>
              <a:defRPr/>
            </a:pPr>
            <a:r>
              <a:rPr lang="en-US" sz="1800" dirty="0"/>
              <a:t>Once the TDSP completes their portion of the research, the issue is sent back to the </a:t>
            </a:r>
            <a:r>
              <a:rPr lang="en-US" sz="1800" b="1" u="sng" dirty="0">
                <a:solidFill>
                  <a:srgbClr val="FF0000"/>
                </a:solidFill>
              </a:rPr>
              <a:t>Losing CR/Original</a:t>
            </a:r>
            <a:r>
              <a:rPr lang="en-US" sz="1800" b="1" dirty="0">
                <a:solidFill>
                  <a:srgbClr val="FF0000"/>
                </a:solidFill>
              </a:rPr>
              <a:t> </a:t>
            </a:r>
            <a:r>
              <a:rPr lang="en-US" sz="1800" dirty="0"/>
              <a:t>who will send an EDI transaction (Backdated MVI) and thus more verification will need to take place:</a:t>
            </a:r>
          </a:p>
          <a:p>
            <a:pPr marL="320040" indent="-320040">
              <a:spcBef>
                <a:spcPts val="1800"/>
              </a:spcBef>
              <a:buFont typeface="Wingdings" panose="05000000000000000000" pitchFamily="2" charset="2"/>
              <a:buChar char=""/>
              <a:defRPr/>
            </a:pPr>
            <a:r>
              <a:rPr lang="en-US" sz="1800" dirty="0"/>
              <a:t>Ensure that the </a:t>
            </a:r>
            <a:r>
              <a:rPr lang="en-US" sz="1800" dirty="0" err="1"/>
              <a:t>MarkeTrak</a:t>
            </a:r>
            <a:r>
              <a:rPr lang="en-US" sz="1800" dirty="0"/>
              <a:t> issue is in a State of “New (Losing CR Submit)”</a:t>
            </a:r>
          </a:p>
          <a:p>
            <a:pPr marL="320040" indent="-320040">
              <a:spcBef>
                <a:spcPts val="1800"/>
              </a:spcBef>
              <a:buFont typeface="Wingdings" panose="05000000000000000000" pitchFamily="2" charset="2"/>
              <a:buChar char=""/>
              <a:defRPr/>
            </a:pPr>
            <a:r>
              <a:rPr lang="en-US" sz="1800" dirty="0"/>
              <a:t>Any Subsequent transactions in the Market? </a:t>
            </a:r>
          </a:p>
          <a:p>
            <a:pPr lvl="1">
              <a:spcBef>
                <a:spcPts val="1800"/>
              </a:spcBef>
              <a:buFont typeface="Courier New" panose="02070309020205020404" pitchFamily="49" charset="0"/>
              <a:buChar char="o"/>
              <a:defRPr/>
            </a:pPr>
            <a:r>
              <a:rPr lang="en-US" sz="1800" dirty="0"/>
              <a:t>Yes – Cancel with an 814_08 if possible</a:t>
            </a:r>
          </a:p>
          <a:p>
            <a:pPr lvl="1">
              <a:spcBef>
                <a:spcPts val="0"/>
              </a:spcBef>
              <a:buFont typeface="Courier New" panose="02070309020205020404" pitchFamily="49" charset="0"/>
              <a:buChar char="o"/>
              <a:defRPr/>
            </a:pPr>
            <a:r>
              <a:rPr lang="en-US" sz="1800" dirty="0"/>
              <a:t>No – Proceed</a:t>
            </a:r>
          </a:p>
          <a:p>
            <a:pPr marL="320040" indent="-320040">
              <a:spcBef>
                <a:spcPts val="1800"/>
              </a:spcBef>
              <a:buFont typeface="Wingdings" panose="05000000000000000000" pitchFamily="2" charset="2"/>
              <a:buChar char="þ"/>
              <a:defRPr/>
            </a:pPr>
            <a:r>
              <a:rPr lang="en-US" sz="1800" b="1" u="sng" dirty="0">
                <a:solidFill>
                  <a:srgbClr val="FF0000"/>
                </a:solidFill>
              </a:rPr>
              <a:t>Send 814_16 for the Proposed Regain Date </a:t>
            </a:r>
            <a:r>
              <a:rPr lang="en-US" sz="1800" dirty="0"/>
              <a:t>that the Original CR entered within the issue</a:t>
            </a:r>
          </a:p>
          <a:p>
            <a:pPr marL="320040" indent="-320040">
              <a:spcBef>
                <a:spcPts val="1800"/>
              </a:spcBef>
              <a:buFont typeface="Wingdings" panose="05000000000000000000" pitchFamily="2" charset="2"/>
              <a:buChar char="þ"/>
              <a:defRPr/>
            </a:pPr>
            <a:r>
              <a:rPr lang="en-US" sz="1800" dirty="0"/>
              <a:t>Verify the 814_16 was processed successfully by reviewing the ERCOT Market Information System (MIS)  as well as any internal systems used for verifying transactions.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180</a:t>
            </a:fld>
            <a:endParaRPr lang="en-US">
              <a:solidFill>
                <a:srgbClr val="5B6770"/>
              </a:solidFill>
            </a:endParaRPr>
          </a:p>
        </p:txBody>
      </p:sp>
    </p:spTree>
    <p:extLst>
      <p:ext uri="{BB962C8B-B14F-4D97-AF65-F5344CB8AC3E}">
        <p14:creationId xmlns:p14="http://schemas.microsoft.com/office/powerpoint/2010/main" val="122958750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 Verification &amp; Reconciliation</a:t>
            </a:r>
          </a:p>
        </p:txBody>
      </p:sp>
      <p:sp>
        <p:nvSpPr>
          <p:cNvPr id="3" name="Content Placeholder 2"/>
          <p:cNvSpPr>
            <a:spLocks noGrp="1"/>
          </p:cNvSpPr>
          <p:nvPr>
            <p:ph idx="1"/>
          </p:nvPr>
        </p:nvSpPr>
        <p:spPr/>
        <p:txBody>
          <a:bodyPr/>
          <a:lstStyle/>
          <a:p>
            <a:pPr marL="365760" indent="-365760">
              <a:spcBef>
                <a:spcPts val="0"/>
              </a:spcBef>
              <a:spcAft>
                <a:spcPts val="2400"/>
              </a:spcAft>
              <a:buFont typeface="Wingdings" panose="05000000000000000000" pitchFamily="2" charset="2"/>
              <a:buChar char="þ"/>
              <a:defRPr/>
            </a:pPr>
            <a:r>
              <a:rPr lang="en-US" sz="2200" dirty="0"/>
              <a:t>The backdated MVI (814_16) can be verified as successful per the receipt of an 814_05 Accept</a:t>
            </a:r>
          </a:p>
          <a:p>
            <a:pPr marL="365760" indent="-365760">
              <a:spcBef>
                <a:spcPts val="0"/>
              </a:spcBef>
              <a:spcAft>
                <a:spcPts val="2400"/>
              </a:spcAft>
              <a:buFont typeface="Wingdings" panose="05000000000000000000" pitchFamily="2" charset="2"/>
              <a:buChar char="þ"/>
              <a:defRPr/>
            </a:pPr>
            <a:r>
              <a:rPr lang="en-US" sz="2200" dirty="0"/>
              <a:t>Add the Regaining BGN information into the </a:t>
            </a:r>
            <a:r>
              <a:rPr lang="en-US" sz="2200" dirty="0" err="1"/>
              <a:t>MarkeTrak</a:t>
            </a:r>
            <a:r>
              <a:rPr lang="en-US" sz="2200" dirty="0"/>
              <a:t> issue </a:t>
            </a:r>
            <a:r>
              <a:rPr lang="en-US" sz="2200" u="sng" dirty="0"/>
              <a:t>only after</a:t>
            </a:r>
            <a:r>
              <a:rPr lang="en-US" sz="2200" dirty="0"/>
              <a:t> verifying that it was successfully received</a:t>
            </a:r>
          </a:p>
          <a:p>
            <a:pPr marL="365760" indent="-365760">
              <a:spcBef>
                <a:spcPts val="0"/>
              </a:spcBef>
              <a:spcAft>
                <a:spcPts val="2400"/>
              </a:spcAft>
              <a:buClr>
                <a:schemeClr val="tx2"/>
              </a:buClr>
              <a:buFont typeface="Wingdings" panose="05000000000000000000" pitchFamily="2" charset="2"/>
              <a:buChar char="þ"/>
              <a:defRPr/>
            </a:pPr>
            <a:r>
              <a:rPr lang="en-US" sz="2200" b="1" u="sng" dirty="0">
                <a:solidFill>
                  <a:schemeClr val="accent5"/>
                </a:solidFill>
              </a:rPr>
              <a:t>DO NOT</a:t>
            </a:r>
            <a:r>
              <a:rPr lang="en-US" sz="2200" b="1" dirty="0">
                <a:solidFill>
                  <a:schemeClr val="accent5"/>
                </a:solidFill>
              </a:rPr>
              <a:t> </a:t>
            </a:r>
            <a:r>
              <a:rPr lang="en-US" sz="2200" dirty="0">
                <a:solidFill>
                  <a:schemeClr val="accent5"/>
                </a:solidFill>
              </a:rPr>
              <a:t>click the “Send to TDSP” transition as this will prevent the issue from Auto-completion</a:t>
            </a:r>
          </a:p>
          <a:p>
            <a:pPr>
              <a:spcBef>
                <a:spcPts val="0"/>
              </a:spcBef>
              <a:spcAft>
                <a:spcPts val="2400"/>
              </a:spcAft>
              <a:buFont typeface="Wingdings" panose="05000000000000000000" pitchFamily="2" charset="2"/>
              <a:buChar char="þ"/>
              <a:defRPr/>
            </a:pPr>
            <a:r>
              <a:rPr lang="en-US" sz="2000" b="1" u="sng" dirty="0"/>
              <a:t>DO NOT </a:t>
            </a:r>
            <a:r>
              <a:rPr lang="en-US" sz="2000" b="1" dirty="0"/>
              <a:t> </a:t>
            </a:r>
            <a:r>
              <a:rPr lang="en-US" sz="2000" dirty="0"/>
              <a:t>transition the </a:t>
            </a:r>
            <a:r>
              <a:rPr lang="en-US" sz="2000" dirty="0" err="1"/>
              <a:t>MarkeTrak</a:t>
            </a:r>
            <a:r>
              <a:rPr lang="en-US" sz="2000" dirty="0"/>
              <a:t> back to the TDSP to ask questions or to get updates on an IAG once the TDSP confirms readiness for the BDMVI (814_16). </a:t>
            </a:r>
            <a:r>
              <a:rPr lang="en-US" sz="2000" i="1" u="sng" dirty="0"/>
              <a:t>Please utilize the e-mail functionality in </a:t>
            </a:r>
            <a:r>
              <a:rPr lang="en-US" sz="2000" i="1" u="sng" dirty="0" err="1"/>
              <a:t>MarkeTrak</a:t>
            </a:r>
            <a:r>
              <a:rPr lang="en-US" sz="2000" i="1" u="sng" dirty="0"/>
              <a:t> to address all questions and concerns after this point.</a:t>
            </a:r>
            <a:endParaRPr lang="en-US" i="1" u="sng"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181</a:t>
            </a:fld>
            <a:endParaRPr lang="en-US">
              <a:solidFill>
                <a:srgbClr val="5B6770"/>
              </a:solidFill>
            </a:endParaRPr>
          </a:p>
        </p:txBody>
      </p:sp>
    </p:spTree>
    <p:extLst>
      <p:ext uri="{BB962C8B-B14F-4D97-AF65-F5344CB8AC3E}">
        <p14:creationId xmlns:p14="http://schemas.microsoft.com/office/powerpoint/2010/main" val="7903160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2172786"/>
          </a:xfrm>
        </p:spPr>
        <p:txBody>
          <a:bodyPr/>
          <a:lstStyle/>
          <a:p>
            <a:pPr marL="0" indent="0">
              <a:spcBef>
                <a:spcPts val="1800"/>
              </a:spcBef>
              <a:buNone/>
            </a:pPr>
            <a:r>
              <a:rPr lang="en-US" sz="2000" b="1" i="1" dirty="0"/>
              <a:t>Once an IAG situation has been discovered it is the responsibility of both the Gaining and Losing CR to verify if there are any new MVI/Switch or MVO transactions pending for the impacted ESI ID.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182</a:t>
            </a:fld>
            <a:endParaRPr lang="en-US">
              <a:solidFill>
                <a:srgbClr val="5B6770">
                  <a:tint val="75000"/>
                </a:srgbClr>
              </a:solidFill>
            </a:endParaRPr>
          </a:p>
        </p:txBody>
      </p:sp>
      <p:sp>
        <p:nvSpPr>
          <p:cNvPr id="5" name="Content Placeholder 2"/>
          <p:cNvSpPr txBox="1">
            <a:spLocks/>
          </p:cNvSpPr>
          <p:nvPr/>
        </p:nvSpPr>
        <p:spPr>
          <a:xfrm>
            <a:off x="991240" y="3483431"/>
            <a:ext cx="7161520" cy="16187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Font typeface="Arial" panose="020B0604020202020204" pitchFamily="34" charset="0"/>
              <a:buNone/>
            </a:pPr>
            <a:r>
              <a:rPr lang="en-US" sz="2000" b="1" i="1" dirty="0">
                <a:solidFill>
                  <a:srgbClr val="5B6770"/>
                </a:solidFill>
              </a:rPr>
              <a:t>TRUE</a:t>
            </a:r>
            <a:r>
              <a:rPr lang="en-US" sz="2000" i="1" dirty="0">
                <a:solidFill>
                  <a:srgbClr val="5B6770"/>
                </a:solidFill>
              </a:rPr>
              <a:t> – Any completed MVI/Switch or MVO transactions received after the initial transaction that caused the IAG will render the IAG regain process invalid.</a:t>
            </a:r>
          </a:p>
          <a:p>
            <a:pPr marL="0" indent="0">
              <a:spcBef>
                <a:spcPts val="1800"/>
              </a:spcBef>
              <a:buFont typeface="Arial" panose="020B0604020202020204" pitchFamily="34" charset="0"/>
              <a:buNone/>
            </a:pPr>
            <a:r>
              <a:rPr lang="en-US" sz="1600" b="1" i="1" dirty="0">
                <a:solidFill>
                  <a:srgbClr val="FF0000"/>
                </a:solidFill>
              </a:rPr>
              <a:t>Note</a:t>
            </a:r>
            <a:r>
              <a:rPr lang="en-US" sz="1600" i="1" dirty="0">
                <a:solidFill>
                  <a:srgbClr val="FF0000"/>
                </a:solidFill>
              </a:rPr>
              <a:t> - If the new transaction is still pending and was sent by either the Gaining or Losing CR, every effort should be made to cancel the transaction before it completes. </a:t>
            </a:r>
          </a:p>
        </p:txBody>
      </p:sp>
      <p:sp>
        <p:nvSpPr>
          <p:cNvPr id="6" name="Rectangle 5"/>
          <p:cNvSpPr/>
          <p:nvPr/>
        </p:nvSpPr>
        <p:spPr>
          <a:xfrm>
            <a:off x="693066" y="3386154"/>
            <a:ext cx="7757868" cy="278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27" y="2451221"/>
            <a:ext cx="379677" cy="370371"/>
          </a:xfrm>
          <a:prstGeom prst="rect">
            <a:avLst/>
          </a:prstGeom>
        </p:spPr>
      </p:pic>
      <p:sp>
        <p:nvSpPr>
          <p:cNvPr id="8" name="Rectangle 7"/>
          <p:cNvSpPr/>
          <p:nvPr/>
        </p:nvSpPr>
        <p:spPr>
          <a:xfrm>
            <a:off x="444422" y="236677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8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85462"/>
          </a:xfrm>
        </p:spPr>
        <p:txBody>
          <a:bodyPr/>
          <a:lstStyle/>
          <a:p>
            <a:pPr marL="0" indent="0">
              <a:spcBef>
                <a:spcPts val="1800"/>
              </a:spcBef>
              <a:buNone/>
            </a:pPr>
            <a:r>
              <a:rPr lang="en-US" sz="2000" b="1" i="1" dirty="0"/>
              <a:t>Although the RMG officially states a back dated MVI (BDMVI) for an IAG must be submitted within 12 days of MT creation, in order to lessen the possibility of a new transaction being sent to the market, what is considered the best practice for Losing CR’s to submit their BDMVI?</a:t>
            </a:r>
          </a:p>
          <a:p>
            <a:pPr marL="1097280" lvl="1" indent="-457200">
              <a:spcBef>
                <a:spcPts val="1200"/>
              </a:spcBef>
              <a:buFont typeface="+mj-lt"/>
              <a:buAutoNum type="alphaLcParenR"/>
            </a:pPr>
            <a:r>
              <a:rPr lang="en-US" sz="2000" dirty="0"/>
              <a:t>Whenever it becomes convenient to do so </a:t>
            </a:r>
          </a:p>
          <a:p>
            <a:pPr marL="1097280" lvl="1" indent="-457200">
              <a:spcBef>
                <a:spcPts val="1200"/>
              </a:spcBef>
              <a:buFont typeface="+mj-lt"/>
              <a:buAutoNum type="alphaLcParenR"/>
            </a:pPr>
            <a:r>
              <a:rPr lang="en-US" sz="2000" dirty="0"/>
              <a:t>As soon as the TDSP updates the </a:t>
            </a:r>
            <a:r>
              <a:rPr lang="en-US" sz="2000" dirty="0" err="1"/>
              <a:t>MarkeTrak</a:t>
            </a:r>
            <a:r>
              <a:rPr lang="en-US" sz="2000" dirty="0"/>
              <a:t> giving the Losing CR the ok to send the BDMVI</a:t>
            </a:r>
          </a:p>
          <a:p>
            <a:pPr marL="1097280" lvl="1" indent="-457200">
              <a:spcBef>
                <a:spcPts val="1200"/>
              </a:spcBef>
              <a:buFont typeface="+mj-lt"/>
              <a:buAutoNum type="alphaLcParenR"/>
            </a:pPr>
            <a:r>
              <a:rPr lang="en-US" sz="2000" dirty="0"/>
              <a:t>12 days of MT submittal as the RMG states</a:t>
            </a:r>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183</a:t>
            </a:fld>
            <a:endParaRPr lang="en-US">
              <a:solidFill>
                <a:srgbClr val="5B6770">
                  <a:tint val="75000"/>
                </a:srgbClr>
              </a:solidFill>
            </a:endParaRPr>
          </a:p>
        </p:txBody>
      </p:sp>
      <p:sp>
        <p:nvSpPr>
          <p:cNvPr id="5" name="Content Placeholder 2"/>
          <p:cNvSpPr txBox="1">
            <a:spLocks/>
          </p:cNvSpPr>
          <p:nvPr/>
        </p:nvSpPr>
        <p:spPr>
          <a:xfrm>
            <a:off x="647156" y="4682574"/>
            <a:ext cx="7849689" cy="153732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1800" b="1" dirty="0">
                <a:solidFill>
                  <a:srgbClr val="00AEC7"/>
                </a:solidFill>
              </a:rPr>
              <a:t>ANSWER</a:t>
            </a:r>
          </a:p>
          <a:p>
            <a:pPr marL="0" indent="0" algn="ctr">
              <a:spcBef>
                <a:spcPts val="1200"/>
              </a:spcBef>
              <a:buFont typeface="Arial" panose="020B0604020202020204" pitchFamily="34" charset="0"/>
              <a:buNone/>
            </a:pPr>
            <a:r>
              <a:rPr lang="en-US" sz="1600" b="1" i="1" dirty="0">
                <a:solidFill>
                  <a:srgbClr val="5B6770"/>
                </a:solidFill>
              </a:rPr>
              <a:t>b) </a:t>
            </a:r>
            <a:r>
              <a:rPr lang="en-US" sz="1600" i="1" dirty="0">
                <a:solidFill>
                  <a:srgbClr val="5B6770"/>
                </a:solidFill>
              </a:rPr>
              <a:t>The best practice is for Losing CR’ to send their BDMVI’s as soon as the TDSP gives the ok to send the BDMVI. With each passing day there is an increased risk of new transactions being sent on the impacted ESI ID.</a:t>
            </a:r>
          </a:p>
        </p:txBody>
      </p:sp>
      <p:sp>
        <p:nvSpPr>
          <p:cNvPr id="6" name="Rectangle 5"/>
          <p:cNvSpPr/>
          <p:nvPr/>
        </p:nvSpPr>
        <p:spPr>
          <a:xfrm>
            <a:off x="616676" y="4684561"/>
            <a:ext cx="8161849" cy="153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63866"/>
            <a:ext cx="379677" cy="370371"/>
          </a:xfrm>
          <a:prstGeom prst="rect">
            <a:avLst/>
          </a:prstGeom>
        </p:spPr>
      </p:pic>
      <p:sp>
        <p:nvSpPr>
          <p:cNvPr id="8" name="Rectangle 7"/>
          <p:cNvSpPr/>
          <p:nvPr/>
        </p:nvSpPr>
        <p:spPr>
          <a:xfrm>
            <a:off x="330391" y="296307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0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If either the Losing CR or the Gaining CR discovers they are unable to communicate with the other party to move the IAG regaining process forward, what resource is available to both CR’s to re-engage communication with the other CR?</a:t>
            </a:r>
          </a:p>
          <a:p>
            <a:pPr marL="1097280" lvl="1" indent="-457200">
              <a:spcBef>
                <a:spcPts val="3000"/>
              </a:spcBef>
              <a:buFont typeface="+mj-lt"/>
              <a:buAutoNum type="alphaLcParenR"/>
            </a:pPr>
            <a:r>
              <a:rPr lang="en-US" sz="2000" dirty="0"/>
              <a:t>Contacting ERCOT to intervene</a:t>
            </a:r>
          </a:p>
          <a:p>
            <a:pPr marL="1097280" lvl="1" indent="-457200">
              <a:spcBef>
                <a:spcPts val="1200"/>
              </a:spcBef>
              <a:buFont typeface="+mj-lt"/>
              <a:buAutoNum type="alphaLcParenR"/>
            </a:pPr>
            <a:r>
              <a:rPr lang="en-US" sz="2000" dirty="0"/>
              <a:t>Contacting the TDSP to intervene</a:t>
            </a:r>
          </a:p>
          <a:p>
            <a:pPr marL="1097280" lvl="1" indent="-457200">
              <a:spcBef>
                <a:spcPts val="1200"/>
              </a:spcBef>
              <a:buFont typeface="+mj-lt"/>
              <a:buAutoNum type="alphaLcParenR"/>
            </a:pPr>
            <a:r>
              <a:rPr lang="en-US" sz="2000" dirty="0"/>
              <a:t>Using the </a:t>
            </a:r>
            <a:r>
              <a:rPr lang="en-US" sz="2000" dirty="0" err="1"/>
              <a:t>MarkeTrak</a:t>
            </a:r>
            <a:r>
              <a:rPr lang="en-US" sz="2000" dirty="0"/>
              <a:t> Rolodex tool to identify escalation contacts within the non communicating CR’s organization</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184</a:t>
            </a:fld>
            <a:endParaRPr lang="en-US">
              <a:solidFill>
                <a:srgbClr val="5B6770">
                  <a:tint val="75000"/>
                </a:srgbClr>
              </a:solidFill>
            </a:endParaRPr>
          </a:p>
        </p:txBody>
      </p:sp>
      <p:sp>
        <p:nvSpPr>
          <p:cNvPr id="5" name="Content Placeholder 2"/>
          <p:cNvSpPr txBox="1">
            <a:spLocks/>
          </p:cNvSpPr>
          <p:nvPr/>
        </p:nvSpPr>
        <p:spPr>
          <a:xfrm>
            <a:off x="1659947" y="4517695"/>
            <a:ext cx="5824106" cy="15603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Font typeface="Arial" panose="020B0604020202020204" pitchFamily="34" charset="0"/>
              <a:buNone/>
            </a:pPr>
            <a:r>
              <a:rPr lang="en-US" sz="2000" b="1" i="1" dirty="0">
                <a:solidFill>
                  <a:srgbClr val="5B6770"/>
                </a:solidFill>
              </a:rPr>
              <a:t>c) </a:t>
            </a:r>
            <a:r>
              <a:rPr lang="en-US" sz="2000" i="1" dirty="0">
                <a:solidFill>
                  <a:srgbClr val="5B6770"/>
                </a:solidFill>
              </a:rPr>
              <a:t>Using the </a:t>
            </a:r>
            <a:r>
              <a:rPr lang="en-US" sz="2000" i="1" dirty="0" err="1">
                <a:solidFill>
                  <a:srgbClr val="5B6770"/>
                </a:solidFill>
              </a:rPr>
              <a:t>MarkeTrak</a:t>
            </a:r>
            <a:r>
              <a:rPr lang="en-US" sz="2000" i="1" dirty="0">
                <a:solidFill>
                  <a:srgbClr val="5B6770"/>
                </a:solidFill>
              </a:rPr>
              <a:t> Rolodex tool to identify and reach out to escalation contacts within the non communicating CR’s organization.</a:t>
            </a:r>
          </a:p>
        </p:txBody>
      </p:sp>
      <p:sp>
        <p:nvSpPr>
          <p:cNvPr id="6" name="Rectangle 5"/>
          <p:cNvSpPr/>
          <p:nvPr/>
        </p:nvSpPr>
        <p:spPr>
          <a:xfrm>
            <a:off x="906068" y="4529032"/>
            <a:ext cx="7331865" cy="171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700046"/>
            <a:ext cx="379677" cy="370371"/>
          </a:xfrm>
          <a:prstGeom prst="rect">
            <a:avLst/>
          </a:prstGeom>
        </p:spPr>
      </p:pic>
      <p:sp>
        <p:nvSpPr>
          <p:cNvPr id="8" name="Rectangle 7"/>
          <p:cNvSpPr/>
          <p:nvPr/>
        </p:nvSpPr>
        <p:spPr>
          <a:xfrm>
            <a:off x="366807" y="36156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8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2010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Common IAG Issues,</a:t>
            </a:r>
            <a:br>
              <a:rPr lang="en-US" sz="2800" b="1" dirty="0">
                <a:solidFill>
                  <a:srgbClr val="5B6770"/>
                </a:solidFill>
              </a:rPr>
            </a:br>
            <a:r>
              <a:rPr lang="en-US" sz="2800" b="1" dirty="0">
                <a:solidFill>
                  <a:srgbClr val="5B6770"/>
                </a:solidFill>
              </a:rPr>
              <a:t>Best Practices, &amp; Quick Tips</a:t>
            </a:r>
            <a:endParaRPr lang="en-US" sz="2800" dirty="0">
              <a:solidFill>
                <a:srgbClr val="5B6770"/>
              </a:solidFill>
            </a:endParaRPr>
          </a:p>
        </p:txBody>
      </p:sp>
    </p:spTree>
    <p:extLst>
      <p:ext uri="{BB962C8B-B14F-4D97-AF65-F5344CB8AC3E}">
        <p14:creationId xmlns:p14="http://schemas.microsoft.com/office/powerpoint/2010/main" val="41730061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MUST NOT</a:t>
            </a:r>
            <a:r>
              <a:rPr lang="en-US" sz="1800" b="1" i="1" dirty="0">
                <a:solidFill>
                  <a:schemeClr val="accent5"/>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a16="http://schemas.microsoft.com/office/drawing/2014/main" xmlns="" id="{00B86517-7624-4264-A384-49C76914D8C3}"/>
              </a:ext>
            </a:extLst>
          </p:cNvPr>
          <p:cNvSpPr txBox="1"/>
          <p:nvPr/>
        </p:nvSpPr>
        <p:spPr>
          <a:xfrm>
            <a:off x="228600" y="45720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solidFill>
                  <a:srgbClr val="00AEC7"/>
                </a:solidFill>
              </a:rPr>
              <a:t>814_01	CR to ERCOT</a:t>
            </a:r>
          </a:p>
          <a:p>
            <a:pPr lvl="6"/>
            <a:r>
              <a:rPr lang="en-US" sz="1100" dirty="0">
                <a:solidFill>
                  <a:srgbClr val="00AEC7"/>
                </a:solidFill>
              </a:rPr>
              <a:t>814_03 	ERCOT to TDSP</a:t>
            </a:r>
          </a:p>
          <a:p>
            <a:pPr lvl="6"/>
            <a:r>
              <a:rPr lang="en-US" sz="1100" dirty="0">
                <a:solidFill>
                  <a:srgbClr val="00AEC7"/>
                </a:solidFill>
              </a:rPr>
              <a:t>814_04	TDSP to ERCOT</a:t>
            </a:r>
          </a:p>
          <a:p>
            <a:pPr lvl="6"/>
            <a:r>
              <a:rPr lang="en-US" sz="1100" dirty="0">
                <a:solidFill>
                  <a:srgbClr val="00AEC7"/>
                </a:solidFill>
              </a:rPr>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solidFill>
                  <a:srgbClr val="00AEC7"/>
                </a:solidFill>
              </a:rPr>
              <a:t>867_04	TDSP to CR</a:t>
            </a:r>
          </a:p>
          <a:p>
            <a:pPr lvl="6"/>
            <a:r>
              <a:rPr lang="en-US" sz="1100" dirty="0">
                <a:solidFill>
                  <a:srgbClr val="00AEC7"/>
                </a:solidFill>
              </a:rPr>
              <a:t>867_03F	TDSP to Losing CR</a:t>
            </a:r>
          </a:p>
        </p:txBody>
      </p:sp>
    </p:spTree>
    <p:extLst>
      <p:ext uri="{BB962C8B-B14F-4D97-AF65-F5344CB8AC3E}">
        <p14:creationId xmlns:p14="http://schemas.microsoft.com/office/powerpoint/2010/main" val="32594656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188</a:t>
            </a:fld>
            <a:endParaRPr lang="en-US">
              <a:solidFill>
                <a:srgbClr val="5B6770"/>
              </a:solidFill>
            </a:endParaRPr>
          </a:p>
        </p:txBody>
      </p:sp>
    </p:spTree>
    <p:extLst>
      <p:ext uri="{BB962C8B-B14F-4D97-AF65-F5344CB8AC3E}">
        <p14:creationId xmlns:p14="http://schemas.microsoft.com/office/powerpoint/2010/main" val="5255428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189</a:t>
            </a:fld>
            <a:endParaRPr lang="en-US">
              <a:solidFill>
                <a:srgbClr val="5B6770"/>
              </a:solidFill>
            </a:endParaRPr>
          </a:p>
        </p:txBody>
      </p:sp>
      <p:sp>
        <p:nvSpPr>
          <p:cNvPr id="5" name="TextBox 4"/>
          <p:cNvSpPr txBox="1"/>
          <p:nvPr/>
        </p:nvSpPr>
        <p:spPr>
          <a:xfrm>
            <a:off x="5455807" y="1859825"/>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First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Second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Third Escalation: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rgbClr val="FF0000"/>
                </a:solidFill>
              </a:rPr>
              <a:t>Allow 3-5 business days between escalations.</a:t>
            </a:r>
          </a:p>
        </p:txBody>
      </p:sp>
    </p:spTree>
    <p:extLst>
      <p:ext uri="{BB962C8B-B14F-4D97-AF65-F5344CB8AC3E}">
        <p14:creationId xmlns:p14="http://schemas.microsoft.com/office/powerpoint/2010/main" val="109090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a:t>
            </a:fld>
            <a:endParaRPr lang="en-US">
              <a:solidFill>
                <a:srgbClr val="5B6770"/>
              </a:solidFill>
            </a:endParaRPr>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45720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a:t>Best 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190</a:t>
            </a:fld>
            <a:endParaRPr lang="en-US">
              <a:solidFill>
                <a:srgbClr val="5B6770"/>
              </a:solidFill>
            </a:endParaRPr>
          </a:p>
        </p:txBody>
      </p:sp>
      <p:graphicFrame>
        <p:nvGraphicFramePr>
          <p:cNvPr id="6" name="Diagram 5">
            <a:extLst>
              <a:ext uri="{FF2B5EF4-FFF2-40B4-BE49-F238E27FC236}">
                <a16:creationId xmlns:a16="http://schemas.microsoft.com/office/drawing/2014/main" xmlns="" id="{092EA5DC-0B6D-484F-BDCA-0B6BB1B5EE49}"/>
              </a:ext>
            </a:extLst>
          </p:cNvPr>
          <p:cNvGraphicFramePr/>
          <p:nvPr>
            <p:extLst>
              <p:ext uri="{D42A27DB-BD31-4B8C-83A1-F6EECF244321}">
                <p14:modId xmlns:p14="http://schemas.microsoft.com/office/powerpoint/2010/main" val="580187844"/>
              </p:ext>
            </p:extLst>
          </p:nvPr>
        </p:nvGraphicFramePr>
        <p:xfrm>
          <a:off x="457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970350"/>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Tree>
    <p:extLst>
      <p:ext uri="{BB962C8B-B14F-4D97-AF65-F5344CB8AC3E}">
        <p14:creationId xmlns:p14="http://schemas.microsoft.com/office/powerpoint/2010/main" val="31644901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685800"/>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indicating:</a:t>
            </a:r>
          </a:p>
          <a:p>
            <a:pPr>
              <a:spcBef>
                <a:spcPts val="600"/>
              </a:spcBef>
            </a:pPr>
            <a:r>
              <a:rPr lang="en-US" sz="2000" dirty="0"/>
              <a:t>“their customer no longer occupies the premise”</a:t>
            </a:r>
          </a:p>
          <a:p>
            <a:pPr>
              <a:spcBef>
                <a:spcPts val="600"/>
              </a:spcBef>
            </a:pPr>
            <a:r>
              <a:rPr lang="en-US" sz="2000" dirty="0"/>
              <a:t>“no longer under contract”</a:t>
            </a:r>
          </a:p>
          <a:p>
            <a:pPr>
              <a:spcBef>
                <a:spcPts val="600"/>
              </a:spcBef>
            </a:pPr>
            <a:r>
              <a:rPr lang="en-US" sz="2000" dirty="0"/>
              <a:t>“cannot reach the customer”</a:t>
            </a:r>
          </a:p>
          <a:p>
            <a:pPr>
              <a:spcBef>
                <a:spcPts val="600"/>
              </a:spcBef>
            </a:pPr>
            <a:r>
              <a:rPr lang="en-US" sz="2000" dirty="0"/>
              <a:t>“Customer no longer wants us as REP of Record”</a:t>
            </a:r>
          </a:p>
          <a:p>
            <a:pPr marL="0" indent="0">
              <a:spcBef>
                <a:spcPts val="600"/>
              </a:spcBef>
              <a:buNone/>
            </a:pPr>
            <a:r>
              <a:rPr lang="en-US" sz="2000" dirty="0"/>
              <a:t>and 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the Current Occupant process</a:t>
            </a:r>
          </a:p>
          <a:p>
            <a:pPr lvl="5">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a:solidFill>
                  <a:srgbClr val="FF0000"/>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191</a:t>
            </a:fld>
            <a:endParaRPr lang="en-US">
              <a:solidFill>
                <a:srgbClr val="5B6770"/>
              </a:solidFill>
            </a:endParaRPr>
          </a:p>
        </p:txBody>
      </p:sp>
    </p:spTree>
    <p:extLst>
      <p:ext uri="{BB962C8B-B14F-4D97-AF65-F5344CB8AC3E}">
        <p14:creationId xmlns:p14="http://schemas.microsoft.com/office/powerpoint/2010/main" val="28122655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an active Switch Hold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192</a:t>
            </a:fld>
            <a:endParaRPr lang="en-US">
              <a:solidFill>
                <a:srgbClr val="5B6770"/>
              </a:solidFill>
            </a:endParaRPr>
          </a:p>
        </p:txBody>
      </p:sp>
      <p:sp>
        <p:nvSpPr>
          <p:cNvPr id="5" name="TextBox 4"/>
          <p:cNvSpPr txBox="1"/>
          <p:nvPr/>
        </p:nvSpPr>
        <p:spPr>
          <a:xfrm>
            <a:off x="1339913" y="5233482"/>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Tree>
    <p:extLst>
      <p:ext uri="{BB962C8B-B14F-4D97-AF65-F5344CB8AC3E}">
        <p14:creationId xmlns:p14="http://schemas.microsoft.com/office/powerpoint/2010/main" val="1217343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Portals (online enrollment/Multi-Family Portals)</a:t>
            </a:r>
          </a:p>
        </p:txBody>
      </p:sp>
      <p:sp>
        <p:nvSpPr>
          <p:cNvPr id="3" name="Content Placeholder 2"/>
          <p:cNvSpPr>
            <a:spLocks noGrp="1"/>
          </p:cNvSpPr>
          <p:nvPr>
            <p:ph idx="1"/>
          </p:nvPr>
        </p:nvSpPr>
        <p:spPr>
          <a:xfrm>
            <a:off x="381000" y="916861"/>
            <a:ext cx="8458200" cy="3827078"/>
          </a:xfrm>
        </p:spPr>
        <p:txBody>
          <a:bodyPr/>
          <a:lstStyle/>
          <a:p>
            <a:pPr marL="0" indent="0">
              <a:buNone/>
            </a:pPr>
            <a:endParaRPr lang="en-US" sz="2000" b="1" u="sng" dirty="0"/>
          </a:p>
          <a:p>
            <a:pPr marL="0" indent="0">
              <a:buNone/>
            </a:pPr>
            <a:r>
              <a:rPr lang="en-US" sz="2000" b="1" u="sng" dirty="0"/>
              <a:t>Issue</a:t>
            </a:r>
            <a:r>
              <a:rPr lang="en-US" sz="2000" b="1" dirty="0"/>
              <a:t>:</a:t>
            </a:r>
          </a:p>
          <a:p>
            <a:pPr marL="0" indent="0">
              <a:spcBef>
                <a:spcPts val="600"/>
              </a:spcBef>
              <a:buNone/>
            </a:pPr>
            <a:r>
              <a:rPr lang="en-US" sz="2000" dirty="0"/>
              <a:t>Customers use Self-Service portals to initiate MVI’s, Transfers of Service or MVOs</a:t>
            </a:r>
          </a:p>
          <a:p>
            <a:pPr marL="0" indent="0">
              <a:spcBef>
                <a:spcPts val="1800"/>
              </a:spcBef>
              <a:buNone/>
            </a:pPr>
            <a:r>
              <a:rPr lang="en-US" sz="2000" b="1" u="sng" dirty="0"/>
              <a:t>Solution</a:t>
            </a:r>
            <a:r>
              <a:rPr lang="en-US" sz="2000" b="1" dirty="0"/>
              <a:t>:</a:t>
            </a:r>
          </a:p>
          <a:p>
            <a:pPr marL="0" indent="0">
              <a:spcBef>
                <a:spcPts val="600"/>
              </a:spcBef>
              <a:buNone/>
            </a:pPr>
            <a:r>
              <a:rPr lang="en-US" sz="2000" dirty="0"/>
              <a:t>Establish safeguards ensuring that customers who may have inadvertently selected an incorrect address do not cause a lights out situation.</a:t>
            </a:r>
          </a:p>
          <a:p>
            <a:pPr marL="0" indent="0">
              <a:spcBef>
                <a:spcPts val="1800"/>
              </a:spcBef>
              <a:buNone/>
            </a:pPr>
            <a:r>
              <a:rPr lang="en-US" sz="2000" b="1" u="sng" dirty="0"/>
              <a:t>Best Practice</a:t>
            </a:r>
            <a:r>
              <a:rPr lang="en-US" sz="2000" b="1" dirty="0"/>
              <a:t>:</a:t>
            </a:r>
          </a:p>
          <a:p>
            <a:pPr>
              <a:spcBef>
                <a:spcPts val="600"/>
              </a:spcBef>
            </a:pPr>
            <a:r>
              <a:rPr lang="en-US" sz="2000" dirty="0"/>
              <a:t>Limited functionality for transfers of service within XX amount of days.</a:t>
            </a:r>
          </a:p>
          <a:p>
            <a:pPr>
              <a:spcBef>
                <a:spcPts val="600"/>
              </a:spcBef>
            </a:pPr>
            <a:r>
              <a:rPr lang="en-US" sz="2000" dirty="0"/>
              <a:t>Redirect the customer to contact call center in move out situations</a:t>
            </a:r>
          </a:p>
          <a:p>
            <a:pPr>
              <a:spcBef>
                <a:spcPts val="600"/>
              </a:spcBef>
            </a:pPr>
            <a:r>
              <a:rPr lang="en-US" sz="2000" dirty="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193</a:t>
            </a:fld>
            <a:endParaRPr lang="en-US">
              <a:solidFill>
                <a:srgbClr val="5B6770"/>
              </a:solidFill>
            </a:endParaRPr>
          </a:p>
        </p:txBody>
      </p:sp>
    </p:spTree>
    <p:extLst>
      <p:ext uri="{BB962C8B-B14F-4D97-AF65-F5344CB8AC3E}">
        <p14:creationId xmlns:p14="http://schemas.microsoft.com/office/powerpoint/2010/main" val="262443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a:t>Losing REP issues IAL MT prior to the Gaining REP being able to issue Customer Rescission MT</a:t>
            </a:r>
          </a:p>
          <a:p>
            <a:pPr marL="0" indent="0">
              <a:spcBef>
                <a:spcPts val="1800"/>
              </a:spcBef>
              <a:buNone/>
            </a:pPr>
            <a:r>
              <a:rPr lang="en-US" sz="2000" b="1" u="sng" dirty="0"/>
              <a:t>Solution</a:t>
            </a:r>
            <a:r>
              <a:rPr lang="en-US" sz="2000" b="1" dirty="0"/>
              <a:t>:</a:t>
            </a:r>
          </a:p>
          <a:p>
            <a:pPr marL="0" indent="0">
              <a:spcBef>
                <a:spcPts val="600"/>
              </a:spcBef>
              <a:buNone/>
            </a:pPr>
            <a:r>
              <a:rPr lang="en-US" sz="2000" dirty="0"/>
              <a:t>Gaining REP should create Customer Rescission MT linking it to the Losing REP’s IAL MT.   </a:t>
            </a:r>
          </a:p>
          <a:p>
            <a:pPr marL="0" indent="0">
              <a:spcBef>
                <a:spcPts val="1800"/>
              </a:spcBef>
              <a:buNone/>
            </a:pPr>
            <a:r>
              <a:rPr lang="en-US" sz="2000" b="1" u="sng" dirty="0"/>
              <a:t>Best Practice</a:t>
            </a:r>
            <a:r>
              <a:rPr lang="en-US" sz="2000" b="1" dirty="0"/>
              <a:t>:</a:t>
            </a:r>
          </a:p>
          <a:p>
            <a:pPr>
              <a:spcBef>
                <a:spcPts val="600"/>
              </a:spcBef>
            </a:pPr>
            <a:r>
              <a:rPr lang="en-US" sz="2000" dirty="0"/>
              <a:t>Rescission </a:t>
            </a:r>
            <a:r>
              <a:rPr lang="en-US" sz="2000" dirty="0" err="1"/>
              <a:t>MarkeTrak</a:t>
            </a:r>
            <a:r>
              <a:rPr lang="en-US" sz="2000" dirty="0"/>
              <a:t> should be created prior to executing the Losing REP’s IAL</a:t>
            </a:r>
          </a:p>
          <a:p>
            <a:pPr>
              <a:spcBef>
                <a:spcPts val="600"/>
              </a:spcBef>
            </a:pPr>
            <a:r>
              <a:rPr lang="en-US" sz="2000" dirty="0"/>
              <a:t>Linking the MT’s together allows for quicker resolution and tracking</a:t>
            </a:r>
          </a:p>
          <a:p>
            <a:pPr>
              <a:spcBef>
                <a:spcPts val="600"/>
              </a:spcBef>
            </a:pPr>
            <a:r>
              <a:rPr lang="en-US" sz="2000" dirty="0" err="1"/>
              <a:t>Unexecute</a:t>
            </a:r>
            <a:r>
              <a:rPr lang="en-US" sz="2000" dirty="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194</a:t>
            </a:fld>
            <a:endParaRPr lang="en-US" dirty="0">
              <a:solidFill>
                <a:srgbClr val="5B6770"/>
              </a:solidFill>
            </a:endParaRPr>
          </a:p>
        </p:txBody>
      </p:sp>
    </p:spTree>
    <p:extLst>
      <p:ext uri="{BB962C8B-B14F-4D97-AF65-F5344CB8AC3E}">
        <p14:creationId xmlns:p14="http://schemas.microsoft.com/office/powerpoint/2010/main" val="347718912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IAG / IAL Reporting</a:t>
            </a:r>
            <a:endParaRPr lang="en-US" sz="2800" dirty="0">
              <a:solidFill>
                <a:srgbClr val="5B6770"/>
              </a:solidFill>
            </a:endParaRPr>
          </a:p>
        </p:txBody>
      </p:sp>
    </p:spTree>
    <p:extLst>
      <p:ext uri="{BB962C8B-B14F-4D97-AF65-F5344CB8AC3E}">
        <p14:creationId xmlns:p14="http://schemas.microsoft.com/office/powerpoint/2010/main" val="377054583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197</a:t>
            </a:fld>
            <a:endParaRPr lang="en-US"/>
          </a:p>
        </p:txBody>
      </p:sp>
    </p:spTree>
    <p:extLst>
      <p:ext uri="{BB962C8B-B14F-4D97-AF65-F5344CB8AC3E}">
        <p14:creationId xmlns:p14="http://schemas.microsoft.com/office/powerpoint/2010/main" val="41381255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198</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8" name="Table 7">
            <a:extLst>
              <a:ext uri="{FF2B5EF4-FFF2-40B4-BE49-F238E27FC236}">
                <a16:creationId xmlns:a16="http://schemas.microsoft.com/office/drawing/2014/main" xmlns="" id="{4B940183-F58A-4D91-8A29-18CDB7A704BF}"/>
              </a:ext>
            </a:extLst>
          </p:cNvPr>
          <p:cNvGraphicFramePr>
            <a:graphicFrameLocks noGrp="1"/>
          </p:cNvGraphicFramePr>
          <p:nvPr>
            <p:extLst/>
          </p:nvPr>
        </p:nvGraphicFramePr>
        <p:xfrm>
          <a:off x="2120899" y="762000"/>
          <a:ext cx="4902201" cy="3914775"/>
        </p:xfrm>
        <a:graphic>
          <a:graphicData uri="http://schemas.openxmlformats.org/drawingml/2006/table">
            <a:tbl>
              <a:tblPr/>
              <a:tblGrid>
                <a:gridCol w="1148953">
                  <a:extLst>
                    <a:ext uri="{9D8B030D-6E8A-4147-A177-3AD203B41FA5}">
                      <a16:colId xmlns:a16="http://schemas.microsoft.com/office/drawing/2014/main" xmlns="" val="20000"/>
                    </a:ext>
                  </a:extLst>
                </a:gridCol>
                <a:gridCol w="938312">
                  <a:extLst>
                    <a:ext uri="{9D8B030D-6E8A-4147-A177-3AD203B41FA5}">
                      <a16:colId xmlns:a16="http://schemas.microsoft.com/office/drawing/2014/main" xmlns="" val="20001"/>
                    </a:ext>
                  </a:extLst>
                </a:gridCol>
                <a:gridCol w="938312">
                  <a:extLst>
                    <a:ext uri="{9D8B030D-6E8A-4147-A177-3AD203B41FA5}">
                      <a16:colId xmlns:a16="http://schemas.microsoft.com/office/drawing/2014/main" xmlns="" val="20002"/>
                    </a:ext>
                  </a:extLst>
                </a:gridCol>
                <a:gridCol w="938312">
                  <a:extLst>
                    <a:ext uri="{9D8B030D-6E8A-4147-A177-3AD203B41FA5}">
                      <a16:colId xmlns:a16="http://schemas.microsoft.com/office/drawing/2014/main" xmlns="" val="20003"/>
                    </a:ext>
                  </a:extLst>
                </a:gridCol>
                <a:gridCol w="938312">
                  <a:extLst>
                    <a:ext uri="{9D8B030D-6E8A-4147-A177-3AD203B41FA5}">
                      <a16:colId xmlns:a16="http://schemas.microsoft.com/office/drawing/2014/main" xmlns=""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xmlns=""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xmlns=""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764851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34400" cy="629760"/>
          </a:xfrm>
        </p:spPr>
        <p:txBody>
          <a:bodyPr/>
          <a:lstStyle/>
          <a:p>
            <a:r>
              <a:rPr lang="en-US" altLang="en-US" dirty="0">
                <a:solidFill>
                  <a:schemeClr val="tx1"/>
                </a:solidFill>
              </a:rPr>
              <a:t>Monthly Top 10 – IAG / IAL Statistics</a:t>
            </a:r>
            <a:r>
              <a:rPr lang="en-US" altLang="en-US" dirty="0"/>
              <a:t/>
            </a:r>
            <a:br>
              <a:rPr lang="en-US" altLang="en-US" dirty="0"/>
            </a:br>
            <a:endParaRPr lang="en-US" altLang="en-US" dirty="0"/>
          </a:p>
        </p:txBody>
      </p:sp>
      <p:sp>
        <p:nvSpPr>
          <p:cNvPr id="6" name="Slide Number Placeholder 5"/>
          <p:cNvSpPr>
            <a:spLocks noGrp="1"/>
          </p:cNvSpPr>
          <p:nvPr>
            <p:ph type="sldNum" sz="quarter" idx="4"/>
          </p:nvPr>
        </p:nvSpPr>
        <p:spPr>
          <a:xfrm>
            <a:off x="8610600" y="6553200"/>
            <a:ext cx="533400" cy="220663"/>
          </a:xfrm>
        </p:spPr>
        <p:txBody>
          <a:bodyPr/>
          <a:lstStyle/>
          <a:p>
            <a:fld id="{1D93BD3E-1E9A-4970-A6F7-E7AC52762E0C}" type="slidenum">
              <a:rPr lang="en-US" smtClean="0">
                <a:solidFill>
                  <a:prstClr val="black">
                    <a:tint val="75000"/>
                  </a:prstClr>
                </a:solidFill>
              </a:rPr>
              <a:pPr/>
              <a:t>199</a:t>
            </a:fld>
            <a:endParaRPr lang="en-US">
              <a:solidFill>
                <a:prstClr val="black">
                  <a:tint val="75000"/>
                </a:prstClr>
              </a:solidFill>
            </a:endParaRP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899"/>
            <a:ext cx="9144000" cy="1524000"/>
          </a:xfrm>
          <a:prstGeom prst="rect">
            <a:avLst/>
          </a:prstGeom>
        </p:spPr>
      </p:pic>
      <p:sp>
        <p:nvSpPr>
          <p:cNvPr id="11" name="TextBox 10"/>
          <p:cNvSpPr txBox="1"/>
          <p:nvPr/>
        </p:nvSpPr>
        <p:spPr>
          <a:xfrm>
            <a:off x="3102077" y="130081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289"/>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4069"/>
            <a:ext cx="9144000" cy="1524000"/>
          </a:xfrm>
          <a:prstGeom prst="rect">
            <a:avLst/>
          </a:prstGeom>
        </p:spPr>
      </p:pic>
      <p:sp>
        <p:nvSpPr>
          <p:cNvPr id="9" name="Content Placeholder 6">
            <a:extLst>
              <a:ext uri="{FF2B5EF4-FFF2-40B4-BE49-F238E27FC236}">
                <a16:creationId xmlns:a16="http://schemas.microsoft.com/office/drawing/2014/main" xmlns="" id="{BE712AB6-3FA4-4517-A2BD-8EBB470D5E0E}"/>
              </a:ext>
            </a:extLst>
          </p:cNvPr>
          <p:cNvSpPr>
            <a:spLocks noGrp="1"/>
          </p:cNvSpPr>
          <p:nvPr>
            <p:ph idx="1"/>
          </p:nvPr>
        </p:nvSpPr>
        <p:spPr>
          <a:xfrm>
            <a:off x="985715" y="716849"/>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Tree>
    <p:extLst>
      <p:ext uri="{BB962C8B-B14F-4D97-AF65-F5344CB8AC3E}">
        <p14:creationId xmlns:p14="http://schemas.microsoft.com/office/powerpoint/2010/main" val="251125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a:t>
            </a:fld>
            <a:endParaRPr lang="en-US">
              <a:solidFill>
                <a:srgbClr val="5B6770"/>
              </a:solidFill>
            </a:endParaRPr>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200</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xmlns=""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xmlns=""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xmlns=""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Tree>
    <p:extLst>
      <p:ext uri="{BB962C8B-B14F-4D97-AF65-F5344CB8AC3E}">
        <p14:creationId xmlns:p14="http://schemas.microsoft.com/office/powerpoint/2010/main" val="5684199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201</a:t>
            </a:fld>
            <a:endParaRPr lang="en-US"/>
          </a:p>
        </p:txBody>
      </p:sp>
    </p:spTree>
    <p:extLst>
      <p:ext uri="{BB962C8B-B14F-4D97-AF65-F5344CB8AC3E}">
        <p14:creationId xmlns:p14="http://schemas.microsoft.com/office/powerpoint/2010/main" val="26579432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202</a:t>
            </a:fld>
            <a:endParaRPr lang="en-US"/>
          </a:p>
        </p:txBody>
      </p:sp>
      <p:pic>
        <p:nvPicPr>
          <p:cNvPr id="9" name="Picture 8">
            <a:extLst>
              <a:ext uri="{FF2B5EF4-FFF2-40B4-BE49-F238E27FC236}">
                <a16:creationId xmlns:a16="http://schemas.microsoft.com/office/drawing/2014/main" xmlns=""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Tree>
    <p:extLst>
      <p:ext uri="{BB962C8B-B14F-4D97-AF65-F5344CB8AC3E}">
        <p14:creationId xmlns:p14="http://schemas.microsoft.com/office/powerpoint/2010/main" val="35923816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203</a:t>
            </a:fld>
            <a:endParaRPr lang="en-US"/>
          </a:p>
        </p:txBody>
      </p:sp>
    </p:spTree>
    <p:extLst>
      <p:ext uri="{BB962C8B-B14F-4D97-AF65-F5344CB8AC3E}">
        <p14:creationId xmlns:p14="http://schemas.microsoft.com/office/powerpoint/2010/main" val="183153680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204</a:t>
            </a:fld>
            <a:endParaRPr lang="en-US"/>
          </a:p>
        </p:txBody>
      </p:sp>
      <p:graphicFrame>
        <p:nvGraphicFramePr>
          <p:cNvPr id="5" name="Table 4">
            <a:extLst>
              <a:ext uri="{FF2B5EF4-FFF2-40B4-BE49-F238E27FC236}">
                <a16:creationId xmlns:a16="http://schemas.microsoft.com/office/drawing/2014/main" xmlns="" id="{D240E8A4-F9C3-4222-BB34-AA80E712E297}"/>
              </a:ext>
            </a:extLst>
          </p:cNvPr>
          <p:cNvGraphicFramePr>
            <a:graphicFrameLocks noGrp="1"/>
          </p:cNvGraphicFramePr>
          <p:nvPr>
            <p:extLst>
              <p:ext uri="{D42A27DB-BD31-4B8C-83A1-F6EECF244321}">
                <p14:modId xmlns:p14="http://schemas.microsoft.com/office/powerpoint/2010/main" val="2387659387"/>
              </p:ext>
            </p:extLst>
          </p:nvPr>
        </p:nvGraphicFramePr>
        <p:xfrm>
          <a:off x="342900" y="990600"/>
          <a:ext cx="8458200" cy="5029204"/>
        </p:xfrm>
        <a:graphic>
          <a:graphicData uri="http://schemas.openxmlformats.org/drawingml/2006/table">
            <a:tbl>
              <a:tblPr/>
              <a:tblGrid>
                <a:gridCol w="704850">
                  <a:extLst>
                    <a:ext uri="{9D8B030D-6E8A-4147-A177-3AD203B41FA5}">
                      <a16:colId xmlns:a16="http://schemas.microsoft.com/office/drawing/2014/main" xmlns="" val="20000"/>
                    </a:ext>
                  </a:extLst>
                </a:gridCol>
                <a:gridCol w="704850">
                  <a:extLst>
                    <a:ext uri="{9D8B030D-6E8A-4147-A177-3AD203B41FA5}">
                      <a16:colId xmlns:a16="http://schemas.microsoft.com/office/drawing/2014/main" xmlns="" val="20001"/>
                    </a:ext>
                  </a:extLst>
                </a:gridCol>
                <a:gridCol w="704850">
                  <a:extLst>
                    <a:ext uri="{9D8B030D-6E8A-4147-A177-3AD203B41FA5}">
                      <a16:colId xmlns:a16="http://schemas.microsoft.com/office/drawing/2014/main" xmlns="" val="20002"/>
                    </a:ext>
                  </a:extLst>
                </a:gridCol>
                <a:gridCol w="704850">
                  <a:extLst>
                    <a:ext uri="{9D8B030D-6E8A-4147-A177-3AD203B41FA5}">
                      <a16:colId xmlns:a16="http://schemas.microsoft.com/office/drawing/2014/main" xmlns="" val="20003"/>
                    </a:ext>
                  </a:extLst>
                </a:gridCol>
                <a:gridCol w="704850">
                  <a:extLst>
                    <a:ext uri="{9D8B030D-6E8A-4147-A177-3AD203B41FA5}">
                      <a16:colId xmlns:a16="http://schemas.microsoft.com/office/drawing/2014/main" xmlns="" val="20004"/>
                    </a:ext>
                  </a:extLst>
                </a:gridCol>
                <a:gridCol w="704850">
                  <a:extLst>
                    <a:ext uri="{9D8B030D-6E8A-4147-A177-3AD203B41FA5}">
                      <a16:colId xmlns:a16="http://schemas.microsoft.com/office/drawing/2014/main" xmlns="" val="20005"/>
                    </a:ext>
                  </a:extLst>
                </a:gridCol>
                <a:gridCol w="704850">
                  <a:extLst>
                    <a:ext uri="{9D8B030D-6E8A-4147-A177-3AD203B41FA5}">
                      <a16:colId xmlns:a16="http://schemas.microsoft.com/office/drawing/2014/main" xmlns="" val="20006"/>
                    </a:ext>
                  </a:extLst>
                </a:gridCol>
                <a:gridCol w="704850">
                  <a:extLst>
                    <a:ext uri="{9D8B030D-6E8A-4147-A177-3AD203B41FA5}">
                      <a16:colId xmlns:a16="http://schemas.microsoft.com/office/drawing/2014/main" xmlns="" val="20007"/>
                    </a:ext>
                  </a:extLst>
                </a:gridCol>
                <a:gridCol w="704850">
                  <a:extLst>
                    <a:ext uri="{9D8B030D-6E8A-4147-A177-3AD203B41FA5}">
                      <a16:colId xmlns:a16="http://schemas.microsoft.com/office/drawing/2014/main" xmlns="" val="20008"/>
                    </a:ext>
                  </a:extLst>
                </a:gridCol>
                <a:gridCol w="704850">
                  <a:extLst>
                    <a:ext uri="{9D8B030D-6E8A-4147-A177-3AD203B41FA5}">
                      <a16:colId xmlns:a16="http://schemas.microsoft.com/office/drawing/2014/main" xmlns="" val="20009"/>
                    </a:ext>
                  </a:extLst>
                </a:gridCol>
                <a:gridCol w="704850">
                  <a:extLst>
                    <a:ext uri="{9D8B030D-6E8A-4147-A177-3AD203B41FA5}">
                      <a16:colId xmlns:a16="http://schemas.microsoft.com/office/drawing/2014/main" xmlns="" val="20010"/>
                    </a:ext>
                  </a:extLst>
                </a:gridCol>
                <a:gridCol w="704850">
                  <a:extLst>
                    <a:ext uri="{9D8B030D-6E8A-4147-A177-3AD203B41FA5}">
                      <a16:colId xmlns:a16="http://schemas.microsoft.com/office/drawing/2014/main" xmlns=""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dirty="0">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91681">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2,040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1,652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6,032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901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5,495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2019-04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121,897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237,124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359,021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2,985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2019-05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145,059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2,409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2019-06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126,031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255,608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381,639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2019-07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142,418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288,116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430,534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2019-08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278,737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425,271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104,974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257,060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362,034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97,443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259,662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357,105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69,866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210,793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280,659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427877507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205</a:t>
            </a:fld>
            <a:endParaRPr lang="en-US"/>
          </a:p>
        </p:txBody>
      </p:sp>
    </p:spTree>
    <p:extLst>
      <p:ext uri="{BB962C8B-B14F-4D97-AF65-F5344CB8AC3E}">
        <p14:creationId xmlns:p14="http://schemas.microsoft.com/office/powerpoint/2010/main" val="414288747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206</a:t>
            </a:fld>
            <a:endParaRPr lang="en-US">
              <a:solidFill>
                <a:srgbClr val="5B6770"/>
              </a:solidFill>
            </a:endParaRPr>
          </a:p>
        </p:txBody>
      </p:sp>
      <p:sp>
        <p:nvSpPr>
          <p:cNvPr id="10" name="TextBox 1">
            <a:extLst>
              <a:ext uri="{FF2B5EF4-FFF2-40B4-BE49-F238E27FC236}">
                <a16:creationId xmlns:a16="http://schemas.microsoft.com/office/drawing/2014/main" xmlns="" id="{DD4383FE-08CB-4806-9787-EF37C1054A28}"/>
              </a:ext>
            </a:extLst>
          </p:cNvPr>
          <p:cNvSpPr txBox="1"/>
          <p:nvPr/>
        </p:nvSpPr>
        <p:spPr>
          <a:xfrm>
            <a:off x="2058615" y="5177773"/>
            <a:ext cx="5410228" cy="11334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i="1" u="sng" kern="0" dirty="0">
                <a:solidFill>
                  <a:srgbClr val="0070C0"/>
                </a:solidFill>
                <a:latin typeface="Calibri" panose="020F0502020204030204"/>
              </a:rPr>
              <a:t>Overall % Change in IAS volume per enrollment: </a:t>
            </a:r>
          </a:p>
          <a:p>
            <a:pPr algn="ctr">
              <a:defRPr/>
            </a:pPr>
            <a:r>
              <a:rPr lang="en-US" sz="1600" i="1" kern="0" dirty="0">
                <a:solidFill>
                  <a:srgbClr val="5B6770">
                    <a:lumMod val="50000"/>
                  </a:srgbClr>
                </a:solidFill>
                <a:latin typeface="Calibri" panose="020F0502020204030204"/>
              </a:rPr>
              <a:t>2015 to 2016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6.62%</a:t>
            </a:r>
          </a:p>
          <a:p>
            <a:pPr algn="ctr">
              <a:defRPr/>
            </a:pPr>
            <a:r>
              <a:rPr lang="en-US" sz="1600" i="1" kern="0" dirty="0">
                <a:solidFill>
                  <a:srgbClr val="5B6770">
                    <a:lumMod val="50000"/>
                  </a:srgbClr>
                </a:solidFill>
                <a:latin typeface="Calibri" panose="020F0502020204030204"/>
              </a:rPr>
              <a:t>2016 to 2017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7.09%</a:t>
            </a:r>
          </a:p>
          <a:p>
            <a:pPr algn="ctr">
              <a:defRPr/>
            </a:pPr>
            <a:r>
              <a:rPr lang="en-US" sz="1600" i="1" kern="0" dirty="0">
                <a:solidFill>
                  <a:srgbClr val="5B6770">
                    <a:lumMod val="50000"/>
                  </a:srgbClr>
                </a:solidFill>
                <a:latin typeface="Calibri" panose="020F0502020204030204"/>
              </a:rPr>
              <a:t>2017 to 2018 =  </a:t>
            </a:r>
            <a:r>
              <a:rPr lang="en-US" sz="1600" i="1" kern="0" dirty="0">
                <a:solidFill>
                  <a:srgbClr val="FF0000"/>
                </a:solidFill>
                <a:latin typeface="Calibri" panose="020F0502020204030204"/>
              </a:rPr>
              <a:t>5.38%</a:t>
            </a:r>
          </a:p>
          <a:p>
            <a:pPr algn="ctr">
              <a:defRPr/>
            </a:pPr>
            <a:r>
              <a:rPr lang="en-US" sz="1600" i="1" kern="0" dirty="0">
                <a:solidFill>
                  <a:srgbClr val="5B6770">
                    <a:lumMod val="50000"/>
                  </a:srgbClr>
                </a:solidFill>
                <a:latin typeface="Calibri" panose="020F0502020204030204"/>
              </a:rPr>
              <a:t>2018 to 2019 YTD = </a:t>
            </a:r>
            <a:r>
              <a:rPr lang="en-US" sz="1600" i="1" kern="0" dirty="0">
                <a:solidFill>
                  <a:srgbClr val="FF0000"/>
                </a:solidFill>
                <a:latin typeface="Calibri" panose="020F0502020204030204"/>
              </a:rPr>
              <a:t>10.22%</a:t>
            </a:r>
          </a:p>
        </p:txBody>
      </p:sp>
      <p:graphicFrame>
        <p:nvGraphicFramePr>
          <p:cNvPr id="7" name="Chart 6">
            <a:extLst>
              <a:ext uri="{FF2B5EF4-FFF2-40B4-BE49-F238E27FC236}">
                <a16:creationId xmlns:a16="http://schemas.microsoft.com/office/drawing/2014/main" xmlns="" id="{00000000-0008-0000-0100-000003000000}"/>
              </a:ext>
            </a:extLst>
          </p:cNvPr>
          <p:cNvGraphicFramePr>
            <a:graphicFrameLocks/>
          </p:cNvGraphicFramePr>
          <p:nvPr>
            <p:extLst>
              <p:ext uri="{D42A27DB-BD31-4B8C-83A1-F6EECF244321}">
                <p14:modId xmlns:p14="http://schemas.microsoft.com/office/powerpoint/2010/main" val="3285097546"/>
              </p:ext>
            </p:extLst>
          </p:nvPr>
        </p:nvGraphicFramePr>
        <p:xfrm>
          <a:off x="295275" y="685800"/>
          <a:ext cx="8553450" cy="477012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
            <a:extLst>
              <a:ext uri="{FF2B5EF4-FFF2-40B4-BE49-F238E27FC236}">
                <a16:creationId xmlns:a16="http://schemas.microsoft.com/office/drawing/2014/main" xmlns="" id="{00000000-0008-0000-0100-000006000000}"/>
              </a:ext>
            </a:extLst>
          </p:cNvPr>
          <p:cNvSpPr txBox="1"/>
          <p:nvPr/>
        </p:nvSpPr>
        <p:spPr>
          <a:xfrm>
            <a:off x="5638800" y="5095875"/>
            <a:ext cx="1609725" cy="161925"/>
          </a:xfrm>
          <a:prstGeom prst="rect">
            <a:avLst/>
          </a:prstGeom>
          <a:solidFill>
            <a:sysClr val="window" lastClr="FFFFFF">
              <a:lumMod val="85000"/>
            </a:sysClr>
          </a:solidFill>
          <a:ln w="9525" cmpd="sng">
            <a:solidFill>
              <a:sysClr val="window" lastClr="FFFFFF">
                <a:shade val="50000"/>
              </a:sysClr>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Calibri" panose="020F0502020204030204"/>
                <a:ea typeface="+mn-ea"/>
                <a:cs typeface="+mn-cs"/>
              </a:rPr>
              <a:t>2018</a:t>
            </a:r>
          </a:p>
        </p:txBody>
      </p:sp>
      <p:pic>
        <p:nvPicPr>
          <p:cNvPr id="12" name="Picture 11">
            <a:extLst>
              <a:ext uri="{FF2B5EF4-FFF2-40B4-BE49-F238E27FC236}">
                <a16:creationId xmlns:a16="http://schemas.microsoft.com/office/drawing/2014/main" xmlns="" id="{8F221954-C590-4B21-8FBC-0E303ED836E6}"/>
              </a:ext>
            </a:extLst>
          </p:cNvPr>
          <p:cNvPicPr>
            <a:picLocks noChangeAspect="1"/>
          </p:cNvPicPr>
          <p:nvPr/>
        </p:nvPicPr>
        <p:blipFill>
          <a:blip r:embed="rId3"/>
          <a:stretch>
            <a:fillRect/>
          </a:stretch>
        </p:blipFill>
        <p:spPr>
          <a:xfrm>
            <a:off x="7300108" y="5095875"/>
            <a:ext cx="1463167" cy="231668"/>
          </a:xfrm>
          <a:prstGeom prst="rect">
            <a:avLst/>
          </a:prstGeom>
        </p:spPr>
      </p:pic>
    </p:spTree>
    <p:extLst>
      <p:ext uri="{BB962C8B-B14F-4D97-AF65-F5344CB8AC3E}">
        <p14:creationId xmlns:p14="http://schemas.microsoft.com/office/powerpoint/2010/main" val="260541394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xmlns="" id="{021EBDE6-3373-404C-B96A-858914FABA27}"/>
              </a:ext>
            </a:extLst>
          </p:cNvPr>
          <p:cNvSpPr>
            <a:spLocks noGrp="1"/>
          </p:cNvSpPr>
          <p:nvPr>
            <p:ph type="sldNum" sz="quarter" idx="4"/>
          </p:nvPr>
        </p:nvSpPr>
        <p:spPr/>
        <p:txBody>
          <a:bodyPr/>
          <a:lstStyle/>
          <a:p>
            <a:fld id="{1D93BD3E-1E9A-4970-A6F7-E7AC52762E0C}" type="slidenum">
              <a:rPr lang="en-US" smtClean="0">
                <a:solidFill>
                  <a:srgbClr val="5B6770"/>
                </a:solidFill>
              </a:rPr>
              <a:pPr/>
              <a:t>207</a:t>
            </a:fld>
            <a:endParaRPr lang="en-US" dirty="0">
              <a:solidFill>
                <a:srgbClr val="5B6770"/>
              </a:solidFill>
            </a:endParaRPr>
          </a:p>
        </p:txBody>
      </p:sp>
      <p:pic>
        <p:nvPicPr>
          <p:cNvPr id="5" name="Content Placeholder 4">
            <a:extLst>
              <a:ext uri="{FF2B5EF4-FFF2-40B4-BE49-F238E27FC236}">
                <a16:creationId xmlns:a16="http://schemas.microsoft.com/office/drawing/2014/main" xmlns="" id="{91F98F8D-9208-4111-90DB-50C4B3B499A1}"/>
              </a:ext>
            </a:extLst>
          </p:cNvPr>
          <p:cNvPicPr>
            <a:picLocks noGrp="1" noChangeAspect="1"/>
          </p:cNvPicPr>
          <p:nvPr>
            <p:ph idx="1"/>
          </p:nvPr>
        </p:nvPicPr>
        <p:blipFill>
          <a:blip r:embed="rId2"/>
          <a:stretch>
            <a:fillRect/>
          </a:stretch>
        </p:blipFill>
        <p:spPr>
          <a:xfrm>
            <a:off x="1078598" y="1068007"/>
            <a:ext cx="6834208" cy="3304318"/>
          </a:xfrm>
          <a:prstGeom prst="rect">
            <a:avLst/>
          </a:prstGeom>
        </p:spPr>
      </p:pic>
      <p:pic>
        <p:nvPicPr>
          <p:cNvPr id="6" name="Picture 5">
            <a:extLst>
              <a:ext uri="{FF2B5EF4-FFF2-40B4-BE49-F238E27FC236}">
                <a16:creationId xmlns:a16="http://schemas.microsoft.com/office/drawing/2014/main" xmlns="" id="{7087ED2E-C1CB-4224-A775-01EC7AC425E8}"/>
              </a:ext>
            </a:extLst>
          </p:cNvPr>
          <p:cNvPicPr>
            <a:picLocks noChangeAspect="1"/>
          </p:cNvPicPr>
          <p:nvPr/>
        </p:nvPicPr>
        <p:blipFill>
          <a:blip r:embed="rId3"/>
          <a:stretch>
            <a:fillRect/>
          </a:stretch>
        </p:blipFill>
        <p:spPr>
          <a:xfrm>
            <a:off x="930601" y="4450891"/>
            <a:ext cx="7109401" cy="1642200"/>
          </a:xfrm>
          <a:prstGeom prst="rect">
            <a:avLst/>
          </a:prstGeom>
        </p:spPr>
      </p:pic>
    </p:spTree>
    <p:extLst>
      <p:ext uri="{BB962C8B-B14F-4D97-AF65-F5344CB8AC3E}">
        <p14:creationId xmlns:p14="http://schemas.microsoft.com/office/powerpoint/2010/main" val="199713534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xmlns="" id="{6E29011C-F739-47E4-B7BF-B4CF13142E6A}"/>
              </a:ext>
            </a:extLst>
          </p:cNvPr>
          <p:cNvSpPr>
            <a:spLocks noGrp="1"/>
          </p:cNvSpPr>
          <p:nvPr>
            <p:ph type="sldNum" sz="quarter" idx="4"/>
          </p:nvPr>
        </p:nvSpPr>
        <p:spPr/>
        <p:txBody>
          <a:bodyPr/>
          <a:lstStyle/>
          <a:p>
            <a:fld id="{1D93BD3E-1E9A-4970-A6F7-E7AC52762E0C}" type="slidenum">
              <a:rPr lang="en-US" smtClean="0">
                <a:solidFill>
                  <a:srgbClr val="5B6770"/>
                </a:solidFill>
              </a:rPr>
              <a:pPr/>
              <a:t>208</a:t>
            </a:fld>
            <a:endParaRPr lang="en-US" dirty="0">
              <a:solidFill>
                <a:srgbClr val="5B6770"/>
              </a:solidFill>
            </a:endParaRPr>
          </a:p>
        </p:txBody>
      </p:sp>
      <p:sp>
        <p:nvSpPr>
          <p:cNvPr id="5" name="TextBox 4">
            <a:extLst>
              <a:ext uri="{FF2B5EF4-FFF2-40B4-BE49-F238E27FC236}">
                <a16:creationId xmlns:a16="http://schemas.microsoft.com/office/drawing/2014/main" xmlns="" id="{6EB241F4-4920-4907-A904-2064F5C400C1}"/>
              </a:ext>
            </a:extLst>
          </p:cNvPr>
          <p:cNvSpPr txBox="1"/>
          <p:nvPr/>
        </p:nvSpPr>
        <p:spPr>
          <a:xfrm>
            <a:off x="2206336" y="5531934"/>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graphicFrame>
        <p:nvGraphicFramePr>
          <p:cNvPr id="8" name="Content Placeholder 7">
            <a:extLst>
              <a:ext uri="{FF2B5EF4-FFF2-40B4-BE49-F238E27FC236}">
                <a16:creationId xmlns:a16="http://schemas.microsoft.com/office/drawing/2014/main" xmlns="" id="{0B99BE5A-E674-4B67-9E9D-79EB13AA588B}"/>
              </a:ext>
            </a:extLst>
          </p:cNvPr>
          <p:cNvGraphicFramePr>
            <a:graphicFrameLocks noGrp="1"/>
          </p:cNvGraphicFramePr>
          <p:nvPr>
            <p:ph idx="1"/>
            <p:extLst>
              <p:ext uri="{D42A27DB-BD31-4B8C-83A1-F6EECF244321}">
                <p14:modId xmlns:p14="http://schemas.microsoft.com/office/powerpoint/2010/main" val="1634823027"/>
              </p:ext>
            </p:extLst>
          </p:nvPr>
        </p:nvGraphicFramePr>
        <p:xfrm>
          <a:off x="304800" y="990601"/>
          <a:ext cx="8229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1820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209</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26394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210</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211</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212</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213</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85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Background </a:t>
            </a:r>
            <a:r>
              <a:rPr lang="en-US" sz="2800" b="1" dirty="0">
                <a:solidFill>
                  <a:srgbClr val="5B6770"/>
                </a:solidFill>
              </a:rPr>
              <a:t>Reporting</a:t>
            </a:r>
          </a:p>
        </p:txBody>
      </p:sp>
    </p:spTree>
    <p:extLst>
      <p:ext uri="{BB962C8B-B14F-4D97-AF65-F5344CB8AC3E}">
        <p14:creationId xmlns:p14="http://schemas.microsoft.com/office/powerpoint/2010/main" val="29264270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reports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215</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216</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xmlns="" val="20000"/>
                    </a:ext>
                  </a:extLst>
                </a:gridCol>
                <a:gridCol w="5375821">
                  <a:extLst>
                    <a:ext uri="{9D8B030D-6E8A-4147-A177-3AD203B41FA5}">
                      <a16:colId xmlns:a16="http://schemas.microsoft.com/office/drawing/2014/main" xmlns=""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xmlns=""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xmlns=""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xmlns=""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xmlns=""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xmlns=""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xmlns=""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31701860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217</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xmlns="" val="20000"/>
                    </a:ext>
                  </a:extLst>
                </a:gridCol>
                <a:gridCol w="5375822">
                  <a:extLst>
                    <a:ext uri="{9D8B030D-6E8A-4147-A177-3AD203B41FA5}">
                      <a16:colId xmlns:a16="http://schemas.microsoft.com/office/drawing/2014/main" xmlns=""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xmlns=""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xmlns=""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xmlns=""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xmlns=""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xmlns=""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911791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Survey</a:t>
            </a:r>
            <a:endParaRPr lang="en-US" sz="2800" dirty="0">
              <a:solidFill>
                <a:srgbClr val="5B6770"/>
              </a:solidFill>
            </a:endParaRPr>
          </a:p>
        </p:txBody>
      </p:sp>
    </p:spTree>
    <p:extLst>
      <p:ext uri="{BB962C8B-B14F-4D97-AF65-F5344CB8AC3E}">
        <p14:creationId xmlns:p14="http://schemas.microsoft.com/office/powerpoint/2010/main" val="36649998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Jeopardy</a:t>
            </a:r>
            <a:endParaRPr lang="en-US" sz="2800" dirty="0">
              <a:solidFill>
                <a:srgbClr val="5B6770"/>
              </a:solidFill>
            </a:endParaRPr>
          </a:p>
        </p:txBody>
      </p:sp>
    </p:spTree>
    <p:extLst>
      <p:ext uri="{BB962C8B-B14F-4D97-AF65-F5344CB8AC3E}">
        <p14:creationId xmlns:p14="http://schemas.microsoft.com/office/powerpoint/2010/main" val="220657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a:t>
            </a:fld>
            <a:endParaRPr lang="en-US">
              <a:solidFill>
                <a:srgbClr val="5B6770"/>
              </a:solidFill>
            </a:endParaRPr>
          </a:p>
        </p:txBody>
      </p:sp>
    </p:spTree>
    <p:extLst>
      <p:ext uri="{BB962C8B-B14F-4D97-AF65-F5344CB8AC3E}">
        <p14:creationId xmlns:p14="http://schemas.microsoft.com/office/powerpoint/2010/main" val="8622463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220</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Notifications</a:t>
            </a:r>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pPr>
            <a:r>
              <a:rPr lang="en-US" sz="2000" dirty="0"/>
              <a:t>Users will receive a confirmation email sent to the email address provided which will be used to log into the listserv application.</a:t>
            </a:r>
          </a:p>
          <a:p>
            <a:pPr lvl="1">
              <a:spcBef>
                <a:spcPts val="1200"/>
              </a:spcBef>
            </a:pPr>
            <a:r>
              <a:rPr lang="en-US" sz="2000" dirty="0"/>
              <a:t>Users will select the desired lists from the menu and click “</a:t>
            </a:r>
            <a:r>
              <a:rPr lang="en-US" sz="2000" b="1" dirty="0"/>
              <a:t>submit</a:t>
            </a:r>
            <a:r>
              <a:rPr lang="en-US" sz="2000" dirty="0"/>
              <a:t>”. </a:t>
            </a:r>
          </a:p>
          <a:p>
            <a:pPr lvl="1">
              <a:spcBef>
                <a:spcPts val="1200"/>
              </a:spcBef>
            </a:pPr>
            <a:r>
              <a:rPr lang="en-US" sz="2000" dirty="0"/>
              <a:t>Users will receive an email with a verification link requesting confirmation of subscription to each list selected.  </a:t>
            </a:r>
          </a:p>
          <a:p>
            <a:pPr lvl="1">
              <a:spcBef>
                <a:spcPts val="1200"/>
              </a:spcBef>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457200" indent="-457200">
              <a:spcBef>
                <a:spcPts val="1800"/>
              </a:spcBef>
              <a:buAutoNum type="alphaLcPeriod"/>
            </a:pPr>
            <a:r>
              <a:rPr lang="en-US" sz="2000" dirty="0"/>
              <a:t>Contact their ERCOT Account Manager</a:t>
            </a:r>
          </a:p>
          <a:p>
            <a:pPr marL="457200" indent="-457200">
              <a:spcBef>
                <a:spcPts val="1800"/>
              </a:spcBef>
              <a:buAutoNum type="alphaLcPeriod"/>
            </a:pPr>
            <a:r>
              <a:rPr lang="en-US" sz="2000" dirty="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28</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c. Navigate to desired list and click unsubscribe</a:t>
            </a:r>
          </a:p>
          <a:p>
            <a:pPr marL="0" indent="0" algn="ctr">
              <a:spcBef>
                <a:spcPts val="1800"/>
              </a:spcBef>
              <a:buNone/>
            </a:pPr>
            <a:r>
              <a:rPr lang="en-US" sz="1800" dirty="0"/>
              <a:t>Replying to the email will send the request to </a:t>
            </a:r>
            <a:r>
              <a:rPr lang="en-US" sz="1800" u="sng" dirty="0"/>
              <a:t>ALL</a:t>
            </a:r>
            <a:r>
              <a:rPr lang="en-US" sz="1800" dirty="0"/>
              <a:t> subscribers and still will not remove you from notifications.</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Housekeeping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9" name="TextBox 8"/>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10" name="Group 9"/>
          <p:cNvGrpSpPr/>
          <p:nvPr/>
        </p:nvGrpSpPr>
        <p:grpSpPr>
          <a:xfrm>
            <a:off x="4289936" y="1682382"/>
            <a:ext cx="4572000" cy="3493237"/>
            <a:chOff x="4559902" y="1424836"/>
            <a:chExt cx="4572000" cy="3493237"/>
          </a:xfrm>
        </p:grpSpPr>
        <p:grpSp>
          <p:nvGrpSpPr>
            <p:cNvPr id="11" name="Group 10"/>
            <p:cNvGrpSpPr/>
            <p:nvPr/>
          </p:nvGrpSpPr>
          <p:grpSpPr>
            <a:xfrm>
              <a:off x="5480182" y="1424836"/>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30</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32</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
        <p:nvSpPr>
          <p:cNvPr id="5" name="TextBox 4">
            <a:extLst>
              <a:ext uri="{FF2B5EF4-FFF2-40B4-BE49-F238E27FC236}">
                <a16:creationId xmlns:a16="http://schemas.microsoft.com/office/drawing/2014/main" xmlns=""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34</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AEC7"/>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39</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grpSp>
        <p:nvGrpSpPr>
          <p:cNvPr id="5" name="Group 6"/>
          <p:cNvGrpSpPr>
            <a:grpSpLocks/>
          </p:cNvGrpSpPr>
          <p:nvPr/>
        </p:nvGrpSpPr>
        <p:grpSpPr bwMode="auto">
          <a:xfrm>
            <a:off x="1524002"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44</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Training Objectives</a:t>
            </a:r>
          </a:p>
        </p:txBody>
      </p:sp>
      <p:sp>
        <p:nvSpPr>
          <p:cNvPr id="3" name="Content Placeholder 2"/>
          <p:cNvSpPr>
            <a:spLocks noGrp="1"/>
          </p:cNvSpPr>
          <p:nvPr>
            <p:ph idx="1"/>
          </p:nvPr>
        </p:nvSpPr>
        <p:spPr>
          <a:xfrm>
            <a:off x="4617094" y="1645381"/>
            <a:ext cx="4298306" cy="3096553"/>
          </a:xfrm>
        </p:spPr>
        <p:txBody>
          <a:bodyPr/>
          <a:lstStyle/>
          <a:p>
            <a:pPr>
              <a:spcBef>
                <a:spcPts val="0"/>
              </a:spcBef>
              <a:spcAft>
                <a:spcPts val="1200"/>
              </a:spcAft>
            </a:pPr>
            <a:r>
              <a:rPr lang="en-US" sz="1800" dirty="0"/>
              <a:t>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p>
          <a:p>
            <a:pPr>
              <a:spcBef>
                <a:spcPts val="0"/>
              </a:spcBef>
              <a:spcAft>
                <a:spcPts val="1200"/>
              </a:spcAft>
            </a:pPr>
            <a:r>
              <a:rPr lang="en-US" sz="1800" dirty="0"/>
              <a:t>Inadvertent Gains</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Verification Process</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a:spcBef>
                <a:spcPts val="0"/>
              </a:spcBef>
              <a:spcAft>
                <a:spcPts val="1200"/>
              </a:spcAft>
            </a:pPr>
            <a:r>
              <a:rPr lang="en-US" sz="1800" dirty="0"/>
              <a:t>Background Reporting</a:t>
            </a:r>
          </a:p>
          <a:p>
            <a:pPr lvl="1">
              <a:spcBef>
                <a:spcPts val="0"/>
              </a:spcBef>
              <a:spcAft>
                <a:spcPts val="1200"/>
              </a:spcAft>
            </a:pPr>
            <a:endParaRPr lang="en-US" sz="1400" dirty="0"/>
          </a:p>
          <a:p>
            <a:pPr lvl="1">
              <a:spcBef>
                <a:spcPts val="0"/>
              </a:spcBef>
              <a:spcAft>
                <a:spcPts val="1200"/>
              </a:spcAft>
            </a:pPr>
            <a:endParaRPr lang="en-US" sz="14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ListServes</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r>
              <a:rPr lang="en-US" sz="1800" dirty="0">
                <a:solidFill>
                  <a:srgbClr val="5B6770"/>
                </a:solidFill>
              </a:rPr>
              <a:t>Switch Holds</a:t>
            </a:r>
          </a:p>
          <a:p>
            <a:pPr marL="274320" indent="-274320">
              <a:spcBef>
                <a:spcPts val="0"/>
              </a:spcBef>
              <a:spcAft>
                <a:spcPts val="1200"/>
              </a:spcAft>
            </a:pPr>
            <a:r>
              <a:rPr lang="en-US" sz="1800" dirty="0">
                <a:solidFill>
                  <a:srgbClr val="5B6770"/>
                </a:solidFill>
              </a:rPr>
              <a:t>Siebel Changes</a:t>
            </a:r>
          </a:p>
          <a:p>
            <a:pPr marL="274320" indent="-274320">
              <a:spcBef>
                <a:spcPts val="0"/>
              </a:spcBef>
              <a:spcAft>
                <a:spcPts val="1200"/>
              </a:spcAft>
            </a:pPr>
            <a:r>
              <a:rPr lang="en-US" sz="1800" dirty="0">
                <a:solidFill>
                  <a:srgbClr val="5B6770"/>
                </a:solidFill>
              </a:rPr>
              <a:t>DEV LSE/Non LSE</a:t>
            </a: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51</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6</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xmlns=""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61</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Missing</a:t>
            </a:r>
          </a:p>
          <a:p>
            <a:pPr marL="0" indent="0" algn="ctr">
              <a:spcBef>
                <a:spcPts val="1800"/>
              </a:spcBef>
              <a:buFont typeface="Arial" panose="020B0604020202020204" pitchFamily="34" charset="0"/>
              <a:buNone/>
            </a:pPr>
            <a:r>
              <a:rPr lang="en-US" sz="2000" dirty="0">
                <a:solidFill>
                  <a:srgbClr val="00AEC7"/>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810000" y="3005141"/>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a:t>
            </a:r>
            <a:endParaRPr lang="en-US" altLang="en-US">
              <a:solidFill>
                <a:schemeClr val="accent1"/>
              </a:solidFill>
            </a:endParaRPr>
          </a:p>
        </p:txBody>
      </p:sp>
      <p:sp>
        <p:nvSpPr>
          <p:cNvPr id="5123" name="Content Placeholder 2"/>
          <p:cNvSpPr>
            <a:spLocks noGrp="1"/>
          </p:cNvSpPr>
          <p:nvPr>
            <p:ph idx="1"/>
          </p:nvPr>
        </p:nvSpPr>
        <p:spPr bwMode="auto">
          <a:xfrm>
            <a:off x="304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64</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r>
              <a:rPr lang="en-US" sz="1800" u="sng" dirty="0"/>
              <a:t/>
            </a:r>
            <a:br>
              <a:rPr lang="en-US" sz="1800" u="sng" dirty="0"/>
            </a:br>
            <a:r>
              <a:rPr lang="en-US" sz="2000" u="sng" dirty="0"/>
              <a:t>Deferred Payment Plan (DPP) Switch Holds:</a:t>
            </a:r>
            <a:br>
              <a:rPr lang="en-US" sz="2000" u="sng" dirty="0"/>
            </a:br>
            <a:endParaRPr lang="en-US" sz="1200" u="sng" dirty="0"/>
          </a:p>
          <a:p>
            <a:pPr fontAlgn="auto">
              <a:spcBef>
                <a:spcPts val="1200"/>
              </a:spcBef>
              <a:spcAft>
                <a:spcPts val="0"/>
              </a:spcAft>
              <a:buFont typeface="Wingdings" panose="05000000000000000000" pitchFamily="2" charset="2"/>
              <a:buChar char="§"/>
              <a:defRPr/>
            </a:pPr>
            <a:r>
              <a:rPr lang="en-US" sz="2000" dirty="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65</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br>
              <a:rPr lang="en-US" altLang="en-US"/>
            </a:b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r>
              <a:rPr lang="en-US" sz="1800" u="sng" dirty="0"/>
              <a:t/>
            </a:r>
            <a:br>
              <a:rPr lang="en-US" sz="1800" u="sng" dirty="0"/>
            </a:br>
            <a:r>
              <a:rPr lang="en-US" sz="2000" u="sng" dirty="0"/>
              <a:t>Tampering Switch Holds:</a:t>
            </a:r>
          </a:p>
          <a:p>
            <a:pPr marL="0" indent="0" fontAlgn="auto">
              <a:spcBef>
                <a:spcPts val="1200"/>
              </a:spcBef>
              <a:spcAft>
                <a:spcPts val="0"/>
              </a:spcAft>
              <a:buFont typeface="Arial" panose="020B0604020202020204" pitchFamily="34" charset="0"/>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the premise.</a:t>
            </a:r>
          </a:p>
          <a:p>
            <a:pPr fontAlgn="auto">
              <a:spcBef>
                <a:spcPts val="1200"/>
              </a:spcBef>
              <a:spcAft>
                <a:spcPts val="0"/>
              </a:spcAft>
              <a:buFont typeface="Wingdings" panose="05000000000000000000" pitchFamily="2" charset="2"/>
              <a:buChar char="§"/>
              <a:defRPr/>
            </a:pPr>
            <a:r>
              <a:rPr lang="en-US" sz="2000" dirty="0"/>
              <a:t>TDSP must store evidence of Tampering discovery.</a:t>
            </a:r>
          </a:p>
          <a:p>
            <a:pPr fontAlgn="auto">
              <a:spcBef>
                <a:spcPts val="1200"/>
              </a:spcBef>
              <a:spcAft>
                <a:spcPts val="0"/>
              </a:spcAft>
              <a:buFont typeface="Wingdings" panose="05000000000000000000" pitchFamily="2" charset="2"/>
              <a:buChar char="§"/>
              <a:defRPr/>
            </a:pPr>
            <a:r>
              <a:rPr lang="en-US" sz="2000" dirty="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a:t>TDSP sends Tampering charges on the 810_02 to ROR.</a:t>
            </a:r>
          </a:p>
          <a:p>
            <a:pPr fontAlgn="auto">
              <a:spcBef>
                <a:spcPts val="1200"/>
              </a:spcBef>
              <a:spcAft>
                <a:spcPts val="0"/>
              </a:spcAft>
              <a:buFont typeface="Wingdings" panose="05000000000000000000" pitchFamily="2" charset="2"/>
              <a:buChar char="§"/>
              <a:defRPr/>
            </a:pPr>
            <a:r>
              <a:rPr lang="en-US" sz="2000" dirty="0"/>
              <a:t>Switch Hold prevents customer from switching to another REP if they have outstanding Tampering charges with current ROR.</a:t>
            </a:r>
          </a:p>
          <a:p>
            <a:pPr fontAlgn="auto">
              <a:spcBef>
                <a:spcPts val="1200"/>
              </a:spcBef>
              <a:spcAft>
                <a:spcPts val="0"/>
              </a:spcAft>
              <a:buFont typeface="Wingdings" panose="05000000000000000000" pitchFamily="2" charset="2"/>
              <a:buChar char="§"/>
              <a:defRPr/>
            </a:pPr>
            <a:r>
              <a:rPr lang="en-US" sz="2000" dirty="0"/>
              <a:t>Switch Hold must be removed in a timely manner by current ROR via 650_01 once all outstanding Tampering charges are satisfied by the customer.</a:t>
            </a: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66</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br>
              <a:rPr lang="en-US" altLang="en-US"/>
            </a:br>
            <a:endParaRPr lang="en-US" altLang="en-US">
              <a:solidFill>
                <a:schemeClr val="accent1"/>
              </a:solidFill>
            </a:endParaRPr>
          </a:p>
        </p:txBody>
      </p:sp>
      <p:sp>
        <p:nvSpPr>
          <p:cNvPr id="8195" name="Content Placeholder 2"/>
          <p:cNvSpPr>
            <a:spLocks noGrp="1"/>
          </p:cNvSpPr>
          <p:nvPr>
            <p:ph idx="1"/>
          </p:nvPr>
        </p:nvSpPr>
        <p:spPr bwMode="auto">
          <a:xfrm>
            <a:off x="304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r>
              <a:rPr lang="en-US" altLang="en-US" sz="1200" dirty="0"/>
              <a:t/>
            </a: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r>
              <a:rPr lang="en-US" altLang="en-US" sz="2000" dirty="0"/>
              <a:t/>
            </a: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67</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endParaRPr lang="en-US" altLang="en-US">
              <a:solidFill>
                <a:schemeClr val="accent1"/>
              </a:solidFill>
            </a:endParaRPr>
          </a:p>
        </p:txBody>
      </p:sp>
      <p:sp>
        <p:nvSpPr>
          <p:cNvPr id="3" name="Content Placeholder 2"/>
          <p:cNvSpPr>
            <a:spLocks noGrp="1"/>
          </p:cNvSpPr>
          <p:nvPr>
            <p:ph idx="1"/>
          </p:nvPr>
        </p:nvSpPr>
        <p:spPr>
          <a:xfrm>
            <a:off x="152400" y="970186"/>
            <a:ext cx="8534400" cy="5334000"/>
          </a:xfrm>
        </p:spPr>
        <p:txBody>
          <a:bodyPr/>
          <a:lstStyle/>
          <a:p>
            <a:pPr marL="0" indent="0" fontAlgn="auto">
              <a:spcBef>
                <a:spcPts val="1200"/>
              </a:spcBef>
              <a:spcAft>
                <a:spcPts val="0"/>
              </a:spcAft>
              <a:buFont typeface="Arial" panose="020B0604020202020204" pitchFamily="34" charset="0"/>
              <a:buNone/>
              <a:defRPr/>
            </a:pPr>
            <a:r>
              <a:rPr lang="en-US" sz="1600" b="1" dirty="0"/>
              <a:t>How it works:</a:t>
            </a:r>
          </a:p>
          <a:p>
            <a:pPr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68</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b="1" dirty="0" smtClean="0"/>
              <a:t>What </a:t>
            </a:r>
            <a:r>
              <a:rPr lang="en-US" sz="2000" b="1" dirty="0"/>
              <a:t>does it mean: Four (4) Business Hours?</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a:t>
            </a:r>
            <a:r>
              <a:rPr lang="en-US" sz="1800" dirty="0" smtClean="0"/>
              <a:t>8:00AM</a:t>
            </a:r>
            <a:endParaRPr lang="en-US" sz="1800" dirty="0"/>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69</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7</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xmlns=""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xmlns=""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xmlns=""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xmlns=""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Four (4) Business Hours?</a:t>
            </a:r>
            <a:br>
              <a:rPr lang="en-US" dirty="0"/>
            </a:br>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70</a:t>
            </a:fld>
            <a:endParaRPr lang="en-US" dirty="0"/>
          </a:p>
        </p:txBody>
      </p:sp>
      <p:graphicFrame>
        <p:nvGraphicFramePr>
          <p:cNvPr id="5" name="Content Placeholder 4">
            <a:extLst>
              <a:ext uri="{FF2B5EF4-FFF2-40B4-BE49-F238E27FC236}">
                <a16:creationId xmlns:a16="http://schemas.microsoft.com/office/drawing/2014/main" xmlns="" id="{092EA5DC-0B6D-484F-BDCA-0B6BB1B5EE49}"/>
              </a:ext>
            </a:extLst>
          </p:cNvPr>
          <p:cNvGraphicFramePr>
            <a:graphicFrameLocks noGrp="1"/>
          </p:cNvGraphicFramePr>
          <p:nvPr>
            <p:ph idx="1"/>
            <p:extLst>
              <p:ext uri="{D42A27DB-BD31-4B8C-83A1-F6EECF244321}">
                <p14:modId xmlns:p14="http://schemas.microsoft.com/office/powerpoint/2010/main" val="2424555298"/>
              </p:ext>
            </p:extLst>
          </p:nvPr>
        </p:nvGraphicFramePr>
        <p:xfrm>
          <a:off x="76200" y="2362200"/>
          <a:ext cx="8915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81000" y="1295400"/>
            <a:ext cx="8494295" cy="1477328"/>
          </a:xfrm>
          <a:prstGeom prst="rect">
            <a:avLst/>
          </a:prstGeom>
          <a:noFill/>
        </p:spPr>
        <p:txBody>
          <a:bodyPr wrap="square" rtlCol="0">
            <a:spAutoFit/>
          </a:bodyPr>
          <a:lstStyle/>
          <a:p>
            <a:r>
              <a:rPr lang="en-US" dirty="0" smtClean="0">
                <a:solidFill>
                  <a:srgbClr val="002060"/>
                </a:solidFill>
              </a:rPr>
              <a:t>Example</a:t>
            </a:r>
            <a:r>
              <a:rPr lang="en-US" dirty="0">
                <a:solidFill>
                  <a:srgbClr val="002060"/>
                </a:solidFill>
              </a:rPr>
              <a:t>: REP of </a:t>
            </a:r>
            <a:r>
              <a:rPr lang="en-US" dirty="0" smtClean="0">
                <a:solidFill>
                  <a:srgbClr val="002060"/>
                </a:solidFill>
              </a:rPr>
              <a:t>Record (ROR) </a:t>
            </a:r>
            <a:r>
              <a:rPr lang="en-US" dirty="0">
                <a:solidFill>
                  <a:srgbClr val="002060"/>
                </a:solidFill>
              </a:rPr>
              <a:t>is assigned the issue at 4:00PM Friday.  Business hours cease at 5:00PM Friday. Business hours resume 8:00AM Monday. REP of Record has until 8:30 AM Monday to respond, for a total of one and a half business hours as Responsible MP.</a:t>
            </a:r>
          </a:p>
          <a:p>
            <a:endParaRPr lang="en-US" dirty="0"/>
          </a:p>
        </p:txBody>
      </p:sp>
    </p:spTree>
    <p:extLst>
      <p:ext uri="{BB962C8B-B14F-4D97-AF65-F5344CB8AC3E}">
        <p14:creationId xmlns:p14="http://schemas.microsoft.com/office/powerpoint/2010/main" val="1651972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fontAlgn="auto">
              <a:spcBef>
                <a:spcPts val="1800"/>
              </a:spcBef>
              <a:spcAft>
                <a:spcPts val="0"/>
              </a:spcAft>
              <a:buFont typeface="Arial" panose="020B0604020202020204" pitchFamily="34" charset="0"/>
              <a:buChar char="•"/>
              <a:defRPr/>
            </a:pPr>
            <a:r>
              <a:rPr lang="en-US" sz="1800" dirty="0"/>
              <a:t>Copy of a current signed lease;</a:t>
            </a:r>
          </a:p>
          <a:p>
            <a:pPr fontAlgn="auto">
              <a:spcBef>
                <a:spcPts val="1800"/>
              </a:spcBef>
              <a:spcAft>
                <a:spcPts val="0"/>
              </a:spcAft>
              <a:buFont typeface="Arial" panose="020B0604020202020204" pitchFamily="34" charset="0"/>
              <a:buChar char="•"/>
              <a:defRPr/>
            </a:pPr>
            <a:r>
              <a:rPr lang="en-US" sz="1800" dirty="0"/>
              <a:t>Notarized Affidavit of Landlord (RMG Appendix J9);</a:t>
            </a:r>
          </a:p>
          <a:p>
            <a:pPr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fontAlgn="auto">
              <a:spcBef>
                <a:spcPts val="1800"/>
              </a:spcBef>
              <a:spcAft>
                <a:spcPts val="0"/>
              </a:spcAft>
              <a:buFont typeface="Arial" panose="020B0604020202020204" pitchFamily="34" charset="0"/>
              <a:buChar char="•"/>
              <a:defRPr/>
            </a:pPr>
            <a:r>
              <a:rPr lang="en-US" sz="1800" dirty="0"/>
              <a:t>Certificate of Occupancy</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71</a:t>
            </a:fld>
            <a:endParaRPr lang="en-US" altLang="en-US">
              <a:solidFill>
                <a:srgbClr val="5B6770"/>
              </a:solidFill>
            </a:endParaRP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Tree>
    <p:extLst>
      <p:ext uri="{BB962C8B-B14F-4D97-AF65-F5344CB8AC3E}">
        <p14:creationId xmlns:p14="http://schemas.microsoft.com/office/powerpoint/2010/main" val="518980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762001"/>
            <a:ext cx="8534400" cy="52578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J9 is not used, the document must contain all data elements required within J9</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72</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73</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fontAlgn="auto">
              <a:spcBef>
                <a:spcPts val="1800"/>
              </a:spcBef>
              <a:spcAft>
                <a:spcPts val="0"/>
              </a:spcAft>
              <a:buFont typeface="+mj-lt"/>
              <a:buAutoNum type="arabicParenR"/>
              <a:defRPr/>
            </a:pPr>
            <a:r>
              <a:rPr lang="en-US" sz="2000" dirty="0"/>
              <a:t>Requesting CR selects </a:t>
            </a:r>
            <a:r>
              <a:rPr lang="en-US" sz="2000" b="1" dirty="0">
                <a:solidFill>
                  <a:schemeClr val="accent5"/>
                </a:solidFill>
              </a:rPr>
              <a:t>Switch Hold Removal</a:t>
            </a:r>
            <a:r>
              <a:rPr lang="en-US" sz="2000" dirty="0">
                <a:solidFill>
                  <a:schemeClr val="accent5"/>
                </a:solidFill>
              </a:rPr>
              <a:t> </a:t>
            </a:r>
            <a:r>
              <a:rPr lang="en-US" sz="2000" dirty="0"/>
              <a:t>from Submit Tree.</a:t>
            </a:r>
          </a:p>
          <a:p>
            <a:pPr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a:t>The 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74</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75</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76</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77</a:t>
            </a:fld>
            <a:endParaRPr lang="en-US" altLang="en-US">
              <a:solidFill>
                <a:srgbClr val="5B6770"/>
              </a:solidFill>
            </a:endParaRPr>
          </a:p>
        </p:txBody>
      </p:sp>
      <p:sp>
        <p:nvSpPr>
          <p:cNvPr id="17412" name="TextBox 10"/>
          <p:cNvSpPr txBox="1">
            <a:spLocks noChangeArrowheads="1"/>
          </p:cNvSpPr>
          <p:nvPr/>
        </p:nvSpPr>
        <p:spPr bwMode="auto">
          <a:xfrm>
            <a:off x="4343400" y="472444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14401"/>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51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78</a:t>
            </a:fld>
            <a:endParaRPr lang="en-US" altLang="en-US">
              <a:solidFill>
                <a:srgbClr val="5B6770"/>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14401"/>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371403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79</a:t>
            </a:fld>
            <a:endParaRPr lang="en-US" altLang="en-US">
              <a:solidFill>
                <a:srgbClr val="5B6770"/>
              </a:solidFill>
            </a:endParaRPr>
          </a:p>
        </p:txBody>
      </p:sp>
      <p:sp>
        <p:nvSpPr>
          <p:cNvPr id="19460" name="TextBox 6"/>
          <p:cNvSpPr txBox="1">
            <a:spLocks noChangeArrowheads="1"/>
          </p:cNvSpPr>
          <p:nvPr/>
        </p:nvSpPr>
        <p:spPr bwMode="auto">
          <a:xfrm>
            <a:off x="4114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1440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0576A0-4326-4526-ACAF-5A38B434C879}"/>
              </a:ext>
            </a:extLst>
          </p:cNvPr>
          <p:cNvPicPr>
            <a:picLocks noChangeAspect="1"/>
          </p:cNvPicPr>
          <p:nvPr/>
        </p:nvPicPr>
        <p:blipFill>
          <a:blip r:embed="rId3"/>
          <a:stretch>
            <a:fillRect/>
          </a:stretch>
        </p:blipFill>
        <p:spPr>
          <a:xfrm>
            <a:off x="0" y="1522734"/>
            <a:ext cx="9144000" cy="3812532"/>
          </a:xfrm>
          <a:prstGeom prst="rect">
            <a:avLst/>
          </a:prstGeom>
        </p:spPr>
      </p:pic>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88272"/>
            <a:ext cx="4800600" cy="257175"/>
          </a:xfrm>
        </p:spPr>
        <p:txBody>
          <a:bodyPr/>
          <a:lstStyle/>
          <a:p>
            <a:pPr marL="0" indent="0">
              <a:spcBef>
                <a:spcPts val="675"/>
              </a:spcBef>
              <a:buNone/>
            </a:pPr>
            <a:r>
              <a:rPr lang="en-US" sz="1500" dirty="0"/>
              <a:t>There are several issue types including:</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8</a:t>
            </a:fld>
            <a:endParaRPr lang="en-US">
              <a:solidFill>
                <a:prstClr val="black">
                  <a:tint val="75000"/>
                </a:prstClr>
              </a:solidFill>
              <a:latin typeface="Arial" panose="020B0604020202020204"/>
            </a:endParaRPr>
          </a:p>
        </p:txBody>
      </p:sp>
      <p:sp>
        <p:nvSpPr>
          <p:cNvPr id="9" name="Rectangle 8"/>
          <p:cNvSpPr/>
          <p:nvPr/>
        </p:nvSpPr>
        <p:spPr>
          <a:xfrm>
            <a:off x="76200" y="1981200"/>
            <a:ext cx="89916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80</a:t>
            </a:fld>
            <a:endParaRPr lang="en-US" altLang="en-US">
              <a:solidFill>
                <a:srgbClr val="5B6770"/>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2717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22977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81</a:t>
            </a:fld>
            <a:endParaRPr lang="en-US" altLang="en-US">
              <a:solidFill>
                <a:srgbClr val="5B6770"/>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144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01015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82</a:t>
            </a:fld>
            <a:endParaRPr lang="en-US" altLang="en-US">
              <a:solidFill>
                <a:srgbClr val="5B6770"/>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14405"/>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00600"/>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Tree>
    <p:extLst>
      <p:ext uri="{BB962C8B-B14F-4D97-AF65-F5344CB8AC3E}">
        <p14:creationId xmlns:p14="http://schemas.microsoft.com/office/powerpoint/2010/main" val="107445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1"/>
          </p:nvPr>
        </p:nvSpPr>
        <p:spPr/>
        <p:txBody>
          <a:bodyPr/>
          <a:lstStyle/>
          <a:p>
            <a:pPr marL="0" indent="0">
              <a:buNone/>
            </a:pPr>
            <a:r>
              <a:rPr lang="en-US" sz="2400" dirty="0"/>
              <a:t>Step by Step walkthrough of the following paths is located after the checkpoint questions:</a:t>
            </a:r>
          </a:p>
          <a:p>
            <a:pPr marL="514350" indent="-514350">
              <a:buFont typeface="+mj-lt"/>
              <a:buAutoNum type="arabicPeriod"/>
            </a:pPr>
            <a:r>
              <a:rPr lang="en-US" sz="2200" dirty="0"/>
              <a:t>REP of Record disagrees; TDSP declines to remove hold</a:t>
            </a:r>
          </a:p>
          <a:p>
            <a:pPr marL="514350" indent="-514350">
              <a:buFont typeface="+mj-lt"/>
              <a:buAutoNum type="arabicPeriod"/>
            </a:pPr>
            <a:r>
              <a:rPr lang="en-US" sz="2200" dirty="0"/>
              <a:t>REP of Record disagrees; TDSP still removes hold.</a:t>
            </a:r>
          </a:p>
          <a:p>
            <a:pPr marL="514350" indent="-514350">
              <a:buFont typeface="+mj-lt"/>
              <a:buAutoNum type="arabicPeriod"/>
            </a:pPr>
            <a:r>
              <a:rPr lang="en-US" sz="2200" dirty="0"/>
              <a:t>TDSP rejects issue during first step as Responsible MP.</a:t>
            </a:r>
          </a:p>
          <a:p>
            <a:pPr marL="514350" indent="-514350">
              <a:buFont typeface="+mj-lt"/>
              <a:buAutoNum type="arabicPeriod"/>
            </a:pPr>
            <a:r>
              <a:rPr lang="en-US" sz="2200" dirty="0"/>
              <a:t>REP of Record does not choose “Begin Working”, exceeds time limit.</a:t>
            </a:r>
          </a:p>
          <a:p>
            <a:pPr marL="514350" indent="-514350">
              <a:buFont typeface="+mj-lt"/>
              <a:buAutoNum type="arabicPeriod"/>
            </a:pPr>
            <a:r>
              <a:rPr lang="en-US" sz="2200" dirty="0"/>
              <a:t>REP of Record selects ‘Begin Working’, exceeds time limit.</a:t>
            </a:r>
          </a:p>
          <a:p>
            <a:pPr marL="514350" indent="-514350">
              <a:buFont typeface="+mj-lt"/>
              <a:buAutoNum type="arabicPeriod"/>
            </a:pPr>
            <a:r>
              <a:rPr lang="en-US" sz="2200" dirty="0"/>
              <a:t>‘Time Limit Exceeded’ used before one and a half business hours.</a:t>
            </a:r>
          </a:p>
          <a:p>
            <a:pPr marL="0" indent="0">
              <a:buNone/>
            </a:pPr>
            <a:endParaRPr lang="en-US" sz="22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83</a:t>
            </a:fld>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Tree>
    <p:extLst>
      <p:ext uri="{BB962C8B-B14F-4D97-AF65-F5344CB8AC3E}">
        <p14:creationId xmlns:p14="http://schemas.microsoft.com/office/powerpoint/2010/main" val="2162149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Overview</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84</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4579"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a:t>1 hour</a:t>
            </a:r>
          </a:p>
          <a:p>
            <a:pPr marL="857250" lvl="1" indent="-457200">
              <a:spcBef>
                <a:spcPts val="1200"/>
              </a:spcBef>
              <a:buFont typeface="Arial" charset="0"/>
              <a:buAutoNum type="alphaLcParenR"/>
            </a:pPr>
            <a:r>
              <a:rPr lang="en-US" altLang="en-US" sz="2000"/>
              <a:t>4 hours</a:t>
            </a:r>
          </a:p>
          <a:p>
            <a:pPr marL="857250" lvl="1" indent="-457200">
              <a:spcBef>
                <a:spcPts val="1200"/>
              </a:spcBef>
              <a:buFont typeface="Arial" charset="0"/>
              <a:buAutoNum type="alphaLcParenR"/>
            </a:pPr>
            <a:r>
              <a:rPr lang="en-US" altLang="en-US" sz="2000"/>
              <a:t>1 ½ hours</a:t>
            </a:r>
          </a:p>
          <a:p>
            <a:pPr marL="857250" lvl="1" indent="-457200">
              <a:spcBef>
                <a:spcPts val="1200"/>
              </a:spcBef>
              <a:buFont typeface="Arial" charset="0"/>
              <a:buAutoNum type="alphaLcParenR"/>
            </a:pPr>
            <a:r>
              <a:rPr lang="en-US" altLang="en-US" sz="2000"/>
              <a:t>6 Hours</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85</a:t>
            </a:fld>
            <a:endParaRPr lang="en-US" altLang="en-US">
              <a:solidFill>
                <a:srgbClr val="5B6770"/>
              </a:solidFill>
            </a:endParaRPr>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br>
              <a:rPr lang="en-US" altLang="en-US" sz="2000" i="1">
                <a:solidFill>
                  <a:srgbClr val="00AEC7"/>
                </a:solidFill>
                <a:cs typeface="Arial" charset="0"/>
              </a:rPr>
            </a:br>
            <a:r>
              <a:rPr lang="en-US" altLang="en-US" sz="2000" i="1">
                <a:solidFill>
                  <a:srgbClr val="00AEC7"/>
                </a:solidFill>
                <a:cs typeface="Arial" charset="0"/>
              </a:rPr>
              <a:t/>
            </a: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1752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5603"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a:t>Friday at 6:00pm</a:t>
            </a:r>
          </a:p>
          <a:p>
            <a:pPr marL="857250" lvl="1" indent="-457200">
              <a:spcBef>
                <a:spcPts val="2400"/>
              </a:spcBef>
              <a:buFont typeface="Arial" charset="0"/>
              <a:buAutoNum type="alphaLcParenR"/>
            </a:pPr>
            <a:r>
              <a:rPr lang="en-US" altLang="en-US" sz="2000"/>
              <a:t>Saturday at 9:00 am</a:t>
            </a:r>
          </a:p>
          <a:p>
            <a:pPr marL="857250" lvl="1" indent="-457200">
              <a:spcBef>
                <a:spcPts val="2400"/>
              </a:spcBef>
              <a:buFont typeface="Arial" charset="0"/>
              <a:buAutoNum type="alphaLcParenR"/>
            </a:pPr>
            <a:r>
              <a:rPr lang="en-US" altLang="en-US" sz="2000"/>
              <a:t>Sunday at 9:00 am</a:t>
            </a:r>
          </a:p>
          <a:p>
            <a:pPr marL="857250" lvl="1" indent="-457200">
              <a:spcBef>
                <a:spcPts val="1200"/>
              </a:spcBef>
              <a:buFont typeface="Arial" charset="0"/>
              <a:buAutoNum type="alphaLcParenR"/>
            </a:pPr>
            <a:r>
              <a:rPr lang="en-US" altLang="en-US" sz="2000"/>
              <a:t>Monday at 9:00 am</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86</a:t>
            </a:fld>
            <a:endParaRPr lang="en-US" altLang="en-US">
              <a:solidFill>
                <a:srgbClr val="5B6770"/>
              </a:solidFill>
            </a:endParaRPr>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Monday at 9:00am</a:t>
            </a:r>
          </a:p>
        </p:txBody>
      </p:sp>
      <p:sp>
        <p:nvSpPr>
          <p:cNvPr id="6" name="Rectangle 5"/>
          <p:cNvSpPr/>
          <p:nvPr/>
        </p:nvSpPr>
        <p:spPr>
          <a:xfrm>
            <a:off x="1828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3" name="Content Placeholder 2"/>
          <p:cNvSpPr>
            <a:spLocks noGrp="1"/>
          </p:cNvSpPr>
          <p:nvPr>
            <p:ph idx="1"/>
          </p:nvPr>
        </p:nvSpPr>
        <p:spPr>
          <a:xfrm>
            <a:off x="304800" y="1139825"/>
            <a:ext cx="8534400" cy="3279775"/>
          </a:xfrm>
        </p:spPr>
        <p:txBody>
          <a:bodyPr/>
          <a:lstStyle/>
          <a:p>
            <a:pPr marL="0" indent="0" fontAlgn="auto">
              <a:spcAft>
                <a:spcPts val="0"/>
              </a:spcAft>
              <a:buFont typeface="Arial" panose="020B0604020202020204" pitchFamily="34" charset="0"/>
              <a:buNone/>
              <a:defRPr/>
            </a:pPr>
            <a:r>
              <a:rPr lang="en-US" sz="2000" b="1" i="1" dirty="0"/>
              <a:t>Which of the following documents is not an “acceptable” document for Switch Hold Removal consideration?</a:t>
            </a:r>
          </a:p>
          <a:p>
            <a:pPr marL="0" indent="0" fontAlgn="auto">
              <a:spcAft>
                <a:spcPts val="0"/>
              </a:spcAft>
              <a:buFont typeface="Arial" panose="020B0604020202020204" pitchFamily="34" charset="0"/>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87</a:t>
            </a:fld>
            <a:endParaRPr lang="en-US" altLang="en-US">
              <a:solidFill>
                <a:srgbClr val="5B6770"/>
              </a:solidFill>
            </a:endParaRPr>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Cell phone bill</a:t>
            </a:r>
          </a:p>
        </p:txBody>
      </p:sp>
      <p:sp>
        <p:nvSpPr>
          <p:cNvPr id="6" name="Rectangle 5"/>
          <p:cNvSpPr/>
          <p:nvPr/>
        </p:nvSpPr>
        <p:spPr>
          <a:xfrm>
            <a:off x="1524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endParaRPr lang="en-US" altLang="en-US">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88</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68F0B197-BEA5-4055-B0D2-37A518DF0D0E}"/>
              </a:ext>
            </a:extLst>
          </p:cNvPr>
          <p:cNvGraphicFramePr>
            <a:graphicFrameLocks/>
          </p:cNvGraphicFramePr>
          <p:nvPr>
            <p:extLst>
              <p:ext uri="{D42A27DB-BD31-4B8C-83A1-F6EECF244321}">
                <p14:modId xmlns:p14="http://schemas.microsoft.com/office/powerpoint/2010/main" val="4169700868"/>
              </p:ext>
            </p:extLst>
          </p:nvPr>
        </p:nvGraphicFramePr>
        <p:xfrm>
          <a:off x="180975" y="990600"/>
          <a:ext cx="8782050" cy="45291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254" y="210954"/>
            <a:ext cx="5273381" cy="291554"/>
          </a:xfrm>
        </p:spPr>
        <p:txBody>
          <a:bodyPr/>
          <a:lstStyle/>
          <a:p>
            <a:r>
              <a:rPr lang="en-US" dirty="0" err="1"/>
              <a:t>MarkeTrak</a:t>
            </a:r>
            <a:r>
              <a:rPr lang="en-US" dirty="0"/>
              <a:t> Historical Volumes</a:t>
            </a:r>
          </a:p>
        </p:txBody>
      </p:sp>
      <p:sp>
        <p:nvSpPr>
          <p:cNvPr id="3" name="Content Placeholder 2"/>
          <p:cNvSpPr>
            <a:spLocks noGrp="1"/>
          </p:cNvSpPr>
          <p:nvPr>
            <p:ph idx="1"/>
          </p:nvPr>
        </p:nvSpPr>
        <p:spPr>
          <a:xfrm>
            <a:off x="1037834" y="5410200"/>
            <a:ext cx="7220732" cy="533400"/>
          </a:xfrm>
          <a:solidFill>
            <a:schemeClr val="tx2">
              <a:lumMod val="50000"/>
            </a:schemeClr>
          </a:solidFill>
        </p:spPr>
        <p:txBody>
          <a:bodyPr/>
          <a:lstStyle/>
          <a:p>
            <a:pPr marL="0" indent="0" algn="ctr">
              <a:lnSpc>
                <a:spcPct val="150000"/>
              </a:lnSpc>
              <a:spcBef>
                <a:spcPts val="675"/>
              </a:spcBef>
              <a:buNone/>
            </a:pPr>
            <a:r>
              <a:rPr lang="en-US" sz="1500" b="1" dirty="0">
                <a:solidFill>
                  <a:schemeClr val="bg1"/>
                </a:solidFill>
              </a:rPr>
              <a:t>IAGs, IALs, and Rescissions account for ~49% of overall </a:t>
            </a:r>
            <a:r>
              <a:rPr lang="en-US" sz="1500" b="1" dirty="0" err="1">
                <a:solidFill>
                  <a:schemeClr val="bg1"/>
                </a:solidFill>
              </a:rPr>
              <a:t>MarkeTrak</a:t>
            </a:r>
            <a:r>
              <a:rPr lang="en-US" sz="1500" b="1" dirty="0">
                <a:solidFill>
                  <a:schemeClr val="bg1"/>
                </a:solidFill>
              </a:rPr>
              <a:t> volume</a:t>
            </a:r>
            <a:r>
              <a:rPr lang="en-US" sz="15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9</a:t>
            </a:fld>
            <a:endParaRPr lang="en-US">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xmlns="" id="{8BDCC930-96BE-4165-AE2B-96CECD7F7ACD}"/>
              </a:ext>
            </a:extLst>
          </p:cNvPr>
          <p:cNvSpPr txBox="1"/>
          <p:nvPr/>
        </p:nvSpPr>
        <p:spPr>
          <a:xfrm>
            <a:off x="4495800" y="1981200"/>
            <a:ext cx="3522945" cy="715581"/>
          </a:xfrm>
          <a:prstGeom prst="rect">
            <a:avLst/>
          </a:prstGeom>
          <a:noFill/>
        </p:spPr>
        <p:txBody>
          <a:bodyPr wrap="square" rtlCol="0">
            <a:spAutoFit/>
          </a:bodyPr>
          <a:lstStyle/>
          <a:p>
            <a:pPr algn="ctr"/>
            <a:r>
              <a:rPr lang="en-US" sz="1350" i="1" dirty="0"/>
              <a:t>RMGRR139 removed ERCOT’s one-day Evaluation Window eliminating the need for the Cancel W/ Approval MT</a:t>
            </a:r>
          </a:p>
        </p:txBody>
      </p:sp>
    </p:spTree>
    <p:extLst>
      <p:ext uri="{BB962C8B-B14F-4D97-AF65-F5344CB8AC3E}">
        <p14:creationId xmlns:p14="http://schemas.microsoft.com/office/powerpoint/2010/main" val="22931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endParaRPr lang="en-US" sz="1800" dirty="0"/>
          </a:p>
          <a:p>
            <a:pPr marL="0" indent="0">
              <a:spcBef>
                <a:spcPts val="1800"/>
              </a:spcBef>
              <a:buNone/>
            </a:pPr>
            <a:r>
              <a:rPr lang="en-US" sz="1800" dirty="0"/>
              <a:t>The following fields are required to initiated a Siebel Change issue:</a:t>
            </a:r>
            <a:br>
              <a:rPr lang="en-US" sz="1800" dirty="0"/>
            </a:br>
            <a:r>
              <a:rPr lang="en-US" sz="1800" dirty="0"/>
              <a:t>	- Assignee</a:t>
            </a:r>
            <a:br>
              <a:rPr lang="en-US" sz="1800" dirty="0"/>
            </a:br>
            <a:r>
              <a:rPr lang="en-US" sz="1800" dirty="0"/>
              <a:t>	- ESI ID</a:t>
            </a:r>
            <a:br>
              <a:rPr lang="en-US" sz="1800" dirty="0"/>
            </a:br>
            <a:r>
              <a:rPr lang="en-US" sz="1800" dirty="0"/>
              <a:t>	- Original </a:t>
            </a:r>
            <a:r>
              <a:rPr lang="en-US" sz="1800" dirty="0" err="1"/>
              <a:t>TranID</a:t>
            </a:r>
            <a:r>
              <a:rPr lang="en-US" sz="1800" dirty="0"/>
              <a:t/>
            </a:r>
            <a:br>
              <a:rPr lang="en-US" sz="1800" dirty="0"/>
            </a:br>
            <a:r>
              <a:rPr lang="en-US" sz="1800" dirty="0"/>
              <a:t>	- Comments</a:t>
            </a:r>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r>
              <a:rPr lang="en-US" sz="18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90</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a:t>Changing Service Order Status</a:t>
            </a:r>
          </a:p>
          <a:p>
            <a:pPr lvl="1">
              <a:spcBef>
                <a:spcPts val="600"/>
              </a:spcBef>
            </a:pPr>
            <a:r>
              <a:rPr lang="en-US" sz="2200" dirty="0"/>
              <a:t>For out-of-sync scenarios when a transaction’s status is different on ERCOT MIS from the Market Participant’s systems.</a:t>
            </a:r>
            <a:endParaRPr lang="en-US" sz="2200" i="1" dirty="0"/>
          </a:p>
          <a:p>
            <a:pPr lvl="1">
              <a:spcBef>
                <a:spcPts val="1800"/>
              </a:spcBef>
            </a:pPr>
            <a:r>
              <a:rPr lang="en-US" sz="2200" dirty="0"/>
              <a:t>To inquire why a transaction was cancelled.</a:t>
            </a:r>
          </a:p>
          <a:p>
            <a:pPr lvl="1">
              <a:spcBef>
                <a:spcPts val="1800"/>
              </a:spcBef>
            </a:pPr>
            <a:r>
              <a:rPr lang="en-US" sz="2200" dirty="0"/>
              <a:t>To inquire why Siebel status is different than the status of the transaction(s) submitted by the TDSP.</a:t>
            </a:r>
          </a:p>
          <a:p>
            <a:pPr lvl="1">
              <a:spcBef>
                <a:spcPts val="600"/>
              </a:spcBef>
            </a:pPr>
            <a:r>
              <a:rPr lang="en-US" sz="2200" dirty="0"/>
              <a:t>When changing Service Order Status from “Cancel” to “Complete” or vice versa.</a:t>
            </a:r>
          </a:p>
          <a:p>
            <a:pPr>
              <a:spcBef>
                <a:spcPts val="600"/>
              </a:spcBef>
              <a:buFont typeface="+mj-lt"/>
              <a:buAutoNum type="arabicParenR" startAt="2"/>
            </a:pPr>
            <a:r>
              <a:rPr lang="en-US" sz="2200" b="1" dirty="0"/>
              <a:t>Changing Start Time Discrepancies</a:t>
            </a:r>
          </a:p>
          <a:p>
            <a:pPr lvl="1">
              <a:spcBef>
                <a:spcPts val="1800"/>
              </a:spcBef>
            </a:pPr>
            <a:r>
              <a:rPr lang="en-US" sz="2000" dirty="0"/>
              <a:t>To inquire why an ESI ID is not in ERCOT’s system.</a:t>
            </a:r>
          </a:p>
          <a:p>
            <a:pPr lvl="1">
              <a:spcBef>
                <a:spcPts val="1800"/>
              </a:spcBef>
            </a:pPr>
            <a:r>
              <a:rPr lang="en-US" sz="2000" dirty="0"/>
              <a:t>When changing a start time of a Siebel service order.</a:t>
            </a:r>
          </a:p>
          <a:p>
            <a:pPr lvl="1">
              <a:spcBef>
                <a:spcPts val="1800"/>
              </a:spcBef>
            </a:pP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91</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r>
              <a:rPr lang="en-US" sz="1800" dirty="0"/>
              <a:t/>
            </a:r>
            <a:br>
              <a:rPr lang="en-US" sz="1800" dirty="0"/>
            </a:b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r>
              <a:rPr lang="en-US" sz="800" dirty="0"/>
              <a:t/>
            </a:r>
            <a:br>
              <a:rPr lang="en-US" sz="800" dirty="0"/>
            </a:br>
            <a:r>
              <a:rPr lang="en-US" sz="800" dirty="0"/>
              <a:t/>
            </a:r>
            <a:br>
              <a:rPr lang="en-US" sz="800" dirty="0"/>
            </a:br>
            <a:r>
              <a:rPr lang="en-US" sz="2200" dirty="0"/>
              <a:t>Two types of DEVs can be used when a discrepancy is identified:</a:t>
            </a:r>
          </a:p>
          <a:p>
            <a:pPr marL="685800" lvl="1">
              <a:spcBef>
                <a:spcPts val="1200"/>
              </a:spcBef>
              <a:buFont typeface="Wingdings" panose="05000000000000000000" pitchFamily="2" charset="2"/>
              <a:buChar char="§"/>
            </a:pPr>
            <a:r>
              <a:rPr lang="en-US" sz="2200" b="1" dirty="0"/>
              <a:t>DEV LSE:</a:t>
            </a:r>
          </a:p>
          <a:p>
            <a:pPr marL="1257300" lvl="2" indent="-347472">
              <a:spcBef>
                <a:spcPts val="1200"/>
              </a:spcBef>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ESI ID characteristics, existence and/or usage data.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93</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94</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D) DEV LSE</a:t>
            </a: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95</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 Siebel Change</a:t>
            </a: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.CSV file containing data for </a:t>
            </a:r>
            <a:r>
              <a:rPr lang="en-US" sz="2400" u="sng" dirty="0"/>
              <a:t>each</a:t>
            </a:r>
            <a:r>
              <a:rPr lang="en-US" sz="2400" dirty="0"/>
              <a:t> issue and is uploaded via the Bulk Insert workflow </a:t>
            </a:r>
          </a:p>
          <a:p>
            <a:endParaRPr lang="en-US" sz="800" dirty="0"/>
          </a:p>
          <a:p>
            <a:r>
              <a:rPr lang="en-US" sz="2400" dirty="0"/>
              <a:t>Templates are available on ERCOT.com for each subtype’s .CSV file format. These contain the defined </a:t>
            </a:r>
            <a:r>
              <a:rPr lang="en-US" sz="2400" b="1" dirty="0">
                <a:solidFill>
                  <a:schemeClr val="accent5"/>
                </a:solidFill>
              </a:rPr>
              <a:t>required</a:t>
            </a:r>
            <a:r>
              <a:rPr lang="en-US" sz="2400" dirty="0"/>
              <a:t> field ordering for the specific issue type.</a:t>
            </a:r>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97</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validations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.CSV 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98</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E7F3D-B99D-4026-BBF7-CEE83DFEBE24}"/>
              </a:ext>
            </a:extLst>
          </p:cNvPr>
          <p:cNvSpPr>
            <a:spLocks noGrp="1"/>
          </p:cNvSpPr>
          <p:nvPr>
            <p:ph type="title"/>
          </p:nvPr>
        </p:nvSpPr>
        <p:spPr>
          <a:xfrm>
            <a:off x="381000" y="2286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xmlns="" id="{3F6D6806-1B4F-47B2-8796-AA1C6A4DF26B}"/>
              </a:ext>
            </a:extLst>
          </p:cNvPr>
          <p:cNvSpPr>
            <a:spLocks noGrp="1"/>
          </p:cNvSpPr>
          <p:nvPr>
            <p:ph idx="1"/>
          </p:nvPr>
        </p:nvSpPr>
        <p:spPr>
          <a:xfrm>
            <a:off x="266700" y="1371600"/>
            <a:ext cx="8534400" cy="5052221"/>
          </a:xfrm>
        </p:spPr>
        <p:txBody>
          <a:bodyPr/>
          <a:lstStyle/>
          <a:p>
            <a:r>
              <a:rPr lang="en-US" sz="2400" dirty="0"/>
              <a:t>Performed on .CSV file by clicking “Attach and Validate”.</a:t>
            </a:r>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.CSV file</a:t>
            </a:r>
          </a:p>
        </p:txBody>
      </p:sp>
      <p:sp>
        <p:nvSpPr>
          <p:cNvPr id="4" name="Slide Number Placeholder 3">
            <a:extLst>
              <a:ext uri="{FF2B5EF4-FFF2-40B4-BE49-F238E27FC236}">
                <a16:creationId xmlns:a16="http://schemas.microsoft.com/office/drawing/2014/main" xmlns=""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99</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811</TotalTime>
  <Words>15341</Words>
  <Application>Microsoft Office PowerPoint</Application>
  <PresentationFormat>On-screen Show (4:3)</PresentationFormat>
  <Paragraphs>1993</Paragraphs>
  <Slides>220</Slides>
  <Notes>106</Notes>
  <HiddenSlides>0</HiddenSlides>
  <MMClips>0</MMClips>
  <ScaleCrop>false</ScaleCrop>
  <HeadingPairs>
    <vt:vector size="6" baseType="variant">
      <vt:variant>
        <vt:lpstr>Fonts Used</vt:lpstr>
      </vt:variant>
      <vt:variant>
        <vt:i4>7</vt:i4>
      </vt:variant>
      <vt:variant>
        <vt:lpstr>Theme</vt:lpstr>
      </vt:variant>
      <vt:variant>
        <vt:i4>27</vt:i4>
      </vt:variant>
      <vt:variant>
        <vt:lpstr>Slide Titles</vt:lpstr>
      </vt:variant>
      <vt:variant>
        <vt:i4>220</vt:i4>
      </vt:variant>
    </vt:vector>
  </HeadingPairs>
  <TitlesOfParts>
    <vt:vector size="254" baseType="lpstr">
      <vt:lpstr>Arial</vt:lpstr>
      <vt:lpstr>Calibri</vt:lpstr>
      <vt:lpstr>Courier New</vt:lpstr>
      <vt:lpstr>Lucida Sans Unicode</vt:lpstr>
      <vt:lpstr>Times New Roman</vt:lpstr>
      <vt:lpstr>Wingdings</vt:lpstr>
      <vt:lpstr>Wingdings 3</vt:lpstr>
      <vt:lpstr>1_Custom Design</vt:lpstr>
      <vt:lpstr>1_Office Theme</vt:lpstr>
      <vt:lpstr>2_Custom Design</vt:lpstr>
      <vt:lpstr>2_Office Theme</vt:lpstr>
      <vt:lpstr>3_Custom Design</vt:lpstr>
      <vt:lpstr>Office Theme</vt:lpstr>
      <vt:lpstr>3_Office Theme</vt:lpstr>
      <vt:lpstr>4_Custom Design</vt:lpstr>
      <vt:lpstr>4_Office Theme</vt:lpstr>
      <vt:lpstr>5_Custom Design</vt:lpstr>
      <vt:lpstr>5_Office Theme</vt:lpstr>
      <vt:lpstr>6_Custom Design</vt:lpstr>
      <vt:lpstr>6_Office Theme</vt:lpstr>
      <vt:lpstr>7_Custom Design</vt:lpstr>
      <vt:lpstr>8_Custom Design</vt:lpstr>
      <vt:lpstr>7_Office Theme</vt:lpstr>
      <vt:lpstr>8_Office Theme</vt:lpstr>
      <vt:lpstr>9_Custom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What does it mean: Four (4) Business Hours? </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What is an IAG?</vt:lpstr>
      <vt:lpstr>Gaining CR and Losing CR</vt:lpstr>
      <vt:lpstr>Reference Documents </vt:lpstr>
      <vt:lpstr>How does an IAG occur?</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Verification &amp; Reconciliation</vt:lpstr>
      <vt:lpstr>Verification &amp; Reconciliation</vt:lpstr>
      <vt:lpstr>CR Verification &amp; Reconciliation</vt:lpstr>
      <vt:lpstr>TDSP Verification &amp; Reconciliation</vt:lpstr>
      <vt:lpstr>CR Verification &amp; Reconciliation</vt:lpstr>
      <vt:lpstr>Final CR Verification &amp; Reconciliation</vt:lpstr>
      <vt:lpstr>Checkpoint Question #1</vt:lpstr>
      <vt:lpstr>Checkpoint Question #2</vt:lpstr>
      <vt:lpstr>Checkpoint Question #3</vt:lpstr>
      <vt:lpstr>MarkeTrak Training</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Market Challenge</vt:lpstr>
      <vt:lpstr>Checkpoint Question #1</vt:lpstr>
      <vt:lpstr>Checkpoint Question #2</vt:lpstr>
      <vt:lpstr>Checkpoint Question #3</vt:lpstr>
      <vt:lpstr>Questions</vt:lpstr>
      <vt:lpstr>PowerPoint Presentation</vt:lpstr>
      <vt:lpstr>MarkeTrak Background Reporting</vt:lpstr>
      <vt:lpstr>MarkeTrak Background Reporting</vt:lpstr>
      <vt:lpstr>MarkeTrak Background Reporting</vt:lpstr>
      <vt:lpstr>PowerPoint Presentation</vt:lpstr>
      <vt:lpstr>PowerPoint Presentation</vt:lpstr>
      <vt:lpstr>MarkeTrak Training</vt:lpstr>
    </vt:vector>
  </TitlesOfParts>
  <Company>American Electric Power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Discussion MSWG 022619</cp:lastModifiedBy>
  <cp:revision>72</cp:revision>
  <dcterms:created xsi:type="dcterms:W3CDTF">2019-07-11T15:23:42Z</dcterms:created>
  <dcterms:modified xsi:type="dcterms:W3CDTF">2020-02-06T17:15:37Z</dcterms:modified>
</cp:coreProperties>
</file>