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9"/>
  </p:notesMasterIdLst>
  <p:handoutMasterIdLst>
    <p:handoutMasterId r:id="rId10"/>
  </p:handoutMasterIdLst>
  <p:sldIdLst>
    <p:sldId id="260" r:id="rId6"/>
    <p:sldId id="274" r:id="rId7"/>
    <p:sldId id="278"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3" d="100"/>
          <a:sy n="103" d="100"/>
        </p:scale>
        <p:origin x="198"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1/24/2020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1/24/2020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310856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099390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616101"/>
          </a:xfrm>
          <a:prstGeom prst="rect">
            <a:avLst/>
          </a:prstGeom>
          <a:noFill/>
        </p:spPr>
        <p:txBody>
          <a:bodyPr wrap="square" rtlCol="0">
            <a:spAutoFit/>
          </a:bodyPr>
          <a:lstStyle/>
          <a:p>
            <a:r>
              <a:rPr lang="en-US" sz="2000" b="1" dirty="0" smtClean="0"/>
              <a:t>Impact Summary for SCR807 and SCR808</a:t>
            </a:r>
            <a:endParaRPr lang="en-US" sz="2000" b="1" dirty="0"/>
          </a:p>
          <a:p>
            <a:endParaRPr lang="en-US" dirty="0" smtClean="0"/>
          </a:p>
          <a:p>
            <a:endParaRPr lang="en-US" dirty="0" smtClean="0"/>
          </a:p>
          <a:p>
            <a:endParaRPr lang="en-US" dirty="0"/>
          </a:p>
          <a:p>
            <a:r>
              <a:rPr lang="en-US" dirty="0" smtClean="0"/>
              <a:t>Donald House</a:t>
            </a:r>
            <a:endParaRPr lang="en-US" dirty="0"/>
          </a:p>
          <a:p>
            <a:r>
              <a:rPr lang="en-US" dirty="0" smtClean="0"/>
              <a:t>Supervisor, CRR</a:t>
            </a:r>
            <a:endParaRPr lang="en-US" dirty="0"/>
          </a:p>
          <a:p>
            <a:endParaRPr lang="en-US" dirty="0"/>
          </a:p>
          <a:p>
            <a:r>
              <a:rPr lang="en-US" dirty="0" smtClean="0"/>
              <a:t>PRS</a:t>
            </a:r>
          </a:p>
          <a:p>
            <a:r>
              <a:rPr lang="en-US" dirty="0" smtClean="0"/>
              <a:t>February 13, 2020</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SCR807, Increase CRR Transaction Capability</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Aft>
                <a:spcPts val="800"/>
              </a:spcAft>
            </a:pPr>
            <a:r>
              <a:rPr lang="en-US" sz="2000" dirty="0" smtClean="0">
                <a:solidFill>
                  <a:schemeClr val="tx1"/>
                </a:solidFill>
              </a:rPr>
              <a:t>Purpose:  Increase the total auction transaction limit from 300K to 400K</a:t>
            </a:r>
          </a:p>
          <a:p>
            <a:pPr lvl="1">
              <a:spcAft>
                <a:spcPts val="800"/>
              </a:spcAft>
            </a:pPr>
            <a:r>
              <a:rPr lang="en-US" sz="1800" dirty="0" smtClean="0">
                <a:solidFill>
                  <a:schemeClr val="tx1"/>
                </a:solidFill>
              </a:rPr>
              <a:t>Applies to all monthly and long-term auctions</a:t>
            </a:r>
          </a:p>
          <a:p>
            <a:pPr>
              <a:spcAft>
                <a:spcPts val="800"/>
              </a:spcAft>
            </a:pPr>
            <a:r>
              <a:rPr lang="en-US" sz="2000" dirty="0" smtClean="0">
                <a:solidFill>
                  <a:schemeClr val="tx1"/>
                </a:solidFill>
              </a:rPr>
              <a:t>Estimated cost:  Between $50K and $100K</a:t>
            </a:r>
          </a:p>
          <a:p>
            <a:pPr>
              <a:spcAft>
                <a:spcPts val="800"/>
              </a:spcAft>
            </a:pPr>
            <a:r>
              <a:rPr lang="en-US" sz="2000" dirty="0" smtClean="0">
                <a:solidFill>
                  <a:schemeClr val="tx1"/>
                </a:solidFill>
              </a:rPr>
              <a:t>Estimated project duration:  5 to 7 months</a:t>
            </a:r>
          </a:p>
          <a:p>
            <a:pPr>
              <a:spcAft>
                <a:spcPts val="800"/>
              </a:spcAft>
            </a:pPr>
            <a:r>
              <a:rPr lang="en-US" sz="2000" dirty="0" smtClean="0">
                <a:solidFill>
                  <a:schemeClr val="tx1"/>
                </a:solidFill>
              </a:rPr>
              <a:t>System impacts:  No changes to CRR application</a:t>
            </a:r>
          </a:p>
          <a:p>
            <a:pPr>
              <a:spcAft>
                <a:spcPts val="800"/>
              </a:spcAft>
            </a:pPr>
            <a:r>
              <a:rPr lang="en-US" sz="2000" dirty="0" smtClean="0">
                <a:solidFill>
                  <a:schemeClr val="tx1"/>
                </a:solidFill>
              </a:rPr>
              <a:t>Market benefits:  Will help prevent future transaction adjustment periods for monthly and long-term auctions while allowing room for continued growth in CRR market participation</a:t>
            </a:r>
          </a:p>
          <a:p>
            <a:pPr lvl="1">
              <a:spcAft>
                <a:spcPts val="800"/>
              </a:spcAft>
            </a:pPr>
            <a:endParaRPr lang="en-US" sz="1800" dirty="0" smtClean="0"/>
          </a:p>
          <a:p>
            <a:pPr marL="457200" lvl="1" indent="0">
              <a:spcAft>
                <a:spcPts val="800"/>
              </a:spcAft>
              <a:buNone/>
            </a:pPr>
            <a:endParaRPr lang="en-US" sz="1800" dirty="0" smtClean="0"/>
          </a:p>
          <a:p>
            <a:pPr>
              <a:spcAft>
                <a:spcPts val="800"/>
              </a:spcAft>
            </a:pPr>
            <a:endParaRPr lang="en-US" sz="2000" dirty="0" smtClean="0"/>
          </a:p>
          <a:p>
            <a:pPr marL="457200" lvl="1" indent="0">
              <a:spcAft>
                <a:spcPts val="800"/>
              </a:spcAft>
              <a:buNone/>
            </a:pPr>
            <a:endParaRPr lang="en-US" sz="18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1190147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SCR808, CRR TOU Transaction Limits in LTAS Auctions</a:t>
            </a:r>
            <a:endParaRPr lang="en-US" b="1" dirty="0">
              <a:solidFill>
                <a:schemeClr val="accent1"/>
              </a:solidFill>
            </a:endParaRPr>
          </a:p>
        </p:txBody>
      </p:sp>
      <p:sp>
        <p:nvSpPr>
          <p:cNvPr id="3" name="Content Placeholder 2"/>
          <p:cNvSpPr>
            <a:spLocks noGrp="1"/>
          </p:cNvSpPr>
          <p:nvPr>
            <p:ph idx="1"/>
          </p:nvPr>
        </p:nvSpPr>
        <p:spPr>
          <a:xfrm>
            <a:off x="304800" y="1143000"/>
            <a:ext cx="8534400" cy="4876800"/>
          </a:xfrm>
        </p:spPr>
        <p:txBody>
          <a:bodyPr/>
          <a:lstStyle/>
          <a:p>
            <a:pPr>
              <a:spcAft>
                <a:spcPts val="800"/>
              </a:spcAft>
            </a:pPr>
            <a:r>
              <a:rPr lang="en-US" sz="1800" dirty="0" smtClean="0">
                <a:solidFill>
                  <a:schemeClr val="tx1"/>
                </a:solidFill>
              </a:rPr>
              <a:t>Purpose:  Establish transaction limits for each TOU in LTAS auctions</a:t>
            </a:r>
          </a:p>
          <a:p>
            <a:pPr lvl="1">
              <a:spcAft>
                <a:spcPts val="800"/>
              </a:spcAft>
            </a:pPr>
            <a:r>
              <a:rPr lang="en-US" sz="1600" dirty="0" smtClean="0">
                <a:solidFill>
                  <a:schemeClr val="tx1"/>
                </a:solidFill>
              </a:rPr>
              <a:t>Applies only to long-term auctions</a:t>
            </a:r>
          </a:p>
          <a:p>
            <a:pPr>
              <a:spcAft>
                <a:spcPts val="800"/>
              </a:spcAft>
            </a:pPr>
            <a:r>
              <a:rPr lang="en-US" sz="1800" dirty="0" smtClean="0">
                <a:solidFill>
                  <a:schemeClr val="tx1"/>
                </a:solidFill>
              </a:rPr>
              <a:t>Estimated cost:  Between $225K and $325K</a:t>
            </a:r>
          </a:p>
          <a:p>
            <a:pPr>
              <a:spcAft>
                <a:spcPts val="800"/>
              </a:spcAft>
            </a:pPr>
            <a:r>
              <a:rPr lang="en-US" sz="1800" dirty="0" smtClean="0">
                <a:solidFill>
                  <a:schemeClr val="tx1"/>
                </a:solidFill>
              </a:rPr>
              <a:t>Estimated project duration:  12 to 16 months</a:t>
            </a:r>
          </a:p>
          <a:p>
            <a:pPr>
              <a:spcAft>
                <a:spcPts val="800"/>
              </a:spcAft>
            </a:pPr>
            <a:r>
              <a:rPr lang="en-US" sz="1800" dirty="0" smtClean="0">
                <a:solidFill>
                  <a:schemeClr val="tx1"/>
                </a:solidFill>
              </a:rPr>
              <a:t>System impacts:  Likely minimal or no changes to the CRR MUI</a:t>
            </a:r>
          </a:p>
          <a:p>
            <a:pPr lvl="1">
              <a:spcAft>
                <a:spcPts val="800"/>
              </a:spcAft>
            </a:pPr>
            <a:r>
              <a:rPr lang="en-US" sz="1600" dirty="0" smtClean="0">
                <a:solidFill>
                  <a:schemeClr val="tx1"/>
                </a:solidFill>
              </a:rPr>
              <a:t>Several changes to the CRR MOI, including process changes</a:t>
            </a:r>
          </a:p>
          <a:p>
            <a:pPr>
              <a:spcAft>
                <a:spcPts val="800"/>
              </a:spcAft>
            </a:pPr>
            <a:r>
              <a:rPr lang="en-US" sz="1800" dirty="0" smtClean="0">
                <a:solidFill>
                  <a:schemeClr val="tx1"/>
                </a:solidFill>
              </a:rPr>
              <a:t>Market benefits:  If a transaction adjustment period is needed for an LTAS auction, the CRR market operator will be able to open the adjustment period for only the TOU(s) that exceeded the transaction limit. Portfolios will NOT be removed for the other TOUs. </a:t>
            </a:r>
          </a:p>
          <a:p>
            <a:pPr lvl="1">
              <a:spcAft>
                <a:spcPts val="800"/>
              </a:spcAft>
            </a:pPr>
            <a:r>
              <a:rPr lang="en-US" sz="1600" b="1" i="1" dirty="0" smtClean="0">
                <a:solidFill>
                  <a:schemeClr val="tx1"/>
                </a:solidFill>
              </a:rPr>
              <a:t>SCR808 will NOT help to prevent transaction adjustment periods and will NOT increase the number of available transactions</a:t>
            </a:r>
          </a:p>
          <a:p>
            <a:pPr lvl="2">
              <a:spcAft>
                <a:spcPts val="800"/>
              </a:spcAft>
            </a:pPr>
            <a:r>
              <a:rPr lang="en-US" sz="1400" dirty="0" smtClean="0">
                <a:solidFill>
                  <a:schemeClr val="tx1"/>
                </a:solidFill>
              </a:rPr>
              <a:t>The business case for </a:t>
            </a:r>
            <a:r>
              <a:rPr lang="en-US" sz="1400" dirty="0" smtClean="0">
                <a:solidFill>
                  <a:schemeClr val="tx1"/>
                </a:solidFill>
              </a:rPr>
              <a:t>SCR808 (to prevent transaction adjustment periods in LTAS auctions) was </a:t>
            </a:r>
            <a:r>
              <a:rPr lang="en-US" sz="1400" dirty="0" smtClean="0">
                <a:solidFill>
                  <a:schemeClr val="tx1"/>
                </a:solidFill>
              </a:rPr>
              <a:t>already addressed by NPRR972, Enhancing Existing CRR Transaction Limit Process, which was implemented in December 2019   </a:t>
            </a:r>
          </a:p>
          <a:p>
            <a:pPr>
              <a:spcAft>
                <a:spcPts val="800"/>
              </a:spcAft>
            </a:pPr>
            <a:endParaRPr lang="en-US" sz="2000" dirty="0" smtClean="0"/>
          </a:p>
          <a:p>
            <a:pPr marL="457200" lvl="1" indent="0">
              <a:spcAft>
                <a:spcPts val="800"/>
              </a:spcAft>
              <a:buNone/>
            </a:pPr>
            <a:endParaRPr lang="en-US" sz="18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86239092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780</TotalTime>
  <Words>259</Words>
  <Application>Microsoft Office PowerPoint</Application>
  <PresentationFormat>On-screen Show (4:3)</PresentationFormat>
  <Paragraphs>32</Paragraphs>
  <Slides>3</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vt:i4>
      </vt:variant>
    </vt:vector>
  </HeadingPairs>
  <TitlesOfParts>
    <vt:vector size="7" baseType="lpstr">
      <vt:lpstr>Arial</vt:lpstr>
      <vt:lpstr>Calibri</vt:lpstr>
      <vt:lpstr>1_Custom Design</vt:lpstr>
      <vt:lpstr>Office Theme</vt:lpstr>
      <vt:lpstr>PowerPoint Presentation</vt:lpstr>
      <vt:lpstr>SCR807, Increase CRR Transaction Capability</vt:lpstr>
      <vt:lpstr>SCR808, CRR TOU Transaction Limits in LTAS Auctions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House, Donald</cp:lastModifiedBy>
  <cp:revision>69</cp:revision>
  <cp:lastPrinted>2016-01-21T20:53:15Z</cp:lastPrinted>
  <dcterms:created xsi:type="dcterms:W3CDTF">2016-01-21T15:20:31Z</dcterms:created>
  <dcterms:modified xsi:type="dcterms:W3CDTF">2020-01-24T21:26:28Z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