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7"/>
  </p:notesMasterIdLst>
  <p:sldIdLst>
    <p:sldId id="257" r:id="rId3"/>
    <p:sldId id="290" r:id="rId4"/>
    <p:sldId id="258" r:id="rId5"/>
    <p:sldId id="259" r:id="rId6"/>
    <p:sldId id="260" r:id="rId7"/>
    <p:sldId id="261" r:id="rId8"/>
    <p:sldId id="281" r:id="rId9"/>
    <p:sldId id="262" r:id="rId10"/>
    <p:sldId id="280" r:id="rId11"/>
    <p:sldId id="291" r:id="rId12"/>
    <p:sldId id="278" r:id="rId13"/>
    <p:sldId id="277" r:id="rId14"/>
    <p:sldId id="273" r:id="rId15"/>
    <p:sldId id="274" r:id="rId16"/>
    <p:sldId id="268" r:id="rId17"/>
    <p:sldId id="289" r:id="rId18"/>
    <p:sldId id="270" r:id="rId19"/>
    <p:sldId id="276" r:id="rId20"/>
    <p:sldId id="279" r:id="rId21"/>
    <p:sldId id="282" r:id="rId22"/>
    <p:sldId id="283" r:id="rId23"/>
    <p:sldId id="284"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249" autoAdjust="0"/>
  </p:normalViewPr>
  <p:slideViewPr>
    <p:cSldViewPr snapToGrid="0">
      <p:cViewPr varScale="1">
        <p:scale>
          <a:sx n="70" d="100"/>
          <a:sy n="70" d="100"/>
        </p:scale>
        <p:origin x="13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7A27-42FC-4B14-9FD8-64CAEA46702C}" type="datetimeFigureOut">
              <a:rPr lang="en-US" smtClean="0"/>
              <a:t>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F926-9B83-41D1-8857-A2021ABF2466}" type="slidenum">
              <a:rPr lang="en-US" smtClean="0"/>
              <a:t>‹#›</a:t>
            </a:fld>
            <a:endParaRPr lang="en-US"/>
          </a:p>
        </p:txBody>
      </p:sp>
    </p:spTree>
    <p:extLst>
      <p:ext uri="{BB962C8B-B14F-4D97-AF65-F5344CB8AC3E}">
        <p14:creationId xmlns:p14="http://schemas.microsoft.com/office/powerpoint/2010/main" val="391860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UFLS trigger</a:t>
            </a:r>
            <a:r>
              <a:rPr lang="en-US" altLang="en-US" baseline="0" dirty="0"/>
              <a:t> indicates the frequency (59.3 Hz) at which the first stage of involuntary </a:t>
            </a:r>
            <a:r>
              <a:rPr lang="en-US" altLang="en-US" baseline="0" dirty="0" err="1"/>
              <a:t>underfrequency</a:t>
            </a:r>
            <a:r>
              <a:rPr lang="en-US" altLang="en-US" baseline="0" dirty="0"/>
              <a:t> load shedding will happen. ERCOT plans and operates the system such that for the simultaneous trip of two largest generating units (2750 MW), UFLS should not be triggered, though it still can happen in some extreme unexpected situations.</a:t>
            </a:r>
            <a:endParaRPr lang="en-US" altLang="en-US" dirty="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41215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smtClean="0">
                <a:solidFill>
                  <a:schemeClr val="tx1"/>
                </a:solidFill>
                <a:effectLst/>
                <a:latin typeface="Times New Roman" pitchFamily="18" charset="0"/>
                <a:ea typeface="+mn-ea"/>
                <a:cs typeface="+mn-cs"/>
              </a:rPr>
              <a:t> table</a:t>
            </a:r>
            <a:r>
              <a:rPr lang="en-US" sz="1200" kern="1200" dirty="0" smtClean="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circle on each boxplot is showing inertia during time when highest portion of load was served by wind generation in that year. In 2019 it was on November 26 3:52 am, 57.87%. </a:t>
            </a:r>
            <a:endParaRPr lang="en-US" sz="1200" kern="1200" dirty="0" smtClean="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1766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2018 and 2019 at least 3 nuclear units are on at all times, while in other years (2013-2017)</a:t>
            </a:r>
            <a:r>
              <a:rPr lang="en-US" baseline="0" dirty="0" smtClean="0"/>
              <a:t> there are times when only 2 nuclear units are committed (on in each plant). One nuclear unit brings about 6 GW*s of inertia, so impact on inertia from having 3 unit on at all times compared to 2 units is significant. </a:t>
            </a:r>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8</a:t>
            </a:fld>
            <a:endParaRPr lang="en-US"/>
          </a:p>
        </p:txBody>
      </p:sp>
    </p:spTree>
    <p:extLst>
      <p:ext uri="{BB962C8B-B14F-4D97-AF65-F5344CB8AC3E}">
        <p14:creationId xmlns:p14="http://schemas.microsoft.com/office/powerpoint/2010/main" val="38871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16</a:t>
            </a:fld>
            <a:endParaRPr lang="en-US"/>
          </a:p>
        </p:txBody>
      </p:sp>
    </p:spTree>
    <p:extLst>
      <p:ext uri="{BB962C8B-B14F-4D97-AF65-F5344CB8AC3E}">
        <p14:creationId xmlns:p14="http://schemas.microsoft.com/office/powerpoint/2010/main" val="67326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6030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19</a:t>
            </a:fld>
            <a:endParaRPr lang="en-US"/>
          </a:p>
        </p:txBody>
      </p:sp>
    </p:spTree>
    <p:extLst>
      <p:ext uri="{BB962C8B-B14F-4D97-AF65-F5344CB8AC3E}">
        <p14:creationId xmlns:p14="http://schemas.microsoft.com/office/powerpoint/2010/main" val="408167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1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Footer text goes here.</a:t>
            </a:r>
            <a:endParaRPr lang="en-US">
              <a:solidFill>
                <a:prstClr val="black">
                  <a:tint val="75000"/>
                </a:prstClr>
              </a:solidFill>
            </a:endParaRP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08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prstClr val="black">
                    <a:tint val="75000"/>
                  </a:prstClr>
                </a:solidFill>
              </a:rPr>
              <a:t>Footer text goes here.</a:t>
            </a:r>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74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120666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97268430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540896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8600" y="1447800"/>
            <a:ext cx="4724400" cy="5309146"/>
          </a:xfrm>
          <a:prstGeom prst="rect">
            <a:avLst/>
          </a:prstGeom>
          <a:noFill/>
        </p:spPr>
        <p:txBody>
          <a:bodyPr wrap="square" rtlCol="0">
            <a:spAutoFit/>
          </a:bodyPr>
          <a:lstStyle/>
          <a:p>
            <a:endParaRPr lang="en-US" sz="2000" b="1" dirty="0">
              <a:solidFill>
                <a:srgbClr val="5B6770"/>
              </a:solidFill>
            </a:endParaRPr>
          </a:p>
          <a:p>
            <a:endParaRPr lang="en-US" sz="2000" b="1" dirty="0">
              <a:solidFill>
                <a:srgbClr val="5B6770"/>
              </a:solidFill>
            </a:endParaRPr>
          </a:p>
          <a:p>
            <a:r>
              <a:rPr lang="en-US" sz="2400" b="1" dirty="0" smtClean="0">
                <a:solidFill>
                  <a:srgbClr val="5B6770"/>
                </a:solidFill>
              </a:rPr>
              <a:t>ERCOT </a:t>
            </a:r>
            <a:r>
              <a:rPr lang="en-US" sz="2400" b="1" dirty="0">
                <a:solidFill>
                  <a:srgbClr val="5B6770"/>
                </a:solidFill>
              </a:rPr>
              <a:t>Interconnection Inertia Analysis</a:t>
            </a:r>
            <a:endParaRPr lang="en-US" sz="2400" b="1" dirty="0" smtClean="0">
              <a:solidFill>
                <a:srgbClr val="5B6770"/>
              </a:solidFill>
            </a:endParaRPr>
          </a:p>
          <a:p>
            <a:endParaRPr lang="en-US" sz="2000" b="1" dirty="0" smtClean="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r>
              <a:rPr lang="en-US" dirty="0">
                <a:solidFill>
                  <a:srgbClr val="5B6770"/>
                </a:solidFill>
              </a:rPr>
              <a:t>Julia Matevosyan</a:t>
            </a:r>
          </a:p>
          <a:p>
            <a:r>
              <a:rPr lang="en-US" dirty="0">
                <a:solidFill>
                  <a:srgbClr val="5B6770"/>
                </a:solidFill>
              </a:rPr>
              <a:t>Resource Adequacy</a:t>
            </a:r>
          </a:p>
          <a:p>
            <a:r>
              <a:rPr lang="en-US" dirty="0">
                <a:solidFill>
                  <a:srgbClr val="5B6770"/>
                </a:solidFill>
              </a:rPr>
              <a:t>ERCOT</a:t>
            </a:r>
          </a:p>
          <a:p>
            <a:endParaRPr lang="en-US" dirty="0">
              <a:solidFill>
                <a:srgbClr val="5B6770"/>
              </a:solidFill>
            </a:endParaRPr>
          </a:p>
          <a:p>
            <a:r>
              <a:rPr lang="en-US" dirty="0" smtClean="0">
                <a:solidFill>
                  <a:srgbClr val="5B6770"/>
                </a:solidFill>
              </a:rPr>
              <a:t>02/06/2019</a:t>
            </a:r>
            <a:endParaRPr lang="en-US" dirty="0">
              <a:solidFill>
                <a:srgbClr val="5B6770"/>
              </a:solidFill>
            </a:endParaRPr>
          </a:p>
          <a:p>
            <a:endParaRPr lang="en-US" sz="2000" b="1" dirty="0">
              <a:solidFill>
                <a:srgbClr val="5B6770"/>
              </a:solidFill>
            </a:endParaRPr>
          </a:p>
          <a:p>
            <a:endParaRPr lang="en-US" sz="1600" dirty="0">
              <a:solidFill>
                <a:srgbClr val="5B6770"/>
              </a:solidFill>
            </a:endParaRPr>
          </a:p>
          <a:p>
            <a:endParaRPr lang="en-US" sz="500" dirty="0">
              <a:solidFill>
                <a:srgbClr val="5B6770"/>
              </a:solidFill>
            </a:endParaRPr>
          </a:p>
        </p:txBody>
      </p:sp>
    </p:spTree>
    <p:extLst>
      <p:ext uri="{BB962C8B-B14F-4D97-AF65-F5344CB8AC3E}">
        <p14:creationId xmlns:p14="http://schemas.microsoft.com/office/powerpoint/2010/main" val="193702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Duration Curves (2013-2019)</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10</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667088" y="1233578"/>
            <a:ext cx="7886024" cy="5056691"/>
          </a:xfrm>
          <a:prstGeom prst="rect">
            <a:avLst/>
          </a:prstGeom>
        </p:spPr>
      </p:pic>
      <p:sp>
        <p:nvSpPr>
          <p:cNvPr id="6" name="Rectangle 5"/>
          <p:cNvSpPr/>
          <p:nvPr/>
        </p:nvSpPr>
        <p:spPr>
          <a:xfrm>
            <a:off x="1596617" y="1453248"/>
            <a:ext cx="4572000" cy="923330"/>
          </a:xfrm>
          <a:prstGeom prst="rect">
            <a:avLst/>
          </a:prstGeom>
        </p:spPr>
        <p:txBody>
          <a:bodyPr>
            <a:spAutoFit/>
          </a:bodyPr>
          <a:lstStyle/>
          <a:p>
            <a:r>
              <a:rPr lang="en-US" i="1" dirty="0" smtClean="0">
                <a:solidFill>
                  <a:srgbClr val="5B6770"/>
                </a:solidFill>
              </a:rPr>
              <a:t>Hourly load is ordered </a:t>
            </a:r>
            <a:r>
              <a:rPr lang="en-US" i="1" dirty="0">
                <a:solidFill>
                  <a:srgbClr val="5B6770"/>
                </a:solidFill>
              </a:rPr>
              <a:t>from lowest to highest level for each </a:t>
            </a:r>
            <a:r>
              <a:rPr lang="en-US" i="1" dirty="0" smtClean="0">
                <a:solidFill>
                  <a:srgbClr val="5B6770"/>
                </a:solidFill>
              </a:rPr>
              <a:t>year to illustrate load growth from 2013 t o2019</a:t>
            </a:r>
            <a:endParaRPr lang="en-US" dirty="0"/>
          </a:p>
        </p:txBody>
      </p:sp>
    </p:spTree>
    <p:extLst>
      <p:ext uri="{BB962C8B-B14F-4D97-AF65-F5344CB8AC3E}">
        <p14:creationId xmlns:p14="http://schemas.microsoft.com/office/powerpoint/2010/main" val="150029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Prices 2013-2019</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11</a:t>
            </a:fld>
            <a:endParaRPr lang="en-US">
              <a:solidFill>
                <a:prstClr val="black">
                  <a:tint val="75000"/>
                </a:prstClr>
              </a:solidFill>
            </a:endParaRPr>
          </a:p>
        </p:txBody>
      </p:sp>
      <p:pic>
        <p:nvPicPr>
          <p:cNvPr id="8" name="Picture 7"/>
          <p:cNvPicPr>
            <a:picLocks noChangeAspect="1"/>
          </p:cNvPicPr>
          <p:nvPr/>
        </p:nvPicPr>
        <p:blipFill>
          <a:blip r:embed="rId2"/>
          <a:stretch>
            <a:fillRect/>
          </a:stretch>
        </p:blipFill>
        <p:spPr>
          <a:xfrm>
            <a:off x="458863" y="1386682"/>
            <a:ext cx="7802268" cy="4761389"/>
          </a:xfrm>
          <a:prstGeom prst="rect">
            <a:avLst/>
          </a:prstGeom>
        </p:spPr>
      </p:pic>
      <p:sp>
        <p:nvSpPr>
          <p:cNvPr id="7" name="TextBox 6"/>
          <p:cNvSpPr txBox="1"/>
          <p:nvPr/>
        </p:nvSpPr>
        <p:spPr>
          <a:xfrm>
            <a:off x="4792711" y="960022"/>
            <a:ext cx="3817889"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smtClean="0">
                <a:solidFill>
                  <a:srgbClr val="5B6770"/>
                </a:solidFill>
              </a:rPr>
              <a:t>Gas prices affect unit commitment and therefore inertia</a:t>
            </a:r>
          </a:p>
          <a:p>
            <a:pPr marL="285750" indent="-285750">
              <a:buFont typeface="Arial" panose="020B0604020202020204" pitchFamily="34" charset="0"/>
              <a:buChar char="•"/>
            </a:pPr>
            <a:r>
              <a:rPr lang="en-US" sz="1600" dirty="0" smtClean="0">
                <a:solidFill>
                  <a:srgbClr val="5B6770"/>
                </a:solidFill>
              </a:rPr>
              <a:t>Combined Cycle unit has about 1.5 time higher inertia than a Coal unit with the same capacity. </a:t>
            </a:r>
            <a:endParaRPr lang="en-US" sz="1600" dirty="0">
              <a:solidFill>
                <a:srgbClr val="5B6770"/>
              </a:solidFill>
            </a:endParaRPr>
          </a:p>
          <a:p>
            <a:pPr marL="285750" indent="-285750">
              <a:buFont typeface="Arial" panose="020B0604020202020204" pitchFamily="34" charset="0"/>
              <a:buChar char="•"/>
            </a:pPr>
            <a:endParaRPr lang="en-US" sz="1600" dirty="0">
              <a:solidFill>
                <a:srgbClr val="5B6770"/>
              </a:solidFill>
            </a:endParaRPr>
          </a:p>
        </p:txBody>
      </p:sp>
    </p:spTree>
    <p:extLst>
      <p:ext uri="{BB962C8B-B14F-4D97-AF65-F5344CB8AC3E}">
        <p14:creationId xmlns:p14="http://schemas.microsoft.com/office/powerpoint/2010/main" val="2716359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Retirements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a:solidFill>
                <a:prstClr val="black">
                  <a:tint val="75000"/>
                </a:prstClr>
              </a:solidFill>
            </a:endParaRPr>
          </a:p>
        </p:txBody>
      </p:sp>
      <p:grpSp>
        <p:nvGrpSpPr>
          <p:cNvPr id="8" name="Group 7"/>
          <p:cNvGrpSpPr/>
          <p:nvPr/>
        </p:nvGrpSpPr>
        <p:grpSpPr>
          <a:xfrm>
            <a:off x="92242" y="815182"/>
            <a:ext cx="6576836" cy="4225843"/>
            <a:chOff x="1873481" y="1386682"/>
            <a:chExt cx="5725498" cy="3472285"/>
          </a:xfrm>
        </p:grpSpPr>
        <p:pic>
          <p:nvPicPr>
            <p:cNvPr id="5" name="Picture 4"/>
            <p:cNvPicPr>
              <a:picLocks noChangeAspect="1"/>
            </p:cNvPicPr>
            <p:nvPr/>
          </p:nvPicPr>
          <p:blipFill>
            <a:blip r:embed="rId2"/>
            <a:stretch>
              <a:fillRect/>
            </a:stretch>
          </p:blipFill>
          <p:spPr>
            <a:xfrm>
              <a:off x="1873481" y="1386682"/>
              <a:ext cx="5586237" cy="3472285"/>
            </a:xfrm>
            <a:prstGeom prst="rect">
              <a:avLst/>
            </a:prstGeom>
          </p:spPr>
        </p:pic>
        <p:sp>
          <p:nvSpPr>
            <p:cNvPr id="6" name="Rectangle 5"/>
            <p:cNvSpPr/>
            <p:nvPr/>
          </p:nvSpPr>
          <p:spPr>
            <a:xfrm>
              <a:off x="5738649" y="3068223"/>
              <a:ext cx="1860330" cy="120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Arial" panose="020B0604020202020204" pitchFamily="34" charset="0"/>
                <a:buChar char="•"/>
              </a:pPr>
              <a:r>
                <a:rPr lang="en-US" sz="1400" dirty="0" smtClean="0">
                  <a:solidFill>
                    <a:srgbClr val="5B6770"/>
                  </a:solidFill>
                </a:rPr>
                <a:t>Total inertia of retired coal units &gt; 12 GW*s</a:t>
              </a:r>
              <a:endParaRPr lang="en-US" sz="1400" dirty="0">
                <a:solidFill>
                  <a:srgbClr val="5B6770"/>
                </a:solidFill>
              </a:endParaRPr>
            </a:p>
          </p:txBody>
        </p:sp>
      </p:grpSp>
      <p:sp>
        <p:nvSpPr>
          <p:cNvPr id="3" name="TextBox 2"/>
          <p:cNvSpPr txBox="1"/>
          <p:nvPr/>
        </p:nvSpPr>
        <p:spPr>
          <a:xfrm>
            <a:off x="4532132" y="4311499"/>
            <a:ext cx="3634406" cy="1815882"/>
          </a:xfrm>
          <a:prstGeom prst="rect">
            <a:avLst/>
          </a:prstGeom>
          <a:noFill/>
        </p:spPr>
        <p:txBody>
          <a:bodyPr wrap="square" rtlCol="0">
            <a:spAutoFit/>
          </a:bodyPr>
          <a:lstStyle/>
          <a:p>
            <a:pPr marL="112713" indent="-112713">
              <a:buFont typeface="Arial" panose="020B0604020202020204" pitchFamily="34" charset="0"/>
              <a:buChar char="•"/>
            </a:pPr>
            <a:r>
              <a:rPr lang="en-US" sz="1400" dirty="0" smtClean="0">
                <a:solidFill>
                  <a:srgbClr val="5B6770"/>
                </a:solidFill>
              </a:rPr>
              <a:t>Additionally, </a:t>
            </a:r>
            <a:r>
              <a:rPr lang="en-US" sz="1400" dirty="0">
                <a:solidFill>
                  <a:srgbClr val="5B6770"/>
                </a:solidFill>
              </a:rPr>
              <a:t>JT </a:t>
            </a:r>
            <a:r>
              <a:rPr lang="en-US" sz="1400" dirty="0" err="1">
                <a:solidFill>
                  <a:srgbClr val="5B6770"/>
                </a:solidFill>
              </a:rPr>
              <a:t>Deely</a:t>
            </a:r>
            <a:r>
              <a:rPr lang="en-US" sz="1400" dirty="0">
                <a:solidFill>
                  <a:srgbClr val="5B6770"/>
                </a:solidFill>
              </a:rPr>
              <a:t> 1 &amp; 2 (850 MW) </a:t>
            </a:r>
            <a:r>
              <a:rPr lang="en-US" sz="1400" dirty="0" smtClean="0">
                <a:solidFill>
                  <a:srgbClr val="5B6770"/>
                </a:solidFill>
              </a:rPr>
              <a:t> </a:t>
            </a:r>
            <a:r>
              <a:rPr lang="en-US" sz="1400" dirty="0">
                <a:solidFill>
                  <a:srgbClr val="5B6770"/>
                </a:solidFill>
              </a:rPr>
              <a:t>mothballed at the end of 2018 </a:t>
            </a:r>
          </a:p>
          <a:p>
            <a:pPr marL="112713" indent="-112713">
              <a:buFont typeface="Arial" panose="020B0604020202020204" pitchFamily="34" charset="0"/>
              <a:buChar char="•"/>
            </a:pPr>
            <a:endParaRPr lang="en-US" sz="1400" dirty="0">
              <a:solidFill>
                <a:srgbClr val="5B6770"/>
              </a:solidFill>
            </a:endParaRPr>
          </a:p>
          <a:p>
            <a:pPr marL="112713" indent="-112713">
              <a:buFont typeface="Arial" panose="020B0604020202020204" pitchFamily="34" charset="0"/>
              <a:buChar char="•"/>
            </a:pPr>
            <a:r>
              <a:rPr lang="en-US" sz="1400" dirty="0">
                <a:solidFill>
                  <a:srgbClr val="5B6770"/>
                </a:solidFill>
              </a:rPr>
              <a:t>Gibbons Creek 1 (</a:t>
            </a:r>
            <a:r>
              <a:rPr lang="en-US" sz="1400" dirty="0" smtClean="0">
                <a:solidFill>
                  <a:srgbClr val="5B6770"/>
                </a:solidFill>
              </a:rPr>
              <a:t>470 </a:t>
            </a:r>
            <a:r>
              <a:rPr lang="en-US" sz="1400" dirty="0">
                <a:solidFill>
                  <a:srgbClr val="5B6770"/>
                </a:solidFill>
              </a:rPr>
              <a:t>MW) mothballed since October 2018 and retired in October </a:t>
            </a:r>
            <a:r>
              <a:rPr lang="en-US" sz="1400" dirty="0" smtClean="0">
                <a:solidFill>
                  <a:srgbClr val="5B6770"/>
                </a:solidFill>
              </a:rPr>
              <a:t>2019</a:t>
            </a:r>
          </a:p>
          <a:p>
            <a:pPr marL="112713" indent="-112713">
              <a:buFont typeface="Arial" panose="020B0604020202020204" pitchFamily="34" charset="0"/>
              <a:buChar char="•"/>
            </a:pPr>
            <a:endParaRPr lang="en-US" sz="1400" dirty="0">
              <a:solidFill>
                <a:srgbClr val="5B6770"/>
              </a:solidFill>
            </a:endParaRPr>
          </a:p>
          <a:p>
            <a:pPr marL="112713" indent="-112713">
              <a:buFont typeface="Arial" panose="020B0604020202020204" pitchFamily="34" charset="0"/>
              <a:buChar char="•"/>
            </a:pPr>
            <a:r>
              <a:rPr lang="en-US" sz="1400" dirty="0" smtClean="0">
                <a:solidFill>
                  <a:srgbClr val="5B6770"/>
                </a:solidFill>
              </a:rPr>
              <a:t>These </a:t>
            </a:r>
            <a:r>
              <a:rPr lang="en-US" sz="1400" dirty="0">
                <a:solidFill>
                  <a:srgbClr val="5B6770"/>
                </a:solidFill>
              </a:rPr>
              <a:t>two unit’s total inertia was &gt;4 </a:t>
            </a:r>
            <a:r>
              <a:rPr lang="en-US" sz="1400" dirty="0" smtClean="0">
                <a:solidFill>
                  <a:srgbClr val="5B6770"/>
                </a:solidFill>
              </a:rPr>
              <a:t>GW*s </a:t>
            </a:r>
            <a:endParaRPr lang="en-US" sz="1400" dirty="0">
              <a:solidFill>
                <a:srgbClr val="5B6770"/>
              </a:solidFill>
            </a:endParaRPr>
          </a:p>
        </p:txBody>
      </p:sp>
    </p:spTree>
    <p:extLst>
      <p:ext uri="{BB962C8B-B14F-4D97-AF65-F5344CB8AC3E}">
        <p14:creationId xmlns:p14="http://schemas.microsoft.com/office/powerpoint/2010/main" val="277429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Cycle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385" y="996287"/>
            <a:ext cx="7131738" cy="5011647"/>
          </a:xfrm>
        </p:spPr>
      </p:pic>
      <p:sp>
        <p:nvSpPr>
          <p:cNvPr id="8" name="TextBox 7"/>
          <p:cNvSpPr txBox="1"/>
          <p:nvPr/>
        </p:nvSpPr>
        <p:spPr>
          <a:xfrm>
            <a:off x="6915308" y="5468851"/>
            <a:ext cx="696024" cy="246221"/>
          </a:xfrm>
          <a:prstGeom prst="rect">
            <a:avLst/>
          </a:prstGeom>
          <a:noFill/>
        </p:spPr>
        <p:txBody>
          <a:bodyPr wrap="none" rtlCol="0">
            <a:spAutoFit/>
          </a:bodyPr>
          <a:lstStyle/>
          <a:p>
            <a:r>
              <a:rPr lang="en-US" sz="1000" dirty="0" smtClean="0">
                <a:solidFill>
                  <a:schemeClr val="tx1">
                    <a:lumMod val="75000"/>
                    <a:lumOff val="25000"/>
                  </a:schemeClr>
                </a:solidFill>
                <a:latin typeface="Helvetica" panose="020B0604020202020204" pitchFamily="34" charset="0"/>
                <a:cs typeface="Helvetica" panose="020B0604020202020204" pitchFamily="34" charset="0"/>
              </a:rPr>
              <a:t>Jan- Nov</a:t>
            </a: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07961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Chart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9" y="3048732"/>
            <a:ext cx="4764799" cy="34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Coal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5382" r="4539"/>
          <a:stretch/>
        </p:blipFill>
        <p:spPr>
          <a:xfrm>
            <a:off x="165535" y="736352"/>
            <a:ext cx="4485289" cy="3499083"/>
          </a:xfrm>
        </p:spPr>
      </p:pic>
      <p:sp>
        <p:nvSpPr>
          <p:cNvPr id="6" name="TextBox 5"/>
          <p:cNvSpPr txBox="1"/>
          <p:nvPr/>
        </p:nvSpPr>
        <p:spPr>
          <a:xfrm>
            <a:off x="3842075" y="3662126"/>
            <a:ext cx="543739" cy="200055"/>
          </a:xfrm>
          <a:prstGeom prst="rect">
            <a:avLst/>
          </a:prstGeom>
          <a:noFill/>
        </p:spPr>
        <p:txBody>
          <a:bodyPr wrap="none" rtlCol="0">
            <a:spAutoFit/>
          </a:bodyPr>
          <a:lstStyle/>
          <a:p>
            <a:r>
              <a:rPr lang="en-US" sz="700" dirty="0" smtClean="0">
                <a:solidFill>
                  <a:schemeClr val="tx1">
                    <a:lumMod val="75000"/>
                    <a:lumOff val="25000"/>
                  </a:schemeClr>
                </a:solidFill>
                <a:latin typeface="Helvetica" panose="020B0604020202020204" pitchFamily="34" charset="0"/>
                <a:cs typeface="Helvetica" panose="020B0604020202020204" pitchFamily="34" charset="0"/>
              </a:rPr>
              <a:t>Jan- Nov</a:t>
            </a:r>
            <a:endParaRPr lang="en-US" sz="700" dirty="0">
              <a:solidFill>
                <a:schemeClr val="tx1">
                  <a:lumMod val="75000"/>
                  <a:lumOff val="2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490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335" y="878858"/>
            <a:ext cx="7063530" cy="5301737"/>
          </a:xfrm>
          <a:prstGeom prst="rect">
            <a:avLst/>
          </a:prstGeom>
        </p:spPr>
      </p:pic>
      <p:sp>
        <p:nvSpPr>
          <p:cNvPr id="2" name="Title 1"/>
          <p:cNvSpPr>
            <a:spLocks noGrp="1"/>
          </p:cNvSpPr>
          <p:nvPr>
            <p:ph type="title"/>
          </p:nvPr>
        </p:nvSpPr>
        <p:spPr/>
        <p:txBody>
          <a:bodyPr/>
          <a:lstStyle/>
          <a:p>
            <a:r>
              <a:rPr lang="en-US" dirty="0" smtClean="0"/>
              <a:t>PUN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sp>
        <p:nvSpPr>
          <p:cNvPr id="3" name="TextBox 2"/>
          <p:cNvSpPr txBox="1"/>
          <p:nvPr/>
        </p:nvSpPr>
        <p:spPr>
          <a:xfrm>
            <a:off x="7255667" y="5686592"/>
            <a:ext cx="696024" cy="246221"/>
          </a:xfrm>
          <a:prstGeom prst="rect">
            <a:avLst/>
          </a:prstGeom>
          <a:noFill/>
        </p:spPr>
        <p:txBody>
          <a:bodyPr wrap="none" rtlCol="0">
            <a:spAutoFit/>
          </a:bodyPr>
          <a:lstStyle/>
          <a:p>
            <a:r>
              <a:rPr lang="en-US" sz="1000" dirty="0" smtClean="0">
                <a:solidFill>
                  <a:schemeClr val="tx1">
                    <a:lumMod val="75000"/>
                    <a:lumOff val="25000"/>
                  </a:schemeClr>
                </a:solidFill>
                <a:latin typeface="Helvetica" panose="020B0604020202020204" pitchFamily="34" charset="0"/>
                <a:cs typeface="Helvetica" panose="020B0604020202020204" pitchFamily="34" charset="0"/>
              </a:rPr>
              <a:t>Jan- Nov</a:t>
            </a: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386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by </a:t>
            </a:r>
            <a:r>
              <a:rPr lang="en-US" dirty="0"/>
              <a:t>U</a:t>
            </a:r>
            <a:r>
              <a:rPr lang="en-US" dirty="0" smtClean="0"/>
              <a:t>nit Type </a:t>
            </a:r>
            <a:r>
              <a:rPr lang="en-US" dirty="0"/>
              <a:t>d</a:t>
            </a:r>
            <a:r>
              <a:rPr lang="en-US" dirty="0" smtClean="0"/>
              <a:t>uring </a:t>
            </a:r>
            <a:r>
              <a:rPr lang="en-US" dirty="0"/>
              <a:t>M</a:t>
            </a:r>
            <a:r>
              <a:rPr lang="en-US" dirty="0" smtClean="0"/>
              <a:t>inimum </a:t>
            </a:r>
            <a:r>
              <a:rPr lang="en-US" dirty="0"/>
              <a:t>I</a:t>
            </a:r>
            <a:r>
              <a:rPr lang="en-US" dirty="0" smtClean="0"/>
              <a:t>nertia Hour in Each Year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1294"/>
          <a:stretch/>
        </p:blipFill>
        <p:spPr>
          <a:xfrm>
            <a:off x="171760" y="1455241"/>
            <a:ext cx="8896039" cy="4221659"/>
          </a:xfrm>
          <a:prstGeom prst="rect">
            <a:avLst/>
          </a:prstGeom>
        </p:spPr>
      </p:pic>
    </p:spTree>
    <p:extLst>
      <p:ext uri="{BB962C8B-B14F-4D97-AF65-F5344CB8AC3E}">
        <p14:creationId xmlns:p14="http://schemas.microsoft.com/office/powerpoint/2010/main" val="216272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016877"/>
            <a:ext cx="8534400" cy="4319832"/>
          </a:xfrm>
        </p:spPr>
        <p:txBody>
          <a:bodyPr/>
          <a:lstStyle/>
          <a:p>
            <a:pPr>
              <a:spcAft>
                <a:spcPts val="800"/>
              </a:spcAft>
            </a:pPr>
            <a:r>
              <a:rPr lang="en-US" sz="2200" dirty="0" smtClean="0">
                <a:solidFill>
                  <a:srgbClr val="5B6770"/>
                </a:solidFill>
              </a:rPr>
              <a:t>All other factors being constant, inertia would decline in proportion to installed capacity of inverter-based generation;</a:t>
            </a:r>
          </a:p>
          <a:p>
            <a:pPr>
              <a:spcAft>
                <a:spcPts val="800"/>
              </a:spcAft>
            </a:pPr>
            <a:r>
              <a:rPr lang="en-US" sz="2200" dirty="0" smtClean="0">
                <a:solidFill>
                  <a:srgbClr val="5B6770"/>
                </a:solidFill>
              </a:rPr>
              <a:t>However, ERCOT load is growing, which affects unit commitment and, consequently, inertia trend; </a:t>
            </a:r>
          </a:p>
          <a:p>
            <a:pPr>
              <a:spcAft>
                <a:spcPts val="800"/>
              </a:spcAft>
            </a:pPr>
            <a:r>
              <a:rPr lang="en-US" sz="2200" dirty="0" smtClean="0">
                <a:solidFill>
                  <a:srgbClr val="5B6770"/>
                </a:solidFill>
              </a:rPr>
              <a:t>Lower natural gas prices result in more Combined Cycle (CC) generation committed and higher overall inertia. If retired Coal generation is replaced by CCs in unit commitment, then inertia increases as well. </a:t>
            </a:r>
          </a:p>
          <a:p>
            <a:pPr>
              <a:spcAft>
                <a:spcPts val="800"/>
              </a:spcAft>
            </a:pPr>
            <a:r>
              <a:rPr lang="en-US" sz="2200" dirty="0" smtClean="0">
                <a:solidFill>
                  <a:srgbClr val="5B6770"/>
                </a:solidFill>
              </a:rPr>
              <a:t>Private Use Networks generation provide significant portion of system inertia and currently does not respond to energy price variations similarly to other Resources</a:t>
            </a:r>
          </a:p>
          <a:p>
            <a:pPr>
              <a:spcAft>
                <a:spcPts val="800"/>
              </a:spcAft>
            </a:pPr>
            <a:r>
              <a:rPr lang="en-US" sz="2200" dirty="0" smtClean="0">
                <a:solidFill>
                  <a:srgbClr val="5B6770"/>
                </a:solidFill>
              </a:rPr>
              <a:t>Finally, levels of wind output during low load periods in a given year affects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81966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Thank you! Questions?</a:t>
            </a:r>
            <a:endParaRPr lang="en-US" sz="4000" dirty="0"/>
          </a:p>
        </p:txBody>
      </p:sp>
      <p:pic>
        <p:nvPicPr>
          <p:cNvPr id="10242" name="Picture 2" descr="Question Mark -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9" y="1386682"/>
            <a:ext cx="2384425" cy="29805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229793" y="5625510"/>
            <a:ext cx="3018972" cy="800219"/>
          </a:xfrm>
          <a:prstGeom prst="rect">
            <a:avLst/>
          </a:prstGeom>
          <a:noFill/>
        </p:spPr>
        <p:txBody>
          <a:bodyPr wrap="square" rtlCol="0">
            <a:spAutoFit/>
          </a:bodyPr>
          <a:lstStyle/>
          <a:p>
            <a:r>
              <a:rPr lang="en-US" dirty="0">
                <a:solidFill>
                  <a:srgbClr val="5B6770"/>
                </a:solidFill>
              </a:rPr>
              <a:t>Julia Matevosyan</a:t>
            </a:r>
          </a:p>
          <a:p>
            <a:endParaRPr lang="en-US" sz="1000" dirty="0">
              <a:solidFill>
                <a:srgbClr val="5B6770"/>
              </a:solidFill>
            </a:endParaRPr>
          </a:p>
          <a:p>
            <a:r>
              <a:rPr lang="en-US" dirty="0">
                <a:solidFill>
                  <a:srgbClr val="5B6770"/>
                </a:solidFill>
              </a:rPr>
              <a:t>jmatevosjana@ercot.com</a:t>
            </a:r>
          </a:p>
        </p:txBody>
      </p:sp>
    </p:spTree>
    <p:extLst>
      <p:ext uri="{BB962C8B-B14F-4D97-AF65-F5344CB8AC3E}">
        <p14:creationId xmlns:p14="http://schemas.microsoft.com/office/powerpoint/2010/main" val="101957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pic>
        <p:nvPicPr>
          <p:cNvPr id="9" name="Picture 8"/>
          <p:cNvPicPr>
            <a:picLocks noChangeAspect="1"/>
          </p:cNvPicPr>
          <p:nvPr/>
        </p:nvPicPr>
        <p:blipFill>
          <a:blip r:embed="rId3"/>
          <a:stretch>
            <a:fillRect/>
          </a:stretch>
        </p:blipFill>
        <p:spPr>
          <a:xfrm>
            <a:off x="647774" y="815182"/>
            <a:ext cx="7566062" cy="5602728"/>
          </a:xfrm>
          <a:prstGeom prst="rect">
            <a:avLst/>
          </a:prstGeom>
        </p:spPr>
      </p:pic>
      <p:sp>
        <p:nvSpPr>
          <p:cNvPr id="2" name="Title 1"/>
          <p:cNvSpPr>
            <a:spLocks noGrp="1"/>
          </p:cNvSpPr>
          <p:nvPr>
            <p:ph type="title"/>
          </p:nvPr>
        </p:nvSpPr>
        <p:spPr/>
        <p:txBody>
          <a:bodyPr/>
          <a:lstStyle/>
          <a:p>
            <a:r>
              <a:rPr lang="en-US" dirty="0" smtClean="0"/>
              <a:t>Relative Wind Production Duration Curve 2013-2019</a:t>
            </a:r>
            <a:endParaRPr lang="en-US" dirty="0"/>
          </a:p>
        </p:txBody>
      </p:sp>
      <p:sp>
        <p:nvSpPr>
          <p:cNvPr id="10" name="TextBox 9"/>
          <p:cNvSpPr txBox="1"/>
          <p:nvPr/>
        </p:nvSpPr>
        <p:spPr>
          <a:xfrm>
            <a:off x="1505606" y="1063516"/>
            <a:ext cx="4382815" cy="2031325"/>
          </a:xfrm>
          <a:prstGeom prst="rect">
            <a:avLst/>
          </a:prstGeom>
          <a:noFill/>
        </p:spPr>
        <p:txBody>
          <a:bodyPr wrap="square" rtlCol="0">
            <a:spAutoFit/>
          </a:bodyPr>
          <a:lstStyle/>
          <a:p>
            <a:r>
              <a:rPr lang="en-US" i="1" dirty="0" smtClean="0">
                <a:solidFill>
                  <a:srgbClr val="5B6770"/>
                </a:solidFill>
              </a:rPr>
              <a:t>Actual hourly wind production is normalized by installed capacity at the time and ordered from lowest to highest level for each year to compare how windy each year was. </a:t>
            </a:r>
          </a:p>
          <a:p>
            <a:endParaRPr lang="en-US" i="1" dirty="0">
              <a:solidFill>
                <a:srgbClr val="5B6770"/>
              </a:solidFill>
            </a:endParaRPr>
          </a:p>
          <a:p>
            <a:endParaRPr lang="en-US" dirty="0">
              <a:solidFill>
                <a:srgbClr val="5B6770"/>
              </a:solidFill>
            </a:endParaRPr>
          </a:p>
        </p:txBody>
      </p:sp>
      <p:sp>
        <p:nvSpPr>
          <p:cNvPr id="12" name="Rectangle 11"/>
          <p:cNvSpPr/>
          <p:nvPr/>
        </p:nvSpPr>
        <p:spPr>
          <a:xfrm>
            <a:off x="4180294" y="4485109"/>
            <a:ext cx="4033542" cy="1200329"/>
          </a:xfrm>
          <a:prstGeom prst="rect">
            <a:avLst/>
          </a:prstGeom>
        </p:spPr>
        <p:txBody>
          <a:bodyPr wrap="square">
            <a:spAutoFit/>
          </a:bodyPr>
          <a:lstStyle/>
          <a:p>
            <a:r>
              <a:rPr lang="en-US" i="1" dirty="0">
                <a:solidFill>
                  <a:srgbClr val="5B6770"/>
                </a:solidFill>
              </a:rPr>
              <a:t>This data is </a:t>
            </a:r>
            <a:r>
              <a:rPr lang="en-US" i="1" u="sng" dirty="0">
                <a:solidFill>
                  <a:srgbClr val="5B6770"/>
                </a:solidFill>
              </a:rPr>
              <a:t>not </a:t>
            </a:r>
            <a:r>
              <a:rPr lang="en-US" i="1" dirty="0">
                <a:solidFill>
                  <a:srgbClr val="5B6770"/>
                </a:solidFill>
              </a:rPr>
              <a:t>capturing potential production prior to </a:t>
            </a:r>
            <a:r>
              <a:rPr lang="en-US" i="1" dirty="0" smtClean="0">
                <a:solidFill>
                  <a:srgbClr val="5B6770"/>
                </a:solidFill>
              </a:rPr>
              <a:t>curtailments </a:t>
            </a:r>
            <a:r>
              <a:rPr lang="en-US" i="1" dirty="0">
                <a:solidFill>
                  <a:srgbClr val="5B6770"/>
                </a:solidFill>
              </a:rPr>
              <a:t>but rather actual wind generation in any given hour. </a:t>
            </a:r>
          </a:p>
        </p:txBody>
      </p:sp>
    </p:spTree>
    <p:extLst>
      <p:ext uri="{BB962C8B-B14F-4D97-AF65-F5344CB8AC3E}">
        <p14:creationId xmlns:p14="http://schemas.microsoft.com/office/powerpoint/2010/main" val="410861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Key Points </a:t>
            </a:r>
            <a:endParaRPr lang="en-US" dirty="0"/>
          </a:p>
        </p:txBody>
      </p:sp>
      <p:sp>
        <p:nvSpPr>
          <p:cNvPr id="3" name="Content Placeholder 2"/>
          <p:cNvSpPr>
            <a:spLocks noGrp="1"/>
          </p:cNvSpPr>
          <p:nvPr>
            <p:ph idx="1"/>
          </p:nvPr>
        </p:nvSpPr>
        <p:spPr>
          <a:xfrm>
            <a:off x="304800" y="1450428"/>
            <a:ext cx="8534400" cy="4743337"/>
          </a:xfrm>
        </p:spPr>
        <p:txBody>
          <a:bodyPr/>
          <a:lstStyle/>
          <a:p>
            <a:pPr lvl="0">
              <a:spcAft>
                <a:spcPts val="600"/>
              </a:spcAft>
            </a:pPr>
            <a:r>
              <a:rPr lang="en-US" sz="1800" dirty="0" smtClean="0">
                <a:solidFill>
                  <a:srgbClr val="5B6770"/>
                </a:solidFill>
              </a:rPr>
              <a:t>Short review </a:t>
            </a:r>
            <a:r>
              <a:rPr lang="en-US" sz="1800" dirty="0">
                <a:solidFill>
                  <a:srgbClr val="5B6770"/>
                </a:solidFill>
              </a:rPr>
              <a:t>on inertia </a:t>
            </a:r>
            <a:r>
              <a:rPr lang="en-US" sz="1800" dirty="0" smtClean="0">
                <a:solidFill>
                  <a:srgbClr val="5B6770"/>
                </a:solidFill>
              </a:rPr>
              <a:t>and inertia monitoring (slides 3,4,5)</a:t>
            </a:r>
            <a:endParaRPr lang="en-US" sz="1800" dirty="0">
              <a:solidFill>
                <a:srgbClr val="5B6770"/>
              </a:solidFill>
            </a:endParaRPr>
          </a:p>
          <a:p>
            <a:pPr lvl="0">
              <a:spcAft>
                <a:spcPts val="600"/>
              </a:spcAft>
            </a:pPr>
            <a:r>
              <a:rPr lang="en-US" sz="1800" dirty="0">
                <a:solidFill>
                  <a:srgbClr val="5B6770"/>
                </a:solidFill>
              </a:rPr>
              <a:t>Inertia in </a:t>
            </a:r>
            <a:r>
              <a:rPr lang="en-US" sz="1800" dirty="0" smtClean="0">
                <a:solidFill>
                  <a:srgbClr val="5B6770"/>
                </a:solidFill>
              </a:rPr>
              <a:t>2018-2019 does not follow an expected declining trend (slide 6)</a:t>
            </a:r>
            <a:endParaRPr lang="en-US" sz="1800" dirty="0">
              <a:solidFill>
                <a:srgbClr val="5B6770"/>
              </a:solidFill>
            </a:endParaRPr>
          </a:p>
          <a:p>
            <a:pPr lvl="0">
              <a:spcAft>
                <a:spcPts val="600"/>
              </a:spcAft>
            </a:pPr>
            <a:r>
              <a:rPr lang="en-US" sz="1800" dirty="0">
                <a:solidFill>
                  <a:srgbClr val="5B6770"/>
                </a:solidFill>
              </a:rPr>
              <a:t>This is </a:t>
            </a:r>
            <a:r>
              <a:rPr lang="en-US" sz="1800" dirty="0" smtClean="0">
                <a:solidFill>
                  <a:srgbClr val="5B6770"/>
                </a:solidFill>
              </a:rPr>
              <a:t>counterintuitive</a:t>
            </a:r>
            <a:r>
              <a:rPr lang="en-US" sz="1800" dirty="0">
                <a:solidFill>
                  <a:srgbClr val="5B6770"/>
                </a:solidFill>
              </a:rPr>
              <a:t>, since </a:t>
            </a:r>
            <a:r>
              <a:rPr lang="en-US" sz="1800" dirty="0" smtClean="0">
                <a:solidFill>
                  <a:srgbClr val="5B6770"/>
                </a:solidFill>
              </a:rPr>
              <a:t>inertia is expected to decline as </a:t>
            </a:r>
            <a:r>
              <a:rPr lang="en-US" sz="1800" dirty="0">
                <a:solidFill>
                  <a:srgbClr val="5B6770"/>
                </a:solidFill>
              </a:rPr>
              <a:t>more </a:t>
            </a:r>
            <a:r>
              <a:rPr lang="en-US" sz="1800" dirty="0" smtClean="0">
                <a:solidFill>
                  <a:srgbClr val="5B6770"/>
                </a:solidFill>
              </a:rPr>
              <a:t>inverter-based resources </a:t>
            </a:r>
            <a:r>
              <a:rPr lang="en-US" sz="1800" dirty="0">
                <a:solidFill>
                  <a:srgbClr val="5B6770"/>
                </a:solidFill>
              </a:rPr>
              <a:t>are </a:t>
            </a:r>
            <a:r>
              <a:rPr lang="en-US" sz="1800" dirty="0" smtClean="0">
                <a:solidFill>
                  <a:srgbClr val="5B6770"/>
                </a:solidFill>
              </a:rPr>
              <a:t>added to the system (slide 7)</a:t>
            </a:r>
          </a:p>
          <a:p>
            <a:pPr lvl="0">
              <a:spcAft>
                <a:spcPts val="600"/>
              </a:spcAft>
            </a:pPr>
            <a:r>
              <a:rPr lang="en-US" sz="1800" dirty="0" smtClean="0">
                <a:solidFill>
                  <a:srgbClr val="5B6770"/>
                </a:solidFill>
              </a:rPr>
              <a:t>Inertia trend is effected by a combination </a:t>
            </a:r>
            <a:r>
              <a:rPr lang="en-US" sz="1800" dirty="0">
                <a:solidFill>
                  <a:srgbClr val="5B6770"/>
                </a:solidFill>
              </a:rPr>
              <a:t>of factors:</a:t>
            </a:r>
          </a:p>
          <a:p>
            <a:pPr lvl="1">
              <a:spcAft>
                <a:spcPts val="600"/>
              </a:spcAft>
            </a:pPr>
            <a:r>
              <a:rPr lang="en-US" sz="1800" dirty="0">
                <a:solidFill>
                  <a:srgbClr val="5B6770"/>
                </a:solidFill>
              </a:rPr>
              <a:t>Higher minimum loads offset higher off-peak wind output resulting in higher minimum net-loads, which also lead to more synchronous units staying committed (</a:t>
            </a:r>
            <a:r>
              <a:rPr lang="en-US" sz="1800" dirty="0" smtClean="0">
                <a:solidFill>
                  <a:srgbClr val="5B6770"/>
                </a:solidFill>
              </a:rPr>
              <a:t>slides 8, 9, 10)</a:t>
            </a:r>
            <a:endParaRPr lang="en-US" sz="1800" dirty="0">
              <a:solidFill>
                <a:srgbClr val="5B6770"/>
              </a:solidFill>
            </a:endParaRPr>
          </a:p>
          <a:p>
            <a:pPr lvl="1">
              <a:spcAft>
                <a:spcPts val="600"/>
              </a:spcAft>
            </a:pPr>
            <a:r>
              <a:rPr lang="en-US" sz="1800" dirty="0">
                <a:solidFill>
                  <a:srgbClr val="5B6770"/>
                </a:solidFill>
              </a:rPr>
              <a:t>Lower natural gas prices led to more CCs staying committed (</a:t>
            </a:r>
            <a:r>
              <a:rPr lang="en-US" sz="1800" dirty="0" smtClean="0">
                <a:solidFill>
                  <a:srgbClr val="5B6770"/>
                </a:solidFill>
              </a:rPr>
              <a:t>slide 11,13)</a:t>
            </a:r>
            <a:endParaRPr lang="en-US" sz="1800" dirty="0">
              <a:solidFill>
                <a:srgbClr val="5B6770"/>
              </a:solidFill>
            </a:endParaRPr>
          </a:p>
          <a:p>
            <a:pPr lvl="1">
              <a:spcAft>
                <a:spcPts val="600"/>
              </a:spcAft>
            </a:pPr>
            <a:r>
              <a:rPr lang="en-US" sz="1800" dirty="0" smtClean="0">
                <a:solidFill>
                  <a:srgbClr val="5B6770"/>
                </a:solidFill>
              </a:rPr>
              <a:t>Coal retirements </a:t>
            </a:r>
            <a:r>
              <a:rPr lang="en-US" sz="1800" dirty="0">
                <a:solidFill>
                  <a:srgbClr val="5B6770"/>
                </a:solidFill>
              </a:rPr>
              <a:t>led to more </a:t>
            </a:r>
            <a:r>
              <a:rPr lang="en-US" sz="1800" dirty="0" smtClean="0">
                <a:solidFill>
                  <a:srgbClr val="5B6770"/>
                </a:solidFill>
              </a:rPr>
              <a:t>Combine Cycle (CCs) staying </a:t>
            </a:r>
            <a:r>
              <a:rPr lang="en-US" sz="1800" dirty="0">
                <a:solidFill>
                  <a:srgbClr val="5B6770"/>
                </a:solidFill>
              </a:rPr>
              <a:t>committed; CCs have higher inertia per committed </a:t>
            </a:r>
            <a:r>
              <a:rPr lang="en-US" sz="1800" dirty="0" smtClean="0">
                <a:solidFill>
                  <a:srgbClr val="5B6770"/>
                </a:solidFill>
              </a:rPr>
              <a:t>MW capacity (slides 12, 13, 14)</a:t>
            </a:r>
          </a:p>
          <a:p>
            <a:pPr lvl="1">
              <a:spcAft>
                <a:spcPts val="600"/>
              </a:spcAft>
            </a:pPr>
            <a:r>
              <a:rPr lang="en-US" sz="1800" dirty="0" smtClean="0">
                <a:solidFill>
                  <a:srgbClr val="5B6770"/>
                </a:solidFill>
              </a:rPr>
              <a:t>Steady inertia contribution from Private Use Networks (slide 15)</a:t>
            </a:r>
          </a:p>
          <a:p>
            <a:pPr marL="344488" lvl="1" indent="-344488">
              <a:spcAft>
                <a:spcPts val="600"/>
              </a:spcAft>
              <a:buFont typeface="Arial" panose="020B0604020202020204" pitchFamily="34" charset="0"/>
              <a:buChar char="•"/>
            </a:pPr>
            <a:r>
              <a:rPr lang="en-US" sz="1800" dirty="0" smtClean="0">
                <a:solidFill>
                  <a:srgbClr val="5B6770"/>
                </a:solidFill>
              </a:rPr>
              <a:t>Summary </a:t>
            </a:r>
            <a:r>
              <a:rPr lang="en-US" sz="1800" dirty="0">
                <a:solidFill>
                  <a:srgbClr val="5B6770"/>
                </a:solidFill>
              </a:rPr>
              <a:t>(slide 16, 17)</a:t>
            </a:r>
          </a:p>
          <a:p>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48453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Inertia</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solidFill>
                  <a:srgbClr val="5B6770"/>
                </a:solidFill>
              </a:rPr>
              <a:t>Higher net load compared to other years, even though it is the windiest year in the 2013-2019 period;</a:t>
            </a:r>
          </a:p>
          <a:p>
            <a:pPr>
              <a:spcAft>
                <a:spcPts val="1200"/>
              </a:spcAft>
            </a:pPr>
            <a:r>
              <a:rPr lang="en-US" sz="2400" dirty="0" smtClean="0">
                <a:solidFill>
                  <a:srgbClr val="5B6770"/>
                </a:solidFill>
              </a:rPr>
              <a:t>Wind capacity is 11 GW by the end of 2013 and is doubled over the next 6 years (2014-2019);</a:t>
            </a:r>
          </a:p>
          <a:p>
            <a:pPr>
              <a:spcAft>
                <a:spcPts val="1200"/>
              </a:spcAft>
            </a:pPr>
            <a:r>
              <a:rPr lang="en-US" sz="2400" dirty="0" smtClean="0">
                <a:solidFill>
                  <a:srgbClr val="5B6770"/>
                </a:solidFill>
              </a:rPr>
              <a:t>Lower inertia due to high natural gas price and, thus more Coal generation is committed;</a:t>
            </a:r>
          </a:p>
          <a:p>
            <a:pPr>
              <a:spcAft>
                <a:spcPts val="1200"/>
              </a:spcAft>
            </a:pPr>
            <a:r>
              <a:rPr lang="en-US" sz="2400" dirty="0" smtClean="0">
                <a:solidFill>
                  <a:srgbClr val="5B6770"/>
                </a:solidFill>
              </a:rPr>
              <a:t>A Coal plant has 1.5 times less inertia than Combined Cycle (CC) plant of the same rating.  </a:t>
            </a:r>
            <a:endParaRPr lang="en-US" sz="24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415401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Inertia</a:t>
            </a:r>
            <a:endParaRPr lang="en-US" dirty="0"/>
          </a:p>
        </p:txBody>
      </p:sp>
      <p:sp>
        <p:nvSpPr>
          <p:cNvPr id="3" name="Content Placeholder 2"/>
          <p:cNvSpPr>
            <a:spLocks noGrp="1"/>
          </p:cNvSpPr>
          <p:nvPr>
            <p:ph idx="1"/>
          </p:nvPr>
        </p:nvSpPr>
        <p:spPr/>
        <p:txBody>
          <a:bodyPr/>
          <a:lstStyle/>
          <a:p>
            <a:r>
              <a:rPr lang="en-US" sz="2400" dirty="0" smtClean="0">
                <a:solidFill>
                  <a:srgbClr val="5B6770"/>
                </a:solidFill>
              </a:rPr>
              <a:t>1.4 GW of wind capacity added compared to 2013</a:t>
            </a:r>
          </a:p>
          <a:p>
            <a:endParaRPr lang="en-US" sz="2400" dirty="0" smtClean="0">
              <a:solidFill>
                <a:srgbClr val="5B6770"/>
              </a:solidFill>
            </a:endParaRPr>
          </a:p>
          <a:p>
            <a:r>
              <a:rPr lang="en-US" sz="2400" dirty="0" smtClean="0">
                <a:solidFill>
                  <a:srgbClr val="5B6770"/>
                </a:solidFill>
              </a:rPr>
              <a:t>Higher net load compared to 2013 (less windy year compared to 2013, though windier than other years in the period)</a:t>
            </a:r>
          </a:p>
          <a:p>
            <a:endParaRPr lang="en-US" sz="2400" dirty="0" smtClean="0">
              <a:solidFill>
                <a:srgbClr val="5B6770"/>
              </a:solidFill>
            </a:endParaRPr>
          </a:p>
          <a:p>
            <a:r>
              <a:rPr lang="en-US" sz="2400" dirty="0" smtClean="0">
                <a:solidFill>
                  <a:srgbClr val="5B6770"/>
                </a:solidFill>
              </a:rPr>
              <a:t>Inertia is higher due to low natural gas prices resulting in more CC generation committed instead of </a:t>
            </a:r>
            <a:br>
              <a:rPr lang="en-US" sz="2400" dirty="0" smtClean="0">
                <a:solidFill>
                  <a:srgbClr val="5B6770"/>
                </a:solidFill>
              </a:rPr>
            </a:br>
            <a:r>
              <a:rPr lang="en-US" sz="2400" dirty="0" smtClean="0">
                <a:solidFill>
                  <a:srgbClr val="5B6770"/>
                </a:solidFill>
              </a:rPr>
              <a:t>Coal generation. </a:t>
            </a:r>
            <a:endParaRPr lang="en-US" sz="24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0992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Inertia</a:t>
            </a:r>
            <a:endParaRPr lang="en-US" dirty="0"/>
          </a:p>
        </p:txBody>
      </p:sp>
      <p:sp>
        <p:nvSpPr>
          <p:cNvPr id="3" name="Content Placeholder 2"/>
          <p:cNvSpPr>
            <a:spLocks noGrp="1"/>
          </p:cNvSpPr>
          <p:nvPr>
            <p:ph idx="1"/>
          </p:nvPr>
        </p:nvSpPr>
        <p:spPr/>
        <p:txBody>
          <a:bodyPr/>
          <a:lstStyle/>
          <a:p>
            <a:r>
              <a:rPr lang="en-US" sz="2400" dirty="0">
                <a:solidFill>
                  <a:srgbClr val="5B6770"/>
                </a:solidFill>
              </a:rPr>
              <a:t>3.2 GW of wind capacity added compared to </a:t>
            </a:r>
            <a:r>
              <a:rPr lang="en-US" sz="2400" dirty="0" smtClean="0">
                <a:solidFill>
                  <a:srgbClr val="5B6770"/>
                </a:solidFill>
              </a:rPr>
              <a:t>2014</a:t>
            </a:r>
            <a:endParaRPr lang="en-US" sz="2400" dirty="0">
              <a:solidFill>
                <a:srgbClr val="5B6770"/>
              </a:solidFill>
            </a:endParaRPr>
          </a:p>
          <a:p>
            <a:endParaRPr lang="en-US" sz="2400" dirty="0" smtClean="0">
              <a:solidFill>
                <a:srgbClr val="5B6770"/>
              </a:solidFill>
            </a:endParaRPr>
          </a:p>
          <a:p>
            <a:r>
              <a:rPr lang="en-US" sz="2400" dirty="0" smtClean="0">
                <a:solidFill>
                  <a:srgbClr val="5B6770"/>
                </a:solidFill>
              </a:rPr>
              <a:t>Low wind year, the lowest in the entire 2013-2019 period</a:t>
            </a:r>
          </a:p>
          <a:p>
            <a:endParaRPr lang="en-US" sz="2400" dirty="0" smtClean="0">
              <a:solidFill>
                <a:srgbClr val="5B6770"/>
              </a:solidFill>
            </a:endParaRPr>
          </a:p>
          <a:p>
            <a:r>
              <a:rPr lang="en-US" sz="2400" dirty="0" smtClean="0">
                <a:solidFill>
                  <a:srgbClr val="5B6770"/>
                </a:solidFill>
              </a:rPr>
              <a:t>High net-load as a result</a:t>
            </a:r>
          </a:p>
          <a:p>
            <a:endParaRPr lang="en-US" sz="2400" dirty="0" smtClean="0">
              <a:solidFill>
                <a:srgbClr val="5B6770"/>
              </a:solidFill>
            </a:endParaRPr>
          </a:p>
          <a:p>
            <a:r>
              <a:rPr lang="en-US" sz="2400" dirty="0" smtClean="0">
                <a:solidFill>
                  <a:srgbClr val="5B6770"/>
                </a:solidFill>
              </a:rPr>
              <a:t>Low natural gas prices result in more CC generation committed, resulting in higher inertia than in any other year of the period (2013-2019)</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21047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2018, 2019 Inertia</a:t>
            </a:r>
            <a:endParaRPr lang="en-US" dirty="0"/>
          </a:p>
        </p:txBody>
      </p:sp>
      <p:sp>
        <p:nvSpPr>
          <p:cNvPr id="3" name="Content Placeholder 2"/>
          <p:cNvSpPr>
            <a:spLocks noGrp="1"/>
          </p:cNvSpPr>
          <p:nvPr>
            <p:ph idx="1"/>
          </p:nvPr>
        </p:nvSpPr>
        <p:spPr>
          <a:xfrm>
            <a:off x="304800" y="922284"/>
            <a:ext cx="8534400" cy="4319832"/>
          </a:xfrm>
        </p:spPr>
        <p:txBody>
          <a:bodyPr/>
          <a:lstStyle/>
          <a:p>
            <a:pPr>
              <a:spcAft>
                <a:spcPts val="600"/>
              </a:spcAft>
            </a:pPr>
            <a:r>
              <a:rPr lang="en-US" sz="2200" dirty="0" smtClean="0">
                <a:solidFill>
                  <a:srgbClr val="5B6770"/>
                </a:solidFill>
              </a:rPr>
              <a:t>Net-load lower compared to 2013-2015 but </a:t>
            </a:r>
            <a:r>
              <a:rPr lang="en-US" sz="2200" dirty="0">
                <a:solidFill>
                  <a:srgbClr val="5B6770"/>
                </a:solidFill>
              </a:rPr>
              <a:t>is similar in all three </a:t>
            </a:r>
            <a:r>
              <a:rPr lang="en-US" sz="2200" dirty="0" smtClean="0">
                <a:solidFill>
                  <a:srgbClr val="5B6770"/>
                </a:solidFill>
              </a:rPr>
              <a:t>years; </a:t>
            </a:r>
          </a:p>
          <a:p>
            <a:pPr>
              <a:spcAft>
                <a:spcPts val="600"/>
              </a:spcAft>
            </a:pPr>
            <a:r>
              <a:rPr lang="en-US" sz="2200" dirty="0">
                <a:solidFill>
                  <a:srgbClr val="5B6770"/>
                </a:solidFill>
              </a:rPr>
              <a:t>E</a:t>
            </a:r>
            <a:r>
              <a:rPr lang="en-US" sz="2200" dirty="0" smtClean="0">
                <a:solidFill>
                  <a:srgbClr val="5B6770"/>
                </a:solidFill>
              </a:rPr>
              <a:t>ven though load is growing, wind additions are also significant with &gt; 5 GW added between 2013 and 2016 and additional &gt; 6 GW from 2016 to 2019;</a:t>
            </a:r>
          </a:p>
          <a:p>
            <a:pPr>
              <a:spcAft>
                <a:spcPts val="600"/>
              </a:spcAft>
            </a:pPr>
            <a:r>
              <a:rPr lang="en-US" sz="2200" dirty="0" smtClean="0">
                <a:solidFill>
                  <a:srgbClr val="5B6770"/>
                </a:solidFill>
              </a:rPr>
              <a:t>Natural gas prices are still low in the first half of 2016, resulting in more CC generation committed and higher inertia, during spring time;</a:t>
            </a:r>
          </a:p>
          <a:p>
            <a:pPr>
              <a:spcAft>
                <a:spcPts val="600"/>
              </a:spcAft>
            </a:pPr>
            <a:r>
              <a:rPr lang="en-US" sz="2200" dirty="0" smtClean="0">
                <a:solidFill>
                  <a:srgbClr val="5B6770"/>
                </a:solidFill>
              </a:rPr>
              <a:t>In 2018-2019, coal retirements and variation of natural gas price are affecting inertia trends. </a:t>
            </a:r>
          </a:p>
          <a:p>
            <a:pPr>
              <a:spcAft>
                <a:spcPts val="600"/>
              </a:spcAft>
            </a:pPr>
            <a:r>
              <a:rPr lang="en-US" sz="2200" dirty="0" smtClean="0">
                <a:solidFill>
                  <a:srgbClr val="5B6770"/>
                </a:solidFill>
              </a:rPr>
              <a:t>In 2018-2019 at least 3 nuclear units are online at all times, while in other years there are times with only 2 nuclear units on (one at each plant). Each nuclear unit on average has ~6 GWs of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61300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Inertia</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solidFill>
                  <a:srgbClr val="5B6770"/>
                </a:solidFill>
              </a:rPr>
              <a:t>Net-load is the lowest, since load growth is somewhat slower than wind additions.</a:t>
            </a:r>
          </a:p>
          <a:p>
            <a:pPr>
              <a:spcAft>
                <a:spcPts val="1200"/>
              </a:spcAft>
            </a:pPr>
            <a:r>
              <a:rPr lang="en-US" sz="2400" dirty="0" smtClean="0">
                <a:solidFill>
                  <a:srgbClr val="5B6770"/>
                </a:solidFill>
              </a:rPr>
              <a:t>Load is lower than in 2018 </a:t>
            </a:r>
          </a:p>
          <a:p>
            <a:pPr>
              <a:spcAft>
                <a:spcPts val="1200"/>
              </a:spcAft>
            </a:pPr>
            <a:r>
              <a:rPr lang="en-US" sz="2400" dirty="0" smtClean="0">
                <a:solidFill>
                  <a:srgbClr val="5B6770"/>
                </a:solidFill>
              </a:rPr>
              <a:t>Relatively windy year, close to 2018</a:t>
            </a:r>
          </a:p>
          <a:p>
            <a:pPr>
              <a:spcAft>
                <a:spcPts val="1200"/>
              </a:spcAft>
            </a:pPr>
            <a:r>
              <a:rPr lang="en-US" sz="2400" dirty="0" smtClean="0">
                <a:solidFill>
                  <a:srgbClr val="5B6770"/>
                </a:solidFill>
              </a:rPr>
              <a:t>Coal commitment is significantly higher than in other years, caused by higher natural gas prices and, possibly, some effect of pre-retirement.  </a:t>
            </a:r>
            <a:endParaRPr lang="en-US" sz="24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32952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7580" y="838200"/>
            <a:ext cx="8461620" cy="5116513"/>
          </a:xfrm>
        </p:spPr>
        <p:txBody>
          <a:bodyPr>
            <a:normAutofit/>
          </a:bodyPr>
          <a:lstStyle/>
          <a:p>
            <a:pPr algn="just">
              <a:defRPr/>
            </a:pPr>
            <a:endParaRPr lang="en-US" sz="1800" dirty="0">
              <a:solidFill>
                <a:schemeClr val="tx2"/>
              </a:solidFill>
            </a:endParaRPr>
          </a:p>
          <a:p>
            <a:pPr algn="just">
              <a:defRPr/>
            </a:pPr>
            <a:r>
              <a:rPr lang="en-US" sz="1800" dirty="0" smtClean="0">
                <a:solidFill>
                  <a:schemeClr val="tx2"/>
                </a:solidFill>
              </a:rPr>
              <a:t>With </a:t>
            </a:r>
            <a:r>
              <a:rPr lang="en-US" sz="1800" dirty="0">
                <a:solidFill>
                  <a:schemeClr val="tx2"/>
                </a:solidFill>
              </a:rPr>
              <a:t>increasing integration of </a:t>
            </a:r>
            <a:r>
              <a:rPr lang="en-US" sz="1800" dirty="0" smtClean="0">
                <a:solidFill>
                  <a:schemeClr val="tx2"/>
                </a:solidFill>
              </a:rPr>
              <a:t>inverter-based generation, </a:t>
            </a:r>
            <a:r>
              <a:rPr lang="en-US" sz="1800" dirty="0">
                <a:solidFill>
                  <a:schemeClr val="tx2"/>
                </a:solidFill>
              </a:rPr>
              <a:t>there could be periods when total inertia of the system could be </a:t>
            </a:r>
            <a:r>
              <a:rPr lang="en-US" sz="1800" dirty="0" smtClean="0">
                <a:solidFill>
                  <a:schemeClr val="tx2"/>
                </a:solidFill>
              </a:rPr>
              <a:t>low</a:t>
            </a:r>
            <a:r>
              <a:rPr lang="en-US" sz="1800" dirty="0">
                <a:solidFill>
                  <a:schemeClr val="tx2"/>
                </a:solidFill>
              </a:rPr>
              <a:t> </a:t>
            </a:r>
            <a:r>
              <a:rPr lang="en-US" sz="1800" dirty="0" smtClean="0">
                <a:solidFill>
                  <a:schemeClr val="tx2"/>
                </a:solidFill>
              </a:rPr>
              <a:t>since </a:t>
            </a:r>
            <a:r>
              <a:rPr lang="en-US" sz="1800" dirty="0">
                <a:solidFill>
                  <a:schemeClr val="tx2"/>
                </a:solidFill>
              </a:rPr>
              <a:t>less synchronous machines will be </a:t>
            </a:r>
            <a:r>
              <a:rPr lang="en-US" sz="1800" dirty="0" smtClean="0">
                <a:solidFill>
                  <a:schemeClr val="tx2"/>
                </a:solidFill>
              </a:rPr>
              <a:t>online. </a:t>
            </a:r>
          </a:p>
          <a:p>
            <a:pPr algn="just">
              <a:defRPr/>
            </a:pPr>
            <a:endParaRPr lang="en-US" sz="500" dirty="0">
              <a:solidFill>
                <a:schemeClr val="tx2"/>
              </a:solidFill>
            </a:endParaRPr>
          </a:p>
        </p:txBody>
      </p:sp>
      <p:sp>
        <p:nvSpPr>
          <p:cNvPr id="2" name="Slide Number Placeholder 1"/>
          <p:cNvSpPr>
            <a:spLocks noGrp="1"/>
          </p:cNvSpPr>
          <p:nvPr>
            <p:ph type="sldNum" sz="quarter" idx="4294967295"/>
          </p:nvPr>
        </p:nvSpPr>
        <p:spPr>
          <a:xfrm>
            <a:off x="8610600" y="6561138"/>
            <a:ext cx="4572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862218" y="2257547"/>
            <a:ext cx="7265956" cy="3630351"/>
          </a:xfrm>
          <a:prstGeom prst="rect">
            <a:avLst/>
          </a:prstGeom>
        </p:spPr>
      </p:pic>
      <p:cxnSp>
        <p:nvCxnSpPr>
          <p:cNvPr id="5" name="Straight Connector 4"/>
          <p:cNvCxnSpPr/>
          <p:nvPr/>
        </p:nvCxnSpPr>
        <p:spPr bwMode="auto">
          <a:xfrm>
            <a:off x="1706592" y="5004517"/>
            <a:ext cx="6172200" cy="0"/>
          </a:xfrm>
          <a:prstGeom prst="line">
            <a:avLst/>
          </a:prstGeom>
          <a:solidFill>
            <a:schemeClr val="accent1"/>
          </a:solidFill>
          <a:ln w="6350" cap="flat" cmpd="sng" algn="ctr">
            <a:solidFill>
              <a:srgbClr val="009900"/>
            </a:solidFill>
            <a:prstDash val="dash"/>
            <a:miter lim="800000"/>
            <a:headEnd type="none" w="med" len="med"/>
            <a:tailEnd type="none" w="med" len="med"/>
          </a:ln>
          <a:effectLst/>
        </p:spPr>
      </p:cxnSp>
      <p:sp>
        <p:nvSpPr>
          <p:cNvPr id="9" name="TextBox 8"/>
          <p:cNvSpPr txBox="1"/>
          <p:nvPr/>
        </p:nvSpPr>
        <p:spPr>
          <a:xfrm>
            <a:off x="6752980" y="4701722"/>
            <a:ext cx="1276311" cy="323165"/>
          </a:xfrm>
          <a:prstGeom prst="rect">
            <a:avLst/>
          </a:prstGeom>
          <a:noFill/>
        </p:spPr>
        <p:txBody>
          <a:bodyPr wrap="none" rtlCol="0">
            <a:spAutoFit/>
          </a:bodyPr>
          <a:lstStyle/>
          <a:p>
            <a:r>
              <a:rPr lang="en-US" sz="1500" dirty="0">
                <a:solidFill>
                  <a:srgbClr val="5B6770"/>
                </a:solidFill>
              </a:rPr>
              <a:t>UFLS trigger</a:t>
            </a:r>
          </a:p>
        </p:txBody>
      </p:sp>
      <p:sp>
        <p:nvSpPr>
          <p:cNvPr id="13" name="Title 1"/>
          <p:cNvSpPr>
            <a:spLocks noGrp="1"/>
          </p:cNvSpPr>
          <p:nvPr>
            <p:ph type="title"/>
          </p:nvPr>
        </p:nvSpPr>
        <p:spPr>
          <a:xfrm>
            <a:off x="381000" y="260940"/>
            <a:ext cx="8305800" cy="411162"/>
          </a:xfrm>
        </p:spPr>
        <p:txBody>
          <a:bodyPr/>
          <a:lstStyle/>
          <a:p>
            <a:r>
              <a:rPr lang="en-US" sz="2400" dirty="0"/>
              <a:t>Effect of Synchronous Inertia on System Frequency</a:t>
            </a:r>
          </a:p>
        </p:txBody>
      </p:sp>
    </p:spTree>
    <p:extLst>
      <p:ext uri="{BB962C8B-B14F-4D97-AF65-F5344CB8AC3E}">
        <p14:creationId xmlns:p14="http://schemas.microsoft.com/office/powerpoint/2010/main" val="801938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Calculation</a:t>
            </a:r>
            <a:endParaRPr lang="en-US" dirty="0"/>
          </a:p>
        </p:txBody>
      </p:sp>
      <p:sp>
        <p:nvSpPr>
          <p:cNvPr id="3" name="Content Placeholder 2"/>
          <p:cNvSpPr>
            <a:spLocks noGrp="1"/>
          </p:cNvSpPr>
          <p:nvPr>
            <p:ph idx="1"/>
          </p:nvPr>
        </p:nvSpPr>
        <p:spPr>
          <a:xfrm>
            <a:off x="389467" y="1066800"/>
            <a:ext cx="8221133" cy="4319832"/>
          </a:xfrm>
        </p:spPr>
        <p:txBody>
          <a:bodyPr/>
          <a:lstStyle/>
          <a:p>
            <a:endParaRPr lang="en-US" sz="2000" dirty="0" smtClean="0">
              <a:solidFill>
                <a:srgbClr val="5B6770"/>
              </a:solidFill>
              <a:cs typeface="Times New Roman"/>
            </a:endParaRPr>
          </a:p>
          <a:p>
            <a:r>
              <a:rPr lang="en-US" sz="2000" dirty="0" smtClean="0">
                <a:solidFill>
                  <a:srgbClr val="5B6770"/>
                </a:solidFill>
                <a:cs typeface="Times New Roman"/>
              </a:rPr>
              <a:t>In </a:t>
            </a:r>
            <a:r>
              <a:rPr lang="en-US" sz="2000" dirty="0">
                <a:solidFill>
                  <a:srgbClr val="5B6770"/>
                </a:solidFill>
                <a:cs typeface="Times New Roman"/>
              </a:rPr>
              <a:t>2013, as instantaneous wind power penetration reached 30%, ERCOT started analyzing impacts of inverter-based generation on system inertia.</a:t>
            </a:r>
          </a:p>
          <a:p>
            <a:endParaRPr lang="en-US" sz="2000" dirty="0">
              <a:solidFill>
                <a:srgbClr val="5B6770"/>
              </a:solidFill>
              <a:cs typeface="Times New Roman"/>
            </a:endParaRPr>
          </a:p>
          <a:p>
            <a:r>
              <a:rPr lang="en-US" sz="2000" dirty="0" smtClean="0">
                <a:solidFill>
                  <a:srgbClr val="5B6770"/>
                </a:solidFill>
                <a:cs typeface="Times New Roman"/>
              </a:rPr>
              <a:t>In 2015, ERCOT </a:t>
            </a:r>
            <a:r>
              <a:rPr lang="en-US" sz="2000" dirty="0">
                <a:solidFill>
                  <a:srgbClr val="5B6770"/>
                </a:solidFill>
                <a:cs typeface="Times New Roman"/>
              </a:rPr>
              <a:t>implemented a real-time inertia calculation using inertia parameters of each individual synchronous generator and its status (on/off) </a:t>
            </a:r>
            <a:r>
              <a:rPr lang="en-US" sz="2000" dirty="0" smtClean="0">
                <a:solidFill>
                  <a:srgbClr val="5B6770"/>
                </a:solidFill>
                <a:cs typeface="Times New Roman"/>
              </a:rPr>
              <a:t>telemetry.</a:t>
            </a:r>
          </a:p>
          <a:p>
            <a:endParaRPr lang="en-US" sz="2000" dirty="0" smtClean="0">
              <a:solidFill>
                <a:srgbClr val="5B6770"/>
              </a:solidFill>
              <a:cs typeface="Times New Roman"/>
            </a:endParaRPr>
          </a:p>
          <a:p>
            <a:endParaRPr lang="en-US" sz="20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5" name="Rectangle 4"/>
              <p:cNvSpPr/>
              <p:nvPr/>
            </p:nvSpPr>
            <p:spPr>
              <a:xfrm>
                <a:off x="2895600" y="4038600"/>
                <a:ext cx="3124200" cy="8392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m:t>
                          </m:r>
                        </m:e>
                        <m:sub>
                          <m:r>
                            <a:rPr lang="en-US" sz="2000" i="1">
                              <a:solidFill>
                                <a:srgbClr val="5B6770"/>
                              </a:solidFill>
                              <a:latin typeface="Cambria Math" panose="02040503050406030204" pitchFamily="18" charset="0"/>
                            </a:rPr>
                            <m:t>𝑠𝑦𝑠</m:t>
                          </m:r>
                        </m:sub>
                      </m:sSub>
                      <m:r>
                        <a:rPr lang="en-US" sz="2000">
                          <a:solidFill>
                            <a:srgbClr val="5B6770"/>
                          </a:solidFill>
                          <a:latin typeface="Cambria Math" panose="02040503050406030204" pitchFamily="18" charset="0"/>
                        </a:rPr>
                        <m:t>=</m:t>
                      </m:r>
                      <m:nary>
                        <m:naryPr>
                          <m:chr m:val="∑"/>
                          <m:limLoc m:val="undOvr"/>
                          <m:supHide m:val="on"/>
                          <m:ctrlPr>
                            <a:rPr lang="en-US" sz="2000" i="1">
                              <a:solidFill>
                                <a:srgbClr val="5B6770"/>
                              </a:solidFill>
                              <a:latin typeface="Cambria Math" panose="02040503050406030204" pitchFamily="18" charset="0"/>
                            </a:rPr>
                          </m:ctrlPr>
                        </m:naryPr>
                        <m:sub>
                          <m:r>
                            <a:rPr lang="en-US" sz="2000" i="1">
                              <a:solidFill>
                                <a:srgbClr val="5B6770"/>
                              </a:solidFill>
                              <a:latin typeface="Cambria Math" panose="02040503050406030204" pitchFamily="18" charset="0"/>
                            </a:rPr>
                            <m:t>𝑖</m:t>
                          </m:r>
                          <m:r>
                            <a:rPr lang="en-US" sz="2000">
                              <a:solidFill>
                                <a:srgbClr val="5B6770"/>
                              </a:solidFill>
                              <a:latin typeface="Cambria Math" panose="02040503050406030204" pitchFamily="18" charset="0"/>
                            </a:rPr>
                            <m:t>∈</m:t>
                          </m:r>
                          <m:r>
                            <a:rPr lang="en-US" sz="2000" i="1">
                              <a:solidFill>
                                <a:srgbClr val="5B6770"/>
                              </a:solidFill>
                              <a:latin typeface="Cambria Math" panose="02040503050406030204" pitchFamily="18" charset="0"/>
                            </a:rPr>
                            <m:t>𝐼</m:t>
                          </m:r>
                        </m:sub>
                        <m:sup/>
                        <m:e>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𝐻</m:t>
                              </m:r>
                            </m:e>
                            <m:sub>
                              <m:r>
                                <a:rPr lang="en-US" sz="2000" i="1">
                                  <a:solidFill>
                                    <a:srgbClr val="5B6770"/>
                                  </a:solidFill>
                                  <a:latin typeface="Cambria Math" panose="02040503050406030204" pitchFamily="18" charset="0"/>
                                </a:rPr>
                                <m:t>𝑖</m:t>
                              </m:r>
                            </m:sub>
                          </m:sSub>
                          <m:r>
                            <a:rPr lang="en-US" sz="2000">
                              <a:solidFill>
                                <a:srgbClr val="5B6770"/>
                              </a:solidFill>
                              <a:latin typeface="Cambria Math" panose="02040503050406030204" pitchFamily="18" charset="0"/>
                            </a:rPr>
                            <m:t>∙</m:t>
                          </m:r>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𝑀𝑉𝐴</m:t>
                              </m:r>
                            </m:e>
                            <m:sub>
                              <m:r>
                                <a:rPr lang="en-US" sz="2000" i="1">
                                  <a:solidFill>
                                    <a:srgbClr val="5B6770"/>
                                  </a:solidFill>
                                  <a:latin typeface="Cambria Math" panose="02040503050406030204" pitchFamily="18" charset="0"/>
                                </a:rPr>
                                <m:t>𝑖</m:t>
                              </m:r>
                            </m:sub>
                          </m:sSub>
                        </m:e>
                      </m:nary>
                    </m:oMath>
                  </m:oMathPara>
                </a14:m>
                <a:endParaRPr lang="en-US" sz="20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4038600"/>
                <a:ext cx="3124200" cy="839269"/>
              </a:xfrm>
              <a:prstGeom prst="rect">
                <a:avLst/>
              </a:prstGeom>
              <a:blipFill rotWithShape="0">
                <a:blip r:embed="rId2"/>
                <a:stretch>
                  <a:fillRect/>
                </a:stretch>
              </a:blipFill>
            </p:spPr>
            <p:txBody>
              <a:bodyPr/>
              <a:lstStyle/>
              <a:p>
                <a:r>
                  <a:rPr lang="en-US">
                    <a:noFill/>
                  </a:rPr>
                  <a:t> </a:t>
                </a:r>
              </a:p>
            </p:txBody>
          </p:sp>
        </mc:Fallback>
      </mc:AlternateContent>
      <p:sp>
        <p:nvSpPr>
          <p:cNvPr id="7" name="Rectangle 6"/>
          <p:cNvSpPr/>
          <p:nvPr/>
        </p:nvSpPr>
        <p:spPr>
          <a:xfrm>
            <a:off x="838200" y="5072213"/>
            <a:ext cx="7772400" cy="1040285"/>
          </a:xfrm>
          <a:prstGeom prst="rect">
            <a:avLst/>
          </a:prstGeom>
        </p:spPr>
        <p:txBody>
          <a:bodyPr wrap="square">
            <a:spAutoFit/>
          </a:bodyPr>
          <a:lstStyle/>
          <a:p>
            <a:pPr defTabSz="685800">
              <a:spcBef>
                <a:spcPct val="20000"/>
              </a:spcBef>
            </a:pP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where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is the set of online synchronous generators or condensers,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MVA base of on-line synchronous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and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H</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inertia constant for on-line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in a system (in seconds on machine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srgbClr val="5B6770"/>
              </a:solidFill>
            </a:endParaRPr>
          </a:p>
        </p:txBody>
      </p:sp>
    </p:spTree>
    <p:extLst>
      <p:ext uri="{BB962C8B-B14F-4D97-AF65-F5344CB8AC3E}">
        <p14:creationId xmlns:p14="http://schemas.microsoft.com/office/powerpoint/2010/main" val="3681031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245374"/>
            <a:ext cx="8458200" cy="1143000"/>
          </a:xfrm>
        </p:spPr>
        <p:txBody>
          <a:bodyPr/>
          <a:lstStyle/>
          <a:p>
            <a:r>
              <a:rPr lang="en-US" dirty="0"/>
              <a:t>Inertia Monitoring </a:t>
            </a:r>
            <a:r>
              <a:rPr lang="en-US" dirty="0" smtClean="0"/>
              <a:t>in Real-Time and Forecasting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277" y="1828800"/>
            <a:ext cx="8469090" cy="2209800"/>
          </a:xfrm>
        </p:spPr>
      </p:pic>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7" y="4191000"/>
            <a:ext cx="8469090" cy="1851131"/>
          </a:xfrm>
          <a:prstGeom prst="rect">
            <a:avLst/>
          </a:prstGeom>
        </p:spPr>
      </p:pic>
      <p:sp>
        <p:nvSpPr>
          <p:cNvPr id="5" name="Rectangle 4"/>
          <p:cNvSpPr/>
          <p:nvPr/>
        </p:nvSpPr>
        <p:spPr>
          <a:xfrm>
            <a:off x="381000" y="1295400"/>
            <a:ext cx="7222067" cy="369332"/>
          </a:xfrm>
          <a:prstGeom prst="rect">
            <a:avLst/>
          </a:prstGeom>
        </p:spPr>
        <p:txBody>
          <a:bodyPr wrap="square">
            <a:spAutoFit/>
          </a:bodyPr>
          <a:lstStyle/>
          <a:p>
            <a:pPr marL="285750" indent="-285750">
              <a:buFont typeface="Arial" panose="020B0604020202020204" pitchFamily="34" charset="0"/>
              <a:buChar char="•"/>
            </a:pPr>
            <a:r>
              <a:rPr lang="en-US" dirty="0">
                <a:solidFill>
                  <a:srgbClr val="5B6770"/>
                </a:solidFill>
                <a:cs typeface="Times New Roman"/>
              </a:rPr>
              <a:t>In 2016, inertia monitoring was implemented in the control room.</a:t>
            </a:r>
          </a:p>
        </p:txBody>
      </p:sp>
    </p:spTree>
    <p:extLst>
      <p:ext uri="{BB962C8B-B14F-4D97-AF65-F5344CB8AC3E}">
        <p14:creationId xmlns:p14="http://schemas.microsoft.com/office/powerpoint/2010/main" val="3611027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58" t="2991" r="8312"/>
          <a:stretch/>
        </p:blipFill>
        <p:spPr>
          <a:xfrm>
            <a:off x="1732156" y="785446"/>
            <a:ext cx="6772985" cy="4209363"/>
          </a:xfrm>
          <a:prstGeom prst="rect">
            <a:avLst/>
          </a:prstGeom>
        </p:spPr>
      </p:pic>
      <p:sp>
        <p:nvSpPr>
          <p:cNvPr id="2" name="Title 1"/>
          <p:cNvSpPr>
            <a:spLocks noGrp="1"/>
          </p:cNvSpPr>
          <p:nvPr>
            <p:ph type="title"/>
          </p:nvPr>
        </p:nvSpPr>
        <p:spPr/>
        <p:txBody>
          <a:bodyPr/>
          <a:lstStyle/>
          <a:p>
            <a:r>
              <a:rPr lang="en-US" dirty="0"/>
              <a:t>ERCOT Inertia 2013-2019</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180225059"/>
              </p:ext>
            </p:extLst>
          </p:nvPr>
        </p:nvGraphicFramePr>
        <p:xfrm>
          <a:off x="732740" y="4526801"/>
          <a:ext cx="7772400" cy="1809818"/>
        </p:xfrm>
        <a:graphic>
          <a:graphicData uri="http://schemas.openxmlformats.org/drawingml/2006/table">
            <a:tbl>
              <a:tblPr firstRow="1" firstCol="1" bandRow="1"/>
              <a:tblGrid>
                <a:gridCol w="1534335">
                  <a:extLst>
                    <a:ext uri="{9D8B030D-6E8A-4147-A177-3AD203B41FA5}">
                      <a16:colId xmlns="" xmlns:a16="http://schemas.microsoft.com/office/drawing/2014/main" val="20000"/>
                    </a:ext>
                  </a:extLst>
                </a:gridCol>
                <a:gridCol w="924465">
                  <a:extLst>
                    <a:ext uri="{9D8B030D-6E8A-4147-A177-3AD203B41FA5}">
                      <a16:colId xmlns="" xmlns:a16="http://schemas.microsoft.com/office/drawing/2014/main" val="20001"/>
                    </a:ext>
                  </a:extLst>
                </a:gridCol>
                <a:gridCol w="932743">
                  <a:extLst>
                    <a:ext uri="{9D8B030D-6E8A-4147-A177-3AD203B41FA5}">
                      <a16:colId xmlns="" xmlns:a16="http://schemas.microsoft.com/office/drawing/2014/main" val="20002"/>
                    </a:ext>
                  </a:extLst>
                </a:gridCol>
                <a:gridCol w="913426">
                  <a:extLst>
                    <a:ext uri="{9D8B030D-6E8A-4147-A177-3AD203B41FA5}">
                      <a16:colId xmlns="" xmlns:a16="http://schemas.microsoft.com/office/drawing/2014/main" val="20003"/>
                    </a:ext>
                  </a:extLst>
                </a:gridCol>
                <a:gridCol w="845816">
                  <a:extLst>
                    <a:ext uri="{9D8B030D-6E8A-4147-A177-3AD203B41FA5}">
                      <a16:colId xmlns="" xmlns:a16="http://schemas.microsoft.com/office/drawing/2014/main" val="20004"/>
                    </a:ext>
                  </a:extLst>
                </a:gridCol>
                <a:gridCol w="874791">
                  <a:extLst>
                    <a:ext uri="{9D8B030D-6E8A-4147-A177-3AD203B41FA5}">
                      <a16:colId xmlns="" xmlns:a16="http://schemas.microsoft.com/office/drawing/2014/main" val="20005"/>
                    </a:ext>
                  </a:extLst>
                </a:gridCol>
                <a:gridCol w="873412">
                  <a:extLst>
                    <a:ext uri="{9D8B030D-6E8A-4147-A177-3AD203B41FA5}">
                      <a16:colId xmlns="" xmlns:a16="http://schemas.microsoft.com/office/drawing/2014/main" val="20006"/>
                    </a:ext>
                  </a:extLst>
                </a:gridCol>
                <a:gridCol w="873412"/>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3/10/13</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3/30/14</a:t>
                      </a:r>
                      <a:b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11/25/15 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4/10/16 2:00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40"/>
                        </a:spcBef>
                        <a:spcAft>
                          <a:spcPts val="240"/>
                        </a:spcAft>
                        <a:tabLst>
                          <a:tab pos="1355725" algn="l"/>
                        </a:tabLst>
                      </a:pPr>
                      <a:r>
                        <a:rPr lang="en-US" sz="10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10/27/17 4:00 AM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40"/>
                        </a:spcBef>
                        <a:spcAft>
                          <a:spcPts val="24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11/03/18 3:30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2019(Jan-Nov)</a:t>
                      </a:r>
                    </a:p>
                    <a:p>
                      <a:pPr marL="0" marR="0" algn="ctr" defTabSz="914400" rtl="0" eaLnBrk="1" latinLnBrk="0" hangingPunct="1">
                        <a:spcBef>
                          <a:spcPts val="240"/>
                        </a:spcBef>
                        <a:spcAft>
                          <a:spcPts val="24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3/27/2019</a:t>
                      </a:r>
                      <a:r>
                        <a:rPr lang="en-US" sz="1000" kern="1200" baseline="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135</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smtClean="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endPar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 xmlns:a16="http://schemas.microsoft.com/office/drawing/2014/main" val="10001"/>
                  </a:ext>
                </a:extLst>
              </a:tr>
              <a:tr h="34518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24,726</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24,540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27,190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smtClean="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 xmlns:a16="http://schemas.microsoft.com/office/drawing/2014/main" val="10002"/>
                  </a:ext>
                </a:extLst>
              </a:tr>
              <a:tr h="383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b="1">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smtClean="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smtClean="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 xmlns:a16="http://schemas.microsoft.com/office/drawing/2014/main" val="10003"/>
                  </a:ext>
                </a:extLst>
              </a:tr>
            </a:tbl>
          </a:graphicData>
        </a:graphic>
      </p:graphicFrame>
      <p:sp>
        <p:nvSpPr>
          <p:cNvPr id="5" name="Oval 4"/>
          <p:cNvSpPr/>
          <p:nvPr/>
        </p:nvSpPr>
        <p:spPr>
          <a:xfrm>
            <a:off x="7008438" y="5210864"/>
            <a:ext cx="387705" cy="2779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1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664" y="838200"/>
            <a:ext cx="8642241" cy="5352945"/>
          </a:xfrm>
          <a:prstGeom prst="rect">
            <a:avLst/>
          </a:prstGeom>
        </p:spPr>
      </p:pic>
      <p:sp>
        <p:nvSpPr>
          <p:cNvPr id="2" name="Title 1"/>
          <p:cNvSpPr>
            <a:spLocks noGrp="1"/>
          </p:cNvSpPr>
          <p:nvPr>
            <p:ph type="title"/>
          </p:nvPr>
        </p:nvSpPr>
        <p:spPr>
          <a:xfrm>
            <a:off x="381000" y="243682"/>
            <a:ext cx="8458200" cy="365918"/>
          </a:xfrm>
        </p:spPr>
        <p:txBody>
          <a:bodyPr/>
          <a:lstStyle/>
          <a:p>
            <a:r>
              <a:rPr lang="en-US" dirty="0"/>
              <a:t>Wind Generation Capacity – </a:t>
            </a:r>
            <a:r>
              <a:rPr lang="en-US" dirty="0" smtClean="0"/>
              <a:t>December 2019</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
        <p:nvSpPr>
          <p:cNvPr id="10" name="Rectangle 9"/>
          <p:cNvSpPr/>
          <p:nvPr/>
        </p:nvSpPr>
        <p:spPr>
          <a:xfrm>
            <a:off x="342900" y="6044184"/>
            <a:ext cx="8458200" cy="215444"/>
          </a:xfrm>
          <a:prstGeom prst="rect">
            <a:avLst/>
          </a:prstGeom>
        </p:spPr>
        <p:txBody>
          <a:bodyPr wrap="square">
            <a:spAutoFit/>
          </a:bodyPr>
          <a:lstStyle/>
          <a:p>
            <a:r>
              <a:rPr lang="en-US" sz="800" dirty="0" smtClean="0">
                <a:solidFill>
                  <a:schemeClr val="tx2"/>
                </a:solidFill>
                <a:latin typeface="Arial" panose="020B0604020202020204" pitchFamily="34" charset="0"/>
                <a:cs typeface="Arial" panose="020B0604020202020204" pitchFamily="34" charset="0"/>
              </a:rPr>
              <a:t>*Other </a:t>
            </a:r>
            <a:r>
              <a:rPr lang="en-US" sz="800" dirty="0">
                <a:solidFill>
                  <a:schemeClr val="tx2"/>
                </a:solidFill>
                <a:latin typeface="Arial" panose="020B0604020202020204" pitchFamily="34" charset="0"/>
                <a:cs typeface="Arial" panose="020B0604020202020204" pitchFamily="34" charset="0"/>
              </a:rPr>
              <a:t>Planned capacity reflects projects under 10 MW in size that are not included in the Resource Integration and Ongoing Operations Interconnection Services (RIOO-IS) System.</a:t>
            </a:r>
          </a:p>
        </p:txBody>
      </p:sp>
      <p:sp>
        <p:nvSpPr>
          <p:cNvPr id="22" name="Arc 21"/>
          <p:cNvSpPr/>
          <p:nvPr/>
        </p:nvSpPr>
        <p:spPr>
          <a:xfrm>
            <a:off x="1983827" y="1931275"/>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2917" y="2404609"/>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781097" y="3212591"/>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a:off x="4301359" y="3866860"/>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3182007" y="2796014"/>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a:off x="4795345" y="4301253"/>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411723" y="1678126"/>
            <a:ext cx="1370888" cy="369332"/>
          </a:xfrm>
          <a:prstGeom prst="rect">
            <a:avLst/>
          </a:prstGeom>
          <a:noFill/>
        </p:spPr>
        <p:txBody>
          <a:bodyPr wrap="none" rtlCol="0">
            <a:spAutoFit/>
          </a:bodyPr>
          <a:lstStyle/>
          <a:p>
            <a:r>
              <a:rPr lang="en-US" dirty="0" smtClean="0">
                <a:solidFill>
                  <a:srgbClr val="5B6770"/>
                </a:solidFill>
              </a:rPr>
              <a:t>+1,405 MW</a:t>
            </a:r>
            <a:endParaRPr lang="en-US" dirty="0">
              <a:solidFill>
                <a:srgbClr val="5B6770"/>
              </a:solidFill>
            </a:endParaRPr>
          </a:p>
        </p:txBody>
      </p:sp>
      <p:sp>
        <p:nvSpPr>
          <p:cNvPr id="29" name="TextBox 28"/>
          <p:cNvSpPr txBox="1"/>
          <p:nvPr/>
        </p:nvSpPr>
        <p:spPr>
          <a:xfrm>
            <a:off x="3004641" y="2063441"/>
            <a:ext cx="1360837" cy="369332"/>
          </a:xfrm>
          <a:prstGeom prst="rect">
            <a:avLst/>
          </a:prstGeom>
          <a:noFill/>
        </p:spPr>
        <p:txBody>
          <a:bodyPr wrap="square" rtlCol="0">
            <a:spAutoFit/>
          </a:bodyPr>
          <a:lstStyle/>
          <a:p>
            <a:r>
              <a:rPr lang="en-US" dirty="0" smtClean="0">
                <a:solidFill>
                  <a:srgbClr val="5B6770"/>
                </a:solidFill>
              </a:rPr>
              <a:t>+3,294 MW</a:t>
            </a:r>
            <a:endParaRPr lang="en-US" dirty="0">
              <a:solidFill>
                <a:srgbClr val="5B6770"/>
              </a:solidFill>
            </a:endParaRPr>
          </a:p>
        </p:txBody>
      </p:sp>
      <p:sp>
        <p:nvSpPr>
          <p:cNvPr id="30" name="TextBox 29"/>
          <p:cNvSpPr txBox="1"/>
          <p:nvPr/>
        </p:nvSpPr>
        <p:spPr>
          <a:xfrm>
            <a:off x="3603732" y="2481887"/>
            <a:ext cx="1370888" cy="369332"/>
          </a:xfrm>
          <a:prstGeom prst="rect">
            <a:avLst/>
          </a:prstGeom>
          <a:noFill/>
        </p:spPr>
        <p:txBody>
          <a:bodyPr wrap="none" rtlCol="0">
            <a:spAutoFit/>
          </a:bodyPr>
          <a:lstStyle/>
          <a:p>
            <a:r>
              <a:rPr lang="en-US" dirty="0" smtClean="0">
                <a:solidFill>
                  <a:srgbClr val="5B6770"/>
                </a:solidFill>
              </a:rPr>
              <a:t>+1,840 MW</a:t>
            </a:r>
            <a:endParaRPr lang="en-US" dirty="0">
              <a:solidFill>
                <a:srgbClr val="5B6770"/>
              </a:solidFill>
            </a:endParaRPr>
          </a:p>
        </p:txBody>
      </p:sp>
      <p:sp>
        <p:nvSpPr>
          <p:cNvPr id="31" name="TextBox 30"/>
          <p:cNvSpPr txBox="1"/>
          <p:nvPr/>
        </p:nvSpPr>
        <p:spPr>
          <a:xfrm>
            <a:off x="4245920" y="3067815"/>
            <a:ext cx="1370888" cy="369332"/>
          </a:xfrm>
          <a:prstGeom prst="rect">
            <a:avLst/>
          </a:prstGeom>
          <a:noFill/>
        </p:spPr>
        <p:txBody>
          <a:bodyPr wrap="none" rtlCol="0">
            <a:spAutoFit/>
          </a:bodyPr>
          <a:lstStyle/>
          <a:p>
            <a:r>
              <a:rPr lang="en-US" dirty="0" smtClean="0">
                <a:solidFill>
                  <a:srgbClr val="5B6770"/>
                </a:solidFill>
              </a:rPr>
              <a:t>+3,078 MW</a:t>
            </a:r>
            <a:endParaRPr lang="en-US" dirty="0">
              <a:solidFill>
                <a:srgbClr val="5B6770"/>
              </a:solidFill>
            </a:endParaRPr>
          </a:p>
        </p:txBody>
      </p:sp>
      <p:sp>
        <p:nvSpPr>
          <p:cNvPr id="32" name="TextBox 31"/>
          <p:cNvSpPr txBox="1"/>
          <p:nvPr/>
        </p:nvSpPr>
        <p:spPr>
          <a:xfrm>
            <a:off x="4776800" y="3597567"/>
            <a:ext cx="1370888" cy="369332"/>
          </a:xfrm>
          <a:prstGeom prst="rect">
            <a:avLst/>
          </a:prstGeom>
          <a:noFill/>
        </p:spPr>
        <p:txBody>
          <a:bodyPr wrap="none" rtlCol="0">
            <a:spAutoFit/>
          </a:bodyPr>
          <a:lstStyle/>
          <a:p>
            <a:r>
              <a:rPr lang="en-US" dirty="0" smtClean="0">
                <a:solidFill>
                  <a:srgbClr val="5B6770"/>
                </a:solidFill>
              </a:rPr>
              <a:t>+1,095 MW</a:t>
            </a:r>
            <a:endParaRPr lang="en-US" dirty="0">
              <a:solidFill>
                <a:srgbClr val="5B6770"/>
              </a:solidFill>
            </a:endParaRPr>
          </a:p>
        </p:txBody>
      </p:sp>
      <p:sp>
        <p:nvSpPr>
          <p:cNvPr id="33" name="TextBox 32"/>
          <p:cNvSpPr txBox="1"/>
          <p:nvPr/>
        </p:nvSpPr>
        <p:spPr>
          <a:xfrm>
            <a:off x="5215759" y="4078370"/>
            <a:ext cx="1370888" cy="369332"/>
          </a:xfrm>
          <a:prstGeom prst="rect">
            <a:avLst/>
          </a:prstGeom>
          <a:noFill/>
        </p:spPr>
        <p:txBody>
          <a:bodyPr wrap="none" rtlCol="0">
            <a:spAutoFit/>
          </a:bodyPr>
          <a:lstStyle/>
          <a:p>
            <a:r>
              <a:rPr lang="en-US" dirty="0" smtClean="0">
                <a:solidFill>
                  <a:srgbClr val="5B6770"/>
                </a:solidFill>
              </a:rPr>
              <a:t>+2,083 MW</a:t>
            </a:r>
            <a:endParaRPr lang="en-US" dirty="0">
              <a:solidFill>
                <a:srgbClr val="5B6770"/>
              </a:solidFill>
            </a:endParaRPr>
          </a:p>
        </p:txBody>
      </p:sp>
    </p:spTree>
    <p:extLst>
      <p:ext uri="{BB962C8B-B14F-4D97-AF65-F5344CB8AC3E}">
        <p14:creationId xmlns:p14="http://schemas.microsoft.com/office/powerpoint/2010/main" val="4168682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Net-load and Inertia Duration </a:t>
            </a:r>
            <a:r>
              <a:rPr lang="en-US" dirty="0"/>
              <a:t>C</a:t>
            </a:r>
            <a:r>
              <a:rPr lang="en-US" dirty="0" smtClean="0"/>
              <a:t>urves 2013-2019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pic>
        <p:nvPicPr>
          <p:cNvPr id="9" name="Picture 8"/>
          <p:cNvPicPr>
            <a:picLocks noChangeAspect="1"/>
          </p:cNvPicPr>
          <p:nvPr/>
        </p:nvPicPr>
        <p:blipFill>
          <a:blip r:embed="rId3"/>
          <a:stretch>
            <a:fillRect/>
          </a:stretch>
        </p:blipFill>
        <p:spPr>
          <a:xfrm>
            <a:off x="323188" y="753987"/>
            <a:ext cx="4569219" cy="3069151"/>
          </a:xfrm>
          <a:prstGeom prst="rect">
            <a:avLst/>
          </a:prstGeom>
        </p:spPr>
      </p:pic>
      <p:sp>
        <p:nvSpPr>
          <p:cNvPr id="3" name="TextBox 2"/>
          <p:cNvSpPr txBox="1"/>
          <p:nvPr/>
        </p:nvSpPr>
        <p:spPr>
          <a:xfrm>
            <a:off x="4892407" y="906098"/>
            <a:ext cx="3817889" cy="13234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solidFill>
                  <a:srgbClr val="5B6770"/>
                </a:solidFill>
              </a:rPr>
              <a:t>2016-2019 Net-load lower than 2013-2014 due to more installed wind capacity;</a:t>
            </a:r>
          </a:p>
          <a:p>
            <a:pPr marL="285750" indent="-285750">
              <a:spcAft>
                <a:spcPts val="600"/>
              </a:spcAft>
              <a:buFont typeface="Arial" panose="020B0604020202020204" pitchFamily="34" charset="0"/>
              <a:buChar char="•"/>
            </a:pPr>
            <a:r>
              <a:rPr lang="en-US" sz="1400" dirty="0" smtClean="0">
                <a:solidFill>
                  <a:srgbClr val="5B6770"/>
                </a:solidFill>
              </a:rPr>
              <a:t>2017 Load is lower than 2018-2019 while windiness similar to 2018; </a:t>
            </a:r>
          </a:p>
          <a:p>
            <a:pPr marL="285750" indent="-285750">
              <a:spcAft>
                <a:spcPts val="600"/>
              </a:spcAft>
              <a:buFont typeface="Arial" panose="020B0604020202020204" pitchFamily="34" charset="0"/>
              <a:buChar char="•"/>
            </a:pPr>
            <a:endParaRPr lang="en-US" sz="1400" dirty="0">
              <a:solidFill>
                <a:srgbClr val="5B6770"/>
              </a:solidFill>
            </a:endParaRPr>
          </a:p>
        </p:txBody>
      </p:sp>
      <p:sp>
        <p:nvSpPr>
          <p:cNvPr id="8" name="TextBox 7"/>
          <p:cNvSpPr txBox="1"/>
          <p:nvPr/>
        </p:nvSpPr>
        <p:spPr>
          <a:xfrm>
            <a:off x="34157" y="3905731"/>
            <a:ext cx="3961527" cy="24006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solidFill>
                  <a:srgbClr val="5B6770"/>
                </a:solidFill>
              </a:rPr>
              <a:t>Similar inertia in 2013 &amp; 2017, the former is due to higher natural gas price/more Coal commitment, the latter due to lower net-load also combined with significant Coal commitment</a:t>
            </a:r>
          </a:p>
          <a:p>
            <a:pPr marL="285750" indent="-285750">
              <a:spcAft>
                <a:spcPts val="600"/>
              </a:spcAft>
              <a:buFont typeface="Arial" panose="020B0604020202020204" pitchFamily="34" charset="0"/>
              <a:buChar char="•"/>
            </a:pPr>
            <a:r>
              <a:rPr lang="en-US" sz="1400" dirty="0" smtClean="0">
                <a:solidFill>
                  <a:srgbClr val="5B6770"/>
                </a:solidFill>
              </a:rPr>
              <a:t>2014-2016 inertia is higher, due to low gas prices/more Combined Cycle committed instead of Coal</a:t>
            </a:r>
          </a:p>
          <a:p>
            <a:pPr marL="285750" indent="-285750">
              <a:spcAft>
                <a:spcPts val="600"/>
              </a:spcAft>
              <a:buFont typeface="Arial" panose="020B0604020202020204" pitchFamily="34" charset="0"/>
              <a:buChar char="•"/>
            </a:pPr>
            <a:r>
              <a:rPr lang="en-US" sz="1400" dirty="0" smtClean="0">
                <a:solidFill>
                  <a:srgbClr val="5B6770"/>
                </a:solidFill>
              </a:rPr>
              <a:t>This trend continues in 2018-2019, influenced also by Coal retirements</a:t>
            </a:r>
            <a:endParaRPr lang="en-US" sz="1400" dirty="0">
              <a:solidFill>
                <a:srgbClr val="5B6770"/>
              </a:solidFill>
            </a:endParaRPr>
          </a:p>
        </p:txBody>
      </p:sp>
      <p:pic>
        <p:nvPicPr>
          <p:cNvPr id="6" name="Picture 5"/>
          <p:cNvPicPr>
            <a:picLocks noChangeAspect="1"/>
          </p:cNvPicPr>
          <p:nvPr/>
        </p:nvPicPr>
        <p:blipFill>
          <a:blip r:embed="rId4"/>
          <a:stretch>
            <a:fillRect/>
          </a:stretch>
        </p:blipFill>
        <p:spPr>
          <a:xfrm>
            <a:off x="3995684" y="2569869"/>
            <a:ext cx="5148316" cy="3756879"/>
          </a:xfrm>
          <a:prstGeom prst="rect">
            <a:avLst/>
          </a:prstGeom>
        </p:spPr>
      </p:pic>
      <p:sp>
        <p:nvSpPr>
          <p:cNvPr id="5" name="TextBox 4"/>
          <p:cNvSpPr txBox="1"/>
          <p:nvPr/>
        </p:nvSpPr>
        <p:spPr>
          <a:xfrm>
            <a:off x="5385681" y="2661640"/>
            <a:ext cx="3001574" cy="307777"/>
          </a:xfrm>
          <a:prstGeom prst="rect">
            <a:avLst/>
          </a:prstGeom>
          <a:noFill/>
        </p:spPr>
        <p:txBody>
          <a:bodyPr wrap="square" rtlCol="0">
            <a:spAutoFit/>
          </a:bodyPr>
          <a:lstStyle/>
          <a:p>
            <a:r>
              <a:rPr lang="en-US" sz="1400" b="1" dirty="0" smtClean="0">
                <a:solidFill>
                  <a:srgbClr val="5B6770"/>
                </a:solidFill>
              </a:rPr>
              <a:t>Zooming on lower inertia hours</a:t>
            </a:r>
            <a:endParaRPr lang="en-US" sz="1400" b="1" dirty="0">
              <a:solidFill>
                <a:srgbClr val="5B6770"/>
              </a:solidFill>
            </a:endParaRPr>
          </a:p>
        </p:txBody>
      </p:sp>
      <p:sp>
        <p:nvSpPr>
          <p:cNvPr id="13" name="Rectangle 12"/>
          <p:cNvSpPr/>
          <p:nvPr/>
        </p:nvSpPr>
        <p:spPr>
          <a:xfrm>
            <a:off x="5770182" y="5106060"/>
            <a:ext cx="3239812" cy="523220"/>
          </a:xfrm>
          <a:prstGeom prst="rect">
            <a:avLst/>
          </a:prstGeom>
        </p:spPr>
        <p:txBody>
          <a:bodyPr wrap="square">
            <a:spAutoFit/>
          </a:bodyPr>
          <a:lstStyle/>
          <a:p>
            <a:r>
              <a:rPr lang="en-US" sz="1400" i="1" dirty="0">
                <a:solidFill>
                  <a:srgbClr val="5B6770"/>
                </a:solidFill>
              </a:rPr>
              <a:t>2015 inertia was higher </a:t>
            </a:r>
            <a:r>
              <a:rPr lang="en-US" sz="1400" i="1" dirty="0" smtClean="0">
                <a:solidFill>
                  <a:srgbClr val="5B6770"/>
                </a:solidFill>
              </a:rPr>
              <a:t>due </a:t>
            </a:r>
            <a:r>
              <a:rPr lang="en-US" sz="1400" i="1" dirty="0">
                <a:solidFill>
                  <a:srgbClr val="5B6770"/>
                </a:solidFill>
              </a:rPr>
              <a:t>to low gas price, and low </a:t>
            </a:r>
            <a:r>
              <a:rPr lang="en-US" sz="1400" i="1" dirty="0" smtClean="0">
                <a:solidFill>
                  <a:srgbClr val="5B6770"/>
                </a:solidFill>
              </a:rPr>
              <a:t>wind (not included here)</a:t>
            </a:r>
            <a:endParaRPr lang="en-US" sz="1400" i="1" dirty="0">
              <a:solidFill>
                <a:srgbClr val="5B6770"/>
              </a:solidFill>
            </a:endParaRPr>
          </a:p>
        </p:txBody>
      </p:sp>
      <p:sp>
        <p:nvSpPr>
          <p:cNvPr id="16" name="Rectangle 15"/>
          <p:cNvSpPr/>
          <p:nvPr/>
        </p:nvSpPr>
        <p:spPr>
          <a:xfrm>
            <a:off x="717327" y="811222"/>
            <a:ext cx="4175081" cy="307777"/>
          </a:xfrm>
          <a:prstGeom prst="rect">
            <a:avLst/>
          </a:prstGeom>
        </p:spPr>
        <p:txBody>
          <a:bodyPr wrap="square">
            <a:spAutoFit/>
          </a:bodyPr>
          <a:lstStyle/>
          <a:p>
            <a:r>
              <a:rPr lang="en-US" altLang="en-US" sz="1400" i="1" dirty="0" smtClean="0">
                <a:solidFill>
                  <a:srgbClr val="5B6770"/>
                </a:solidFill>
              </a:rPr>
              <a:t>Net-load=Load </a:t>
            </a:r>
            <a:r>
              <a:rPr lang="en-US" altLang="en-US" sz="1400" i="1" dirty="0">
                <a:solidFill>
                  <a:srgbClr val="5B6770"/>
                </a:solidFill>
              </a:rPr>
              <a:t>minus </a:t>
            </a:r>
            <a:r>
              <a:rPr lang="en-US" altLang="en-US" sz="1400" i="1" dirty="0" smtClean="0">
                <a:solidFill>
                  <a:srgbClr val="5B6770"/>
                </a:solidFill>
              </a:rPr>
              <a:t>Wind </a:t>
            </a:r>
            <a:r>
              <a:rPr lang="en-US" altLang="en-US" sz="1400" i="1" dirty="0">
                <a:solidFill>
                  <a:srgbClr val="5B6770"/>
                </a:solidFill>
              </a:rPr>
              <a:t>and PVGR </a:t>
            </a:r>
            <a:r>
              <a:rPr lang="en-US" altLang="en-US" sz="1400" i="1" dirty="0" smtClean="0">
                <a:solidFill>
                  <a:srgbClr val="5B6770"/>
                </a:solidFill>
              </a:rPr>
              <a:t>generation</a:t>
            </a:r>
            <a:endParaRPr lang="en-US" sz="1400" i="1" dirty="0"/>
          </a:p>
        </p:txBody>
      </p:sp>
    </p:spTree>
    <p:extLst>
      <p:ext uri="{BB962C8B-B14F-4D97-AF65-F5344CB8AC3E}">
        <p14:creationId xmlns:p14="http://schemas.microsoft.com/office/powerpoint/2010/main" val="298026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Wind </a:t>
            </a:r>
            <a:r>
              <a:rPr lang="en-US" dirty="0" smtClean="0"/>
              <a:t>Production Duration Curve 2013-2015 (zoomed)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a:t>
            </a:fld>
            <a:endParaRPr lang="en-US">
              <a:solidFill>
                <a:prstClr val="black">
                  <a:tint val="75000"/>
                </a:prstClr>
              </a:solidFill>
            </a:endParaRPr>
          </a:p>
        </p:txBody>
      </p:sp>
      <p:pic>
        <p:nvPicPr>
          <p:cNvPr id="8" name="Picture 7"/>
          <p:cNvPicPr>
            <a:picLocks noChangeAspect="1"/>
          </p:cNvPicPr>
          <p:nvPr/>
        </p:nvPicPr>
        <p:blipFill>
          <a:blip r:embed="rId2"/>
          <a:stretch>
            <a:fillRect/>
          </a:stretch>
        </p:blipFill>
        <p:spPr>
          <a:xfrm>
            <a:off x="1110849" y="1064172"/>
            <a:ext cx="6998502" cy="5285925"/>
          </a:xfrm>
          <a:prstGeom prst="rect">
            <a:avLst/>
          </a:prstGeom>
        </p:spPr>
      </p:pic>
      <p:sp>
        <p:nvSpPr>
          <p:cNvPr id="9" name="TextBox 8"/>
          <p:cNvSpPr txBox="1"/>
          <p:nvPr/>
        </p:nvSpPr>
        <p:spPr>
          <a:xfrm>
            <a:off x="2023191" y="1261924"/>
            <a:ext cx="4382815" cy="2031325"/>
          </a:xfrm>
          <a:prstGeom prst="rect">
            <a:avLst/>
          </a:prstGeom>
          <a:noFill/>
        </p:spPr>
        <p:txBody>
          <a:bodyPr wrap="square" rtlCol="0">
            <a:spAutoFit/>
          </a:bodyPr>
          <a:lstStyle/>
          <a:p>
            <a:r>
              <a:rPr lang="en-US" i="1" dirty="0" smtClean="0">
                <a:solidFill>
                  <a:srgbClr val="5B6770"/>
                </a:solidFill>
              </a:rPr>
              <a:t>Actual hourly wind production is normalized by installed capacity at the time and ordered from lowest to highest level for each year to compare how windy each year was. </a:t>
            </a:r>
          </a:p>
          <a:p>
            <a:endParaRPr lang="en-US" i="1" dirty="0">
              <a:solidFill>
                <a:srgbClr val="5B6770"/>
              </a:solidFill>
            </a:endParaRPr>
          </a:p>
          <a:p>
            <a:endParaRPr lang="en-US" dirty="0">
              <a:solidFill>
                <a:srgbClr val="5B6770"/>
              </a:solidFill>
            </a:endParaRPr>
          </a:p>
        </p:txBody>
      </p:sp>
    </p:spTree>
    <p:extLst>
      <p:ext uri="{BB962C8B-B14F-4D97-AF65-F5344CB8AC3E}">
        <p14:creationId xmlns:p14="http://schemas.microsoft.com/office/powerpoint/2010/main" val="1715995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18320</TotalTime>
  <Words>1542</Words>
  <Application>Microsoft Office PowerPoint</Application>
  <PresentationFormat>On-screen Show (4:3)</PresentationFormat>
  <Paragraphs>193</Paragraphs>
  <Slides>24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 Unicode MS</vt:lpstr>
      <vt:lpstr>Arial</vt:lpstr>
      <vt:lpstr>Calibri</vt:lpstr>
      <vt:lpstr>Cambria</vt:lpstr>
      <vt:lpstr>Cambria Math</vt:lpstr>
      <vt:lpstr>Helvetica</vt:lpstr>
      <vt:lpstr>Times New Roman</vt:lpstr>
      <vt:lpstr>1_Custom Design</vt:lpstr>
      <vt:lpstr>1_Office Theme</vt:lpstr>
      <vt:lpstr>PowerPoint Presentation</vt:lpstr>
      <vt:lpstr>Outline and Key Points </vt:lpstr>
      <vt:lpstr>Effect of Synchronous Inertia on System Frequency</vt:lpstr>
      <vt:lpstr>Inertia Calculation</vt:lpstr>
      <vt:lpstr>Inertia Monitoring in Real-Time and Forecasting </vt:lpstr>
      <vt:lpstr>ERCOT Inertia 2013-2019</vt:lpstr>
      <vt:lpstr>Wind Generation Capacity – December 2019</vt:lpstr>
      <vt:lpstr>Net-load and Inertia Duration Curves 2013-2019 </vt:lpstr>
      <vt:lpstr>Relative Wind Production Duration Curve 2013-2015 (zoomed)</vt:lpstr>
      <vt:lpstr>Load Duration Curves (2013-2019)</vt:lpstr>
      <vt:lpstr>Gas Prices 2013-2019</vt:lpstr>
      <vt:lpstr>Coal Retirements</vt:lpstr>
      <vt:lpstr>Combined Cycle Inertia</vt:lpstr>
      <vt:lpstr>Coal Inertia</vt:lpstr>
      <vt:lpstr>PUN Inertia</vt:lpstr>
      <vt:lpstr>Inertia by Unit Type during Minimum Inertia Hour in Each Year</vt:lpstr>
      <vt:lpstr>Summary</vt:lpstr>
      <vt:lpstr>Thank you! Questions?</vt:lpstr>
      <vt:lpstr>Relative Wind Production Duration Curve 2013-2019</vt:lpstr>
      <vt:lpstr>2013 Inertia</vt:lpstr>
      <vt:lpstr>2014 Inertia</vt:lpstr>
      <vt:lpstr>2015 Inertia</vt:lpstr>
      <vt:lpstr>2016, 2018, 2019 Inertia</vt:lpstr>
      <vt:lpstr>2017 Inertia</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Clifton, Suzy</cp:lastModifiedBy>
  <cp:revision>100</cp:revision>
  <dcterms:created xsi:type="dcterms:W3CDTF">2019-12-03T17:24:44Z</dcterms:created>
  <dcterms:modified xsi:type="dcterms:W3CDTF">2020-02-06T16:04:43Z</dcterms:modified>
</cp:coreProperties>
</file>