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81" r:id="rId7"/>
    <p:sldId id="279" r:id="rId8"/>
    <p:sldId id="280" r:id="rId9"/>
    <p:sldId id="294" r:id="rId10"/>
    <p:sldId id="292" r:id="rId11"/>
    <p:sldId id="293" r:id="rId12"/>
    <p:sldId id="291" r:id="rId13"/>
    <p:sldId id="282" r:id="rId14"/>
    <p:sldId id="287" r:id="rId15"/>
    <p:sldId id="288" r:id="rId16"/>
    <p:sldId id="289" r:id="rId17"/>
    <p:sldId id="296" r:id="rId18"/>
    <p:sldId id="290" r:id="rId19"/>
    <p:sldId id="284" r:id="rId20"/>
    <p:sldId id="295" r:id="rId21"/>
    <p:sldId id="28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7" d="100"/>
          <a:sy n="127" d="100"/>
        </p:scale>
        <p:origin x="78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2/5/2020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2/5/2020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616299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smtClean="0">
                <a:solidFill>
                  <a:schemeClr val="tx2"/>
                </a:solidFill>
              </a:rPr>
              <a:t>PUBLIC – 2/12/20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ercot.com/calendar/2020/2/12/196908-MW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February 12, 2020</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Throw Over Scheme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p:cNvSpPr>
            <a:spLocks noGrp="1"/>
          </p:cNvSpPr>
          <p:nvPr>
            <p:ph idx="1"/>
          </p:nvPr>
        </p:nvSpPr>
        <p:spPr>
          <a:xfrm>
            <a:off x="304800" y="990600"/>
            <a:ext cx="8534400" cy="5181600"/>
          </a:xfrm>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Possible permutations for Throw Over schemes are numerous dependent on substation design</a:t>
            </a:r>
            <a:br>
              <a:rPr lang="en-US" sz="1800" dirty="0" smtClean="0">
                <a:solidFill>
                  <a:schemeClr val="tx1"/>
                </a:solidFill>
                <a:latin typeface="TradeGothic LT" panose="020B0506030503020504" pitchFamily="34" charset="0"/>
                <a:ea typeface="TradeGothic LT" panose="020B0506030503020504" pitchFamily="34" charset="0"/>
              </a:rPr>
            </a:br>
            <a:r>
              <a:rPr lang="en-US" sz="1800" dirty="0" smtClean="0">
                <a:solidFill>
                  <a:schemeClr val="tx1"/>
                </a:solidFill>
                <a:latin typeface="TradeGothic LT" panose="020B0506030503020504" pitchFamily="34" charset="0"/>
                <a:ea typeface="TradeGothic LT" panose="020B0506030503020504" pitchFamily="34" charset="0"/>
              </a:rPr>
              <a:t/>
            </a:r>
            <a:br>
              <a:rPr lang="en-US" sz="1800" dirty="0" smtClean="0">
                <a:solidFill>
                  <a:schemeClr val="tx1"/>
                </a:solidFill>
                <a:latin typeface="TradeGothic LT" panose="020B0506030503020504" pitchFamily="34" charset="0"/>
                <a:ea typeface="TradeGothic LT" panose="020B0506030503020504" pitchFamily="34" charset="0"/>
              </a:rPr>
            </a:br>
            <a:r>
              <a:rPr lang="en-US" sz="1800" dirty="0" smtClean="0">
                <a:solidFill>
                  <a:schemeClr val="tx1"/>
                </a:solidFill>
                <a:latin typeface="TradeGothic LT" panose="020B0506030503020504" pitchFamily="34" charset="0"/>
                <a:ea typeface="TradeGothic LT" panose="020B0506030503020504" pitchFamily="34" charset="0"/>
              </a:rPr>
              <a:t/>
            </a:r>
            <a:br>
              <a:rPr lang="en-US" sz="1800" dirty="0" smtClean="0">
                <a:solidFill>
                  <a:schemeClr val="tx1"/>
                </a:solidFill>
                <a:latin typeface="TradeGothic LT" panose="020B0506030503020504" pitchFamily="34" charset="0"/>
                <a:ea typeface="TradeGothic LT" panose="020B0506030503020504" pitchFamily="34" charset="0"/>
              </a:rPr>
            </a:br>
            <a:endParaRPr lang="en-US" sz="1800" dirty="0">
              <a:solidFill>
                <a:schemeClr val="tx1"/>
              </a:solidFill>
              <a:latin typeface="TradeGothic LT" panose="020B0506030503020504" pitchFamily="34" charset="0"/>
              <a:ea typeface="TradeGothic LT" panose="020B0506030503020504" pitchFamily="34" charset="0"/>
            </a:endParaRPr>
          </a:p>
          <a:p>
            <a:endParaRPr lang="en-US" sz="1800" dirty="0" smtClean="0">
              <a:solidFill>
                <a:schemeClr val="tx1"/>
              </a:solidFill>
              <a:latin typeface="TradeGothic LT" panose="020B0506030503020504" pitchFamily="34" charset="0"/>
              <a:ea typeface="TradeGothic LT" panose="020B0506030503020504" pitchFamily="34" charset="0"/>
            </a:endParaRPr>
          </a:p>
          <a:p>
            <a:endParaRPr lang="en-US" sz="1800" dirty="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There </a:t>
            </a:r>
            <a:r>
              <a:rPr lang="en-US" sz="1800" dirty="0" smtClean="0">
                <a:solidFill>
                  <a:schemeClr val="tx1"/>
                </a:solidFill>
                <a:latin typeface="TradeGothic LT" panose="020B0506030503020504" pitchFamily="34" charset="0"/>
                <a:ea typeface="TradeGothic LT" panose="020B0506030503020504" pitchFamily="34" charset="0"/>
              </a:rPr>
              <a:t>are two basic design schemes currently in use for VT throw overs:</a:t>
            </a:r>
          </a:p>
          <a:p>
            <a:pPr lvl="1"/>
            <a:r>
              <a:rPr lang="en-US" sz="1600" dirty="0" smtClean="0">
                <a:solidFill>
                  <a:schemeClr val="tx1"/>
                </a:solidFill>
                <a:latin typeface="TradeGothic LT" panose="020B0506030503020504" pitchFamily="34" charset="0"/>
                <a:ea typeface="TradeGothic LT" panose="020B0506030503020504" pitchFamily="34" charset="0"/>
              </a:rPr>
              <a:t>Method 1: Both primary and backup meter are always powered from the same VTs</a:t>
            </a:r>
          </a:p>
          <a:p>
            <a:pPr lvl="1"/>
            <a:r>
              <a:rPr lang="en-US" sz="1600" dirty="0" smtClean="0">
                <a:solidFill>
                  <a:schemeClr val="tx1"/>
                </a:solidFill>
                <a:latin typeface="TradeGothic LT" panose="020B0506030503020504" pitchFamily="34" charset="0"/>
                <a:ea typeface="TradeGothic LT" panose="020B0506030503020504" pitchFamily="34" charset="0"/>
              </a:rPr>
              <a:t>Method 2: Primary and backup meter are normally powered from alternate VTs</a:t>
            </a:r>
            <a:br>
              <a:rPr lang="en-US" sz="1600" dirty="0" smtClean="0">
                <a:solidFill>
                  <a:schemeClr val="tx1"/>
                </a:solidFill>
                <a:latin typeface="TradeGothic LT" panose="020B0506030503020504" pitchFamily="34" charset="0"/>
                <a:ea typeface="TradeGothic LT" panose="020B0506030503020504" pitchFamily="34" charset="0"/>
              </a:rPr>
            </a:br>
            <a:endParaRPr lang="en-US" sz="1600" dirty="0" smtClean="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Abnormal grid configurations are more likely to result in metering errors when method 1 is utilized</a:t>
            </a:r>
            <a:br>
              <a:rPr lang="en-US" sz="1800" dirty="0" smtClean="0">
                <a:solidFill>
                  <a:schemeClr val="tx1"/>
                </a:solidFill>
                <a:latin typeface="TradeGothic LT" panose="020B0506030503020504" pitchFamily="34" charset="0"/>
                <a:ea typeface="TradeGothic LT" panose="020B0506030503020504" pitchFamily="34" charset="0"/>
              </a:rPr>
            </a:br>
            <a:endParaRPr lang="en-US" sz="1800" dirty="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Should the meter working group pursue language minimize the chance of metering errors?</a:t>
            </a:r>
            <a:endParaRPr lang="en-US" sz="1800" dirty="0">
              <a:solidFill>
                <a:schemeClr val="tx1"/>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59079692"/>
              </p:ext>
            </p:extLst>
          </p:nvPr>
        </p:nvGraphicFramePr>
        <p:xfrm>
          <a:off x="1066800" y="1676400"/>
          <a:ext cx="6629400" cy="1154430"/>
        </p:xfrm>
        <a:graphic>
          <a:graphicData uri="http://schemas.openxmlformats.org/drawingml/2006/table">
            <a:tbl>
              <a:tblPr>
                <a:tableStyleId>{BC89EF96-8CEA-46FF-86C4-4CE0E7609802}</a:tableStyleId>
              </a:tblPr>
              <a:tblGrid>
                <a:gridCol w="4114800"/>
                <a:gridCol w="2514600"/>
              </a:tblGrid>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NUMBER OF TDSPs UTILIZING THROW-OVER SCHEME</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11</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smtClean="0">
                          <a:effectLst/>
                          <a:latin typeface="TradeGothic LT" panose="020B0506030503020504" pitchFamily="34" charset="0"/>
                          <a:ea typeface="TradeGothic LT" panose="020B0506030503020504" pitchFamily="34" charset="0"/>
                        </a:rPr>
                        <a:t>NUMBER </a:t>
                      </a:r>
                      <a:r>
                        <a:rPr lang="en-US" sz="1200" u="none" strike="noStrike" dirty="0">
                          <a:effectLst/>
                          <a:latin typeface="TradeGothic LT" panose="020B0506030503020504" pitchFamily="34" charset="0"/>
                          <a:ea typeface="TradeGothic LT" panose="020B0506030503020504" pitchFamily="34" charset="0"/>
                        </a:rPr>
                        <a:t>OF SITES WITH THROW-OVER SCHEMES</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44</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smtClean="0">
                          <a:effectLst/>
                          <a:latin typeface="TradeGothic LT" panose="020B0506030503020504" pitchFamily="34" charset="0"/>
                          <a:ea typeface="TradeGothic LT" panose="020B0506030503020504" pitchFamily="34" charset="0"/>
                        </a:rPr>
                        <a:t>NUMBER </a:t>
                      </a:r>
                      <a:r>
                        <a:rPr lang="en-US" sz="1200" u="none" strike="noStrike" dirty="0">
                          <a:effectLst/>
                          <a:latin typeface="TradeGothic LT" panose="020B0506030503020504" pitchFamily="34" charset="0"/>
                          <a:ea typeface="TradeGothic LT" panose="020B0506030503020504" pitchFamily="34" charset="0"/>
                        </a:rPr>
                        <a:t>OF EPS METER POINTS </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120</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 IN COMPARISON TO TOTAL SITES</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Less than 10% (9.3%)</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VOLTAGE LEVEL INSTALLED</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dirty="0" smtClean="0">
                          <a:effectLst/>
                          <a:latin typeface="TradeGothic LT" panose="020B0506030503020504" pitchFamily="34" charset="0"/>
                          <a:ea typeface="TradeGothic LT" panose="020B0506030503020504" pitchFamily="34" charset="0"/>
                        </a:rPr>
                        <a:t>69 kV, 138 </a:t>
                      </a:r>
                      <a:r>
                        <a:rPr lang="en-US" sz="1200" u="none" strike="noStrike" dirty="0">
                          <a:effectLst/>
                          <a:latin typeface="TradeGothic LT" panose="020B0506030503020504" pitchFamily="34" charset="0"/>
                          <a:ea typeface="TradeGothic LT" panose="020B0506030503020504" pitchFamily="34" charset="0"/>
                        </a:rPr>
                        <a:t>kV, 345 kV</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SUBSTATION BUS SCHEMES</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Breaker-and-a-Half; Double-Breaker</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bl>
          </a:graphicData>
        </a:graphic>
      </p:graphicFrame>
    </p:spTree>
    <p:extLst>
      <p:ext uri="{BB962C8B-B14F-4D97-AF65-F5344CB8AC3E}">
        <p14:creationId xmlns:p14="http://schemas.microsoft.com/office/powerpoint/2010/main" val="3119665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Instrument Transformer Nameplate Requirements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Review draft language (key document 8)</a:t>
            </a:r>
          </a:p>
          <a:p>
            <a:pPr lvl="1"/>
            <a:r>
              <a:rPr lang="en-US" sz="1800" dirty="0" smtClean="0">
                <a:solidFill>
                  <a:schemeClr val="tx1"/>
                </a:solidFill>
                <a:latin typeface="TradeGothic LT" panose="020B0506030503020504" pitchFamily="34" charset="0"/>
                <a:ea typeface="TradeGothic LT" panose="020B0506030503020504" pitchFamily="34" charset="0"/>
              </a:rPr>
              <a:t>As presented at the Aug 2019 meeting</a:t>
            </a:r>
            <a:endParaRPr lang="en-US" dirty="0"/>
          </a:p>
        </p:txBody>
      </p:sp>
    </p:spTree>
    <p:extLst>
      <p:ext uri="{BB962C8B-B14F-4D97-AF65-F5344CB8AC3E}">
        <p14:creationId xmlns:p14="http://schemas.microsoft.com/office/powerpoint/2010/main" val="391330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Isolatable Voltage Transformers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Issue identified over the last year across more than one TDSP</a:t>
            </a:r>
          </a:p>
          <a:p>
            <a:r>
              <a:rPr lang="en-US" sz="1800" dirty="0" smtClean="0">
                <a:solidFill>
                  <a:schemeClr val="tx1"/>
                </a:solidFill>
                <a:latin typeface="TradeGothic LT" panose="020B0506030503020504" pitchFamily="34" charset="0"/>
                <a:ea typeface="TradeGothic LT" panose="020B0506030503020504" pitchFamily="34" charset="0"/>
              </a:rPr>
              <a:t>Configurations where the voltage transformer can be de-energized while there is still current flow through the CT.</a:t>
            </a:r>
          </a:p>
          <a:p>
            <a:pPr lvl="1"/>
            <a:r>
              <a:rPr lang="en-US" sz="1600" dirty="0" smtClean="0">
                <a:solidFill>
                  <a:schemeClr val="tx1"/>
                </a:solidFill>
                <a:latin typeface="TradeGothic LT" panose="020B0506030503020504" pitchFamily="34" charset="0"/>
                <a:ea typeface="TradeGothic LT" panose="020B0506030503020504" pitchFamily="34" charset="0"/>
              </a:rPr>
              <a:t>Observed when </a:t>
            </a:r>
            <a:r>
              <a:rPr lang="en-US" sz="1600" dirty="0" smtClean="0">
                <a:solidFill>
                  <a:schemeClr val="tx1"/>
                </a:solidFill>
                <a:latin typeface="TradeGothic LT" panose="020B0506030503020504" pitchFamily="34" charset="0"/>
                <a:ea typeface="TradeGothic LT" panose="020B0506030503020504" pitchFamily="34" charset="0"/>
              </a:rPr>
              <a:t>there </a:t>
            </a:r>
            <a:r>
              <a:rPr lang="en-US" sz="1600" dirty="0" smtClean="0">
                <a:solidFill>
                  <a:schemeClr val="tx1"/>
                </a:solidFill>
                <a:latin typeface="TradeGothic LT" panose="020B0506030503020504" pitchFamily="34" charset="0"/>
                <a:ea typeface="TradeGothic LT" panose="020B0506030503020504" pitchFamily="34" charset="0"/>
              </a:rPr>
              <a:t>are switches/breakers </a:t>
            </a:r>
            <a:r>
              <a:rPr lang="en-US" sz="1600" dirty="0" smtClean="0">
                <a:solidFill>
                  <a:schemeClr val="tx1"/>
                </a:solidFill>
                <a:latin typeface="TradeGothic LT" panose="020B0506030503020504" pitchFamily="34" charset="0"/>
                <a:ea typeface="TradeGothic LT" panose="020B0506030503020504" pitchFamily="34" charset="0"/>
              </a:rPr>
              <a:t>between the CT and VT</a:t>
            </a:r>
          </a:p>
          <a:p>
            <a:pPr lvl="1"/>
            <a:r>
              <a:rPr lang="en-US" sz="1600" dirty="0" smtClean="0">
                <a:solidFill>
                  <a:schemeClr val="tx1"/>
                </a:solidFill>
                <a:latin typeface="TradeGothic LT" panose="020B0506030503020504" pitchFamily="34" charset="0"/>
                <a:ea typeface="TradeGothic LT" panose="020B0506030503020504" pitchFamily="34" charset="0"/>
              </a:rPr>
              <a:t>Line being metered has &gt;1 flow path inside substation with the CTs on the line and the VTs not co-located.</a:t>
            </a:r>
          </a:p>
          <a:p>
            <a:pPr lvl="1"/>
            <a:endParaRPr lang="en-US" dirty="0" smtClean="0"/>
          </a:p>
        </p:txBody>
      </p:sp>
    </p:spTree>
    <p:extLst>
      <p:ext uri="{BB962C8B-B14F-4D97-AF65-F5344CB8AC3E}">
        <p14:creationId xmlns:p14="http://schemas.microsoft.com/office/powerpoint/2010/main" val="2167860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Reports on EPS Activities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See key document 10, </a:t>
            </a:r>
            <a:r>
              <a:rPr lang="en-US" sz="1800" i="1" dirty="0" smtClean="0">
                <a:solidFill>
                  <a:schemeClr val="tx1"/>
                </a:solidFill>
                <a:latin typeface="TradeGothic LT" panose="020B0506030503020504" pitchFamily="34" charset="0"/>
                <a:ea typeface="TradeGothic LT" panose="020B0506030503020504" pitchFamily="34" charset="0"/>
              </a:rPr>
              <a:t>Reports on EPS meter activities Feb2020</a:t>
            </a:r>
          </a:p>
          <a:p>
            <a:pPr lvl="1"/>
            <a:endParaRPr lang="en-US" dirty="0" smtClean="0"/>
          </a:p>
        </p:txBody>
      </p:sp>
    </p:spTree>
    <p:extLst>
      <p:ext uri="{BB962C8B-B14F-4D97-AF65-F5344CB8AC3E}">
        <p14:creationId xmlns:p14="http://schemas.microsoft.com/office/powerpoint/2010/main" val="3539492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Changes in EPS database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Recent deployment of EPS database enhancements will result in some notable changes to TDSPs.</a:t>
            </a:r>
          </a:p>
          <a:p>
            <a:pPr lvl="1"/>
            <a:r>
              <a:rPr lang="en-US" sz="1800" dirty="0" smtClean="0">
                <a:solidFill>
                  <a:schemeClr val="tx1"/>
                </a:solidFill>
                <a:latin typeface="TradeGothic LT" panose="020B0506030503020504" pitchFamily="34" charset="0"/>
                <a:ea typeface="TradeGothic LT" panose="020B0506030503020504" pitchFamily="34" charset="0"/>
              </a:rPr>
              <a:t>Follow-up emails requests for certification and test documents will include a follow up number at the end of the subject line, i.e. “3</a:t>
            </a:r>
            <a:r>
              <a:rPr lang="en-US" sz="1800" baseline="30000" dirty="0" smtClean="0">
                <a:solidFill>
                  <a:schemeClr val="tx1"/>
                </a:solidFill>
                <a:latin typeface="TradeGothic LT" panose="020B0506030503020504" pitchFamily="34" charset="0"/>
                <a:ea typeface="TradeGothic LT" panose="020B0506030503020504" pitchFamily="34" charset="0"/>
              </a:rPr>
              <a:t>rd</a:t>
            </a:r>
            <a:r>
              <a:rPr lang="en-US" sz="1800" dirty="0" smtClean="0">
                <a:solidFill>
                  <a:schemeClr val="tx1"/>
                </a:solidFill>
                <a:latin typeface="TradeGothic LT" panose="020B0506030503020504" pitchFamily="34" charset="0"/>
                <a:ea typeface="TradeGothic LT" panose="020B0506030503020504" pitchFamily="34" charset="0"/>
              </a:rPr>
              <a:t> follow up” </a:t>
            </a:r>
          </a:p>
          <a:p>
            <a:pPr marL="457200" lvl="1" indent="0">
              <a:buNone/>
            </a:pPr>
            <a:endParaRPr lang="en-US" sz="1800" dirty="0" smtClean="0">
              <a:solidFill>
                <a:schemeClr val="tx1"/>
              </a:solidFill>
              <a:latin typeface="TradeGothic LT" panose="020B0506030503020504" pitchFamily="34" charset="0"/>
              <a:ea typeface="TradeGothic LT" panose="020B0506030503020504" pitchFamily="34" charset="0"/>
            </a:endParaRPr>
          </a:p>
          <a:p>
            <a:pPr lvl="1"/>
            <a:r>
              <a:rPr lang="en-US" sz="1800" dirty="0" smtClean="0">
                <a:solidFill>
                  <a:schemeClr val="tx1"/>
                </a:solidFill>
                <a:latin typeface="TradeGothic LT" panose="020B0506030503020504" pitchFamily="34" charset="0"/>
                <a:ea typeface="TradeGothic LT" panose="020B0506030503020504" pitchFamily="34" charset="0"/>
              </a:rPr>
              <a:t>Process 000 changes include:</a:t>
            </a:r>
          </a:p>
          <a:p>
            <a:pPr lvl="2"/>
            <a:r>
              <a:rPr lang="en-US" sz="1800" dirty="0" smtClean="0">
                <a:solidFill>
                  <a:schemeClr val="tx1"/>
                </a:solidFill>
                <a:latin typeface="TradeGothic LT" panose="020B0506030503020504" pitchFamily="34" charset="0"/>
                <a:ea typeface="TradeGothic LT" panose="020B0506030503020504" pitchFamily="34" charset="0"/>
              </a:rPr>
              <a:t>Site Name will now be listed on all notifications</a:t>
            </a:r>
          </a:p>
          <a:p>
            <a:pPr lvl="2"/>
            <a:r>
              <a:rPr lang="en-US" sz="1800" dirty="0" smtClean="0">
                <a:solidFill>
                  <a:schemeClr val="tx1"/>
                </a:solidFill>
                <a:latin typeface="TradeGothic LT" panose="020B0506030503020504" pitchFamily="34" charset="0"/>
                <a:ea typeface="TradeGothic LT" panose="020B0506030503020504" pitchFamily="34" charset="0"/>
              </a:rPr>
              <a:t>Open 6-hour and 12-hour notices will now include a note to notify TDSP if one of the two meters had read.  The note will indicate which meter read and will be updated daily until the notice is closed.</a:t>
            </a:r>
          </a:p>
          <a:p>
            <a:pPr lvl="2"/>
            <a:r>
              <a:rPr lang="en-US" sz="1800" dirty="0" smtClean="0">
                <a:solidFill>
                  <a:schemeClr val="tx1"/>
                </a:solidFill>
                <a:latin typeface="TradeGothic LT" panose="020B0506030503020504" pitchFamily="34" charset="0"/>
                <a:ea typeface="TradeGothic LT" panose="020B0506030503020504" pitchFamily="34" charset="0"/>
              </a:rPr>
              <a:t>A 12-hour notice that is becoming a 6-hour notice will have conversion emails sent, i.e. “12-hour Conversion Cancellation” will be different than normal Cancellations.</a:t>
            </a:r>
          </a:p>
          <a:p>
            <a:pPr marL="914400" lvl="2" indent="0">
              <a:buNone/>
            </a:pPr>
            <a:endParaRPr lang="en-US" sz="1600" dirty="0" smtClean="0">
              <a:solidFill>
                <a:schemeClr val="tx1"/>
              </a:solidFill>
              <a:latin typeface="TradeGothic LT" panose="020B0506030503020504" pitchFamily="34" charset="0"/>
              <a:ea typeface="TradeGothic LT" panose="020B0506030503020504" pitchFamily="34" charset="0"/>
            </a:endParaRPr>
          </a:p>
          <a:p>
            <a:pPr lvl="1"/>
            <a:endParaRPr lang="en-US" dirty="0" smtClean="0"/>
          </a:p>
        </p:txBody>
      </p:sp>
    </p:spTree>
    <p:extLst>
      <p:ext uri="{BB962C8B-B14F-4D97-AF65-F5344CB8AC3E}">
        <p14:creationId xmlns:p14="http://schemas.microsoft.com/office/powerpoint/2010/main" val="1753586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3" name="Rectangle 2"/>
          <p:cNvSpPr/>
          <p:nvPr/>
        </p:nvSpPr>
        <p:spPr>
          <a:xfrm>
            <a:off x="374072" y="914400"/>
            <a:ext cx="8160327" cy="646331"/>
          </a:xfrm>
          <a:prstGeom prst="rect">
            <a:avLst/>
          </a:prstGeom>
        </p:spPr>
        <p:txBody>
          <a:bodyPr wrap="square">
            <a:spAutoFit/>
          </a:bodyPr>
          <a:lstStyle/>
          <a:p>
            <a:pPr marL="285750" lvl="1"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3" name="Rectangle 2"/>
          <p:cNvSpPr/>
          <p:nvPr/>
        </p:nvSpPr>
        <p:spPr>
          <a:xfrm>
            <a:off x="381000" y="914400"/>
            <a:ext cx="5943600" cy="369332"/>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Request for any new or other business items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3" name="Rectangle 2"/>
          <p:cNvSpPr/>
          <p:nvPr/>
        </p:nvSpPr>
        <p:spPr>
          <a:xfrm>
            <a:off x="381000" y="914400"/>
            <a:ext cx="8001000" cy="1477328"/>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dirty="0">
                <a:hlinkClick r:id="rId3"/>
              </a:rPr>
              <a:t>http://www.ercot.com/calendar/2020/2/12/196908-MWG</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4555093"/>
          </a:xfrm>
          <a:prstGeom prst="rect">
            <a:avLst/>
          </a:prstGeom>
          <a:noFill/>
        </p:spPr>
        <p:txBody>
          <a:bodyPr wrap="square" rtlCol="0">
            <a:spAutoFit/>
          </a:bodyPr>
          <a:lstStyle/>
          <a:p>
            <a:pPr marL="0" lvl="1"/>
            <a:r>
              <a:rPr lang="en-US" altLang="en-US" b="1" u="sng" kern="0" dirty="0">
                <a:solidFill>
                  <a:srgbClr val="000000"/>
                </a:solidFill>
                <a:latin typeface="TradeGothic LT" panose="020B0506030503020504" pitchFamily="34" charset="0"/>
                <a:ea typeface="TradeGothic LT" panose="020B0506030503020504" pitchFamily="34" charset="0"/>
              </a:rPr>
              <a:t>Antitrust Admonition</a:t>
            </a:r>
            <a:endParaRPr lang="en-US" kern="0" dirty="0">
              <a:solidFill>
                <a:srgbClr val="000000"/>
              </a:solidFill>
              <a:latin typeface="TradeGothic LT" panose="020B0506030503020504" pitchFamily="34" charset="0"/>
              <a:ea typeface="TradeGothic LT" panose="020B0506030503020504" pitchFamily="34" charset="0"/>
            </a:endParaRPr>
          </a:p>
          <a:p>
            <a:pPr marL="0" lvl="1"/>
            <a:r>
              <a:rPr lang="en-US" kern="0" dirty="0" smtClean="0">
                <a:solidFill>
                  <a:srgbClr val="000000"/>
                </a:solidFill>
                <a:latin typeface="TradeGothic LT" panose="020B0506030503020504" pitchFamily="34" charset="0"/>
                <a:ea typeface="TradeGothic LT" panose="020B0506030503020504" pitchFamily="34" charset="0"/>
              </a:rPr>
              <a:t>To </a:t>
            </a:r>
            <a:r>
              <a:rPr lang="en-US"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kern="0" dirty="0">
                <a:solidFill>
                  <a:srgbClr val="000000"/>
                </a:solidFill>
                <a:latin typeface="TradeGothic LT" panose="020B0506030503020504" pitchFamily="34" charset="0"/>
                <a:ea typeface="TradeGothic LT" panose="020B0506030503020504" pitchFamily="34" charset="0"/>
              </a:rPr>
            </a:br>
            <a:r>
              <a:rPr lang="en-US" kern="0" dirty="0">
                <a:solidFill>
                  <a:srgbClr val="000000"/>
                </a:solidFill>
                <a:latin typeface="TradeGothic LT" panose="020B0506030503020504" pitchFamily="34" charset="0"/>
                <a:ea typeface="TradeGothic LT" panose="020B0506030503020504" pitchFamily="34" charset="0"/>
                <a:hlinkClick r:id="rId3"/>
              </a:rPr>
              <a:t>http://</a:t>
            </a:r>
            <a:r>
              <a:rPr lang="en-US"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marL="0" lvl="1"/>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0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0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8153400" cy="369332"/>
          </a:xfrm>
          <a:prstGeom prst="rect">
            <a:avLst/>
          </a:prstGeom>
          <a:noFill/>
        </p:spPr>
        <p:txBody>
          <a:bodyPr wrap="square" rtlCol="0">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Brief introduction of those present and those participating via WebEx</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Selection of Chair/Vice-chair</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914400"/>
            <a:ext cx="6400800" cy="369332"/>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Selection of MWG Chair and Vice-Chair for the next year</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302200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Point of Interconnection Discussion Update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Content Placeholder 4"/>
          <p:cNvSpPr>
            <a:spLocks noGrp="1"/>
          </p:cNvSpPr>
          <p:nvPr>
            <p:ph idx="1"/>
          </p:nvPr>
        </p:nvSpPr>
        <p:spPr/>
        <p:txBody>
          <a:bodyPr/>
          <a:lstStyle/>
          <a:p>
            <a:r>
              <a:rPr lang="en-US" dirty="0" smtClean="0"/>
              <a:t>ERCOT NPRR to clarify Point of Interconnection (POI) is in the final internal review stage</a:t>
            </a:r>
          </a:p>
          <a:p>
            <a:r>
              <a:rPr lang="en-US" dirty="0" smtClean="0"/>
              <a:t>POI as used in Protocols </a:t>
            </a:r>
          </a:p>
          <a:p>
            <a:pPr lvl="1"/>
            <a:r>
              <a:rPr lang="en-US" dirty="0" smtClean="0"/>
              <a:t>Creates uncertainty and ambiguity in regards to the location of the POI </a:t>
            </a:r>
          </a:p>
          <a:p>
            <a:pPr lvl="1"/>
            <a:r>
              <a:rPr lang="en-US" dirty="0" smtClean="0"/>
              <a:t>Uses one term to define separate and distinct points of measurement </a:t>
            </a:r>
          </a:p>
          <a:p>
            <a:pPr lvl="2"/>
            <a:r>
              <a:rPr lang="en-US" dirty="0" smtClean="0"/>
              <a:t>EPS Meter location for energy settlement </a:t>
            </a:r>
          </a:p>
          <a:p>
            <a:pPr lvl="2"/>
            <a:r>
              <a:rPr lang="en-US" dirty="0" smtClean="0"/>
              <a:t>Telemetry location for generator performance</a:t>
            </a:r>
          </a:p>
          <a:p>
            <a:endParaRPr lang="en-US" dirty="0" smtClean="0"/>
          </a:p>
          <a:p>
            <a:endParaRPr lang="en-US" dirty="0"/>
          </a:p>
        </p:txBody>
      </p:sp>
    </p:spTree>
    <p:extLst>
      <p:ext uri="{BB962C8B-B14F-4D97-AF65-F5344CB8AC3E}">
        <p14:creationId xmlns:p14="http://schemas.microsoft.com/office/powerpoint/2010/main" val="4232399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Point of Interconnection Defined </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4"/>
          <p:cNvSpPr>
            <a:spLocks noGrp="1"/>
          </p:cNvSpPr>
          <p:nvPr>
            <p:ph idx="1"/>
          </p:nvPr>
        </p:nvSpPr>
        <p:spPr/>
        <p:txBody>
          <a:bodyPr/>
          <a:lstStyle/>
          <a:p>
            <a:r>
              <a:rPr lang="en-US" dirty="0" smtClean="0"/>
              <a:t>NPRR proposes changing the definition of POI</a:t>
            </a:r>
          </a:p>
          <a:p>
            <a:pPr lvl="1"/>
            <a:r>
              <a:rPr lang="en-US" dirty="0" smtClean="0">
                <a:solidFill>
                  <a:srgbClr val="FF0000"/>
                </a:solidFill>
              </a:rPr>
              <a:t>From:</a:t>
            </a:r>
            <a:r>
              <a:rPr lang="en-US" dirty="0" smtClean="0"/>
              <a:t> The </a:t>
            </a:r>
            <a:r>
              <a:rPr lang="en-US" dirty="0"/>
              <a:t>voltage level and substation where a Generation Entity’s interconnection Facilities connect to the Transmission Facilities as reflected in the Standard Generation Interconnection Agreement (SGIA) between a Generation Entity and a Transmission Service Provider (TSP) or the voltage level and substation where Load interconnects to the TSP Facilities.</a:t>
            </a:r>
          </a:p>
          <a:p>
            <a:pPr lvl="1"/>
            <a:r>
              <a:rPr lang="en-US" dirty="0" smtClean="0">
                <a:solidFill>
                  <a:srgbClr val="FF0000"/>
                </a:solidFill>
              </a:rPr>
              <a:t>To:</a:t>
            </a:r>
            <a:r>
              <a:rPr lang="en-US" dirty="0" smtClean="0"/>
              <a:t> Any </a:t>
            </a:r>
            <a:r>
              <a:rPr lang="en-US" dirty="0"/>
              <a:t>physical location where a Generation Entity’s Facilities electrically connect to the Transmission Service Provider’s (TSP’s) Facilities.</a:t>
            </a:r>
          </a:p>
          <a:p>
            <a:endParaRPr lang="en-US" dirty="0"/>
          </a:p>
        </p:txBody>
      </p:sp>
    </p:spTree>
    <p:extLst>
      <p:ext uri="{BB962C8B-B14F-4D97-AF65-F5344CB8AC3E}">
        <p14:creationId xmlns:p14="http://schemas.microsoft.com/office/powerpoint/2010/main" val="1387526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Point of Interconnection Bus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Content Placeholder 4"/>
          <p:cNvSpPr>
            <a:spLocks noGrp="1"/>
          </p:cNvSpPr>
          <p:nvPr>
            <p:ph idx="1"/>
          </p:nvPr>
        </p:nvSpPr>
        <p:spPr/>
        <p:txBody>
          <a:bodyPr/>
          <a:lstStyle/>
          <a:p>
            <a:r>
              <a:rPr lang="en-US" dirty="0" smtClean="0"/>
              <a:t>NPRR proposes creation of a new defined term - Point of Interconnection Bus (POIB)</a:t>
            </a:r>
          </a:p>
          <a:p>
            <a:pPr lvl="1"/>
            <a:r>
              <a:rPr lang="en-US" dirty="0"/>
              <a:t>For each TSP substation to which a Generation Resource interconnects, the Electrical Bus at that substation that is electrically closest to the Generation Resource’s POI, or any electrically equivalent Electrical Bus in that substation. </a:t>
            </a:r>
          </a:p>
          <a:p>
            <a:endParaRPr lang="en-US" dirty="0"/>
          </a:p>
        </p:txBody>
      </p:sp>
    </p:spTree>
    <p:extLst>
      <p:ext uri="{BB962C8B-B14F-4D97-AF65-F5344CB8AC3E}">
        <p14:creationId xmlns:p14="http://schemas.microsoft.com/office/powerpoint/2010/main" val="4171728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Survey Results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381000" y="840224"/>
            <a:ext cx="8458200" cy="5724644"/>
          </a:xfrm>
          <a:prstGeom prst="rect">
            <a:avLst/>
          </a:prstGeom>
        </p:spPr>
        <p:txBody>
          <a:bodyPr wrap="square">
            <a:spAutoFit/>
          </a:bodyPr>
          <a:lstStyle/>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9 TDSPs out of 22 provided a response (40.9%)</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5 of the responses stated that their company did not use line loss and therefore elected to not provide a recommendation</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Some responses included multiple options, all options are included below</a:t>
            </a:r>
          </a:p>
          <a:p>
            <a:pPr marL="574675" lvl="2" indent="-347663">
              <a:buFont typeface="+mj-lt"/>
              <a:buAutoNum type="alphaLcParenR"/>
            </a:pPr>
            <a:r>
              <a:rPr lang="en-US" dirty="0" smtClean="0">
                <a:latin typeface="TradeGothic LT" panose="020B0506030503020504" pitchFamily="34" charset="0"/>
                <a:ea typeface="TradeGothic LT" panose="020B0506030503020504" pitchFamily="34" charset="0"/>
              </a:rPr>
              <a:t>2 responses supported the concept of not programming line loss when there would be no observable impact to meter testing.</a:t>
            </a:r>
          </a:p>
          <a:p>
            <a:pPr marL="1084262" lvl="3" indent="-4000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Previous ERCOT calculation of % Watt Cu less than 0.001% to not be observed on meter test report when using 5 test amps</a:t>
            </a:r>
            <a:r>
              <a:rPr lang="en-US" dirty="0">
                <a:latin typeface="TradeGothic LT" panose="020B0506030503020504" pitchFamily="34" charset="0"/>
                <a:ea typeface="TradeGothic LT" panose="020B0506030503020504" pitchFamily="34" charset="0"/>
              </a:rPr>
              <a:t>. </a:t>
            </a:r>
            <a:r>
              <a:rPr lang="en-US" sz="1100" dirty="0">
                <a:latin typeface="TradeGothic LT" panose="020B0506030503020504" pitchFamily="34" charset="0"/>
                <a:ea typeface="TradeGothic LT" panose="020B0506030503020504" pitchFamily="34" charset="0"/>
              </a:rPr>
              <a:t>(see key document </a:t>
            </a:r>
            <a:r>
              <a:rPr lang="en-US" sz="1100" i="1" dirty="0">
                <a:latin typeface="TradeGothic LT" panose="020B0506030503020504" pitchFamily="34" charset="0"/>
                <a:ea typeface="TradeGothic LT" panose="020B0506030503020504" pitchFamily="34" charset="0"/>
              </a:rPr>
              <a:t>Line Loss Compensation References </a:t>
            </a:r>
            <a:r>
              <a:rPr lang="en-US" sz="1100" dirty="0">
                <a:latin typeface="TradeGothic LT" panose="020B0506030503020504" pitchFamily="34" charset="0"/>
                <a:ea typeface="TradeGothic LT" panose="020B0506030503020504" pitchFamily="34" charset="0"/>
              </a:rPr>
              <a:t>Item A</a:t>
            </a:r>
            <a:r>
              <a:rPr lang="en-US" sz="1100" dirty="0" smtClean="0">
                <a:latin typeface="TradeGothic LT" panose="020B0506030503020504" pitchFamily="34" charset="0"/>
                <a:ea typeface="TradeGothic LT" panose="020B0506030503020504" pitchFamily="34" charset="0"/>
              </a:rPr>
              <a:t>)</a:t>
            </a:r>
          </a:p>
          <a:p>
            <a:pPr marL="574675" lvl="2" indent="-347663">
              <a:buFont typeface="+mj-lt"/>
              <a:buAutoNum type="alphaLcParenR"/>
            </a:pPr>
            <a:r>
              <a:rPr lang="en-US" dirty="0" smtClean="0">
                <a:latin typeface="TradeGothic LT" panose="020B0506030503020504" pitchFamily="34" charset="0"/>
                <a:ea typeface="TradeGothic LT" panose="020B0506030503020504" pitchFamily="34" charset="0"/>
              </a:rPr>
              <a:t>1 response recommended only programming when % Watt Cu was 0.05% or greater </a:t>
            </a:r>
            <a:r>
              <a:rPr lang="en-US" sz="1100" dirty="0" smtClean="0">
                <a:latin typeface="TradeGothic LT" panose="020B0506030503020504" pitchFamily="34" charset="0"/>
                <a:ea typeface="TradeGothic LT" panose="020B0506030503020504" pitchFamily="34" charset="0"/>
              </a:rPr>
              <a:t>(see key </a:t>
            </a:r>
            <a:r>
              <a:rPr lang="en-US" sz="1100" dirty="0">
                <a:latin typeface="TradeGothic LT" panose="020B0506030503020504" pitchFamily="34" charset="0"/>
                <a:ea typeface="TradeGothic LT" panose="020B0506030503020504" pitchFamily="34" charset="0"/>
              </a:rPr>
              <a:t>d</a:t>
            </a:r>
            <a:r>
              <a:rPr lang="en-US" sz="1100" dirty="0" smtClean="0">
                <a:latin typeface="TradeGothic LT" panose="020B0506030503020504" pitchFamily="34" charset="0"/>
                <a:ea typeface="TradeGothic LT" panose="020B0506030503020504" pitchFamily="34" charset="0"/>
              </a:rPr>
              <a:t>ocument </a:t>
            </a:r>
            <a:r>
              <a:rPr lang="en-US" sz="1100" i="1" dirty="0" smtClean="0">
                <a:latin typeface="TradeGothic LT" panose="020B0506030503020504" pitchFamily="34" charset="0"/>
                <a:ea typeface="TradeGothic LT" panose="020B0506030503020504" pitchFamily="34" charset="0"/>
              </a:rPr>
              <a:t>Line Loss Compensation References </a:t>
            </a:r>
            <a:r>
              <a:rPr lang="en-US" sz="1100" dirty="0" smtClean="0">
                <a:latin typeface="TradeGothic LT" panose="020B0506030503020504" pitchFamily="34" charset="0"/>
                <a:ea typeface="TradeGothic LT" panose="020B0506030503020504" pitchFamily="34" charset="0"/>
              </a:rPr>
              <a:t>Item B)</a:t>
            </a:r>
          </a:p>
          <a:p>
            <a:pPr marL="574675" lvl="2" indent="-347663">
              <a:buFont typeface="+mj-lt"/>
              <a:buAutoNum type="alphaLcParenR"/>
            </a:pPr>
            <a:r>
              <a:rPr lang="en-US" dirty="0" smtClean="0">
                <a:latin typeface="TradeGothic LT" panose="020B0506030503020504" pitchFamily="34" charset="0"/>
                <a:ea typeface="TradeGothic LT" panose="020B0506030503020504" pitchFamily="34" charset="0"/>
              </a:rPr>
              <a:t>1 response recommended creating a reference table of line types, voltages and length which would indicate when loss compensation was required</a:t>
            </a:r>
          </a:p>
          <a:p>
            <a:pPr marL="574675" lvl="2" indent="-347663">
              <a:buFont typeface="+mj-lt"/>
              <a:buAutoNum type="alphaLcParenR"/>
            </a:pPr>
            <a:r>
              <a:rPr lang="en-US" dirty="0" smtClean="0">
                <a:latin typeface="TradeGothic LT" panose="020B0506030503020504" pitchFamily="34" charset="0"/>
                <a:ea typeface="TradeGothic LT" panose="020B0506030503020504" pitchFamily="34" charset="0"/>
              </a:rPr>
              <a:t>1 response recommended programming for line loss to prevent exceeding a maximum metering error of 0.47% </a:t>
            </a:r>
            <a:r>
              <a:rPr lang="en-US" sz="1100" dirty="0" smtClean="0">
                <a:latin typeface="TradeGothic LT" panose="020B0506030503020504" pitchFamily="34" charset="0"/>
                <a:ea typeface="TradeGothic LT" panose="020B0506030503020504" pitchFamily="34" charset="0"/>
              </a:rPr>
              <a:t>(see key </a:t>
            </a:r>
            <a:r>
              <a:rPr lang="en-US" sz="1100" dirty="0">
                <a:latin typeface="TradeGothic LT" panose="020B0506030503020504" pitchFamily="34" charset="0"/>
                <a:ea typeface="TradeGothic LT" panose="020B0506030503020504" pitchFamily="34" charset="0"/>
              </a:rPr>
              <a:t>d</a:t>
            </a:r>
            <a:r>
              <a:rPr lang="en-US" sz="1100" dirty="0" smtClean="0">
                <a:latin typeface="TradeGothic LT" panose="020B0506030503020504" pitchFamily="34" charset="0"/>
                <a:ea typeface="TradeGothic LT" panose="020B0506030503020504" pitchFamily="34" charset="0"/>
              </a:rPr>
              <a:t>ocument </a:t>
            </a:r>
            <a:r>
              <a:rPr lang="en-US" sz="1100" i="1" dirty="0" smtClean="0">
                <a:latin typeface="TradeGothic LT" panose="020B0506030503020504" pitchFamily="34" charset="0"/>
                <a:ea typeface="TradeGothic LT" panose="020B0506030503020504" pitchFamily="34" charset="0"/>
              </a:rPr>
              <a:t>Line Loss Compensation References</a:t>
            </a:r>
            <a:r>
              <a:rPr lang="en-US" sz="1100" dirty="0" smtClean="0">
                <a:latin typeface="TradeGothic LT" panose="020B0506030503020504" pitchFamily="34" charset="0"/>
                <a:ea typeface="TradeGothic LT" panose="020B0506030503020504" pitchFamily="34" charset="0"/>
              </a:rPr>
              <a:t> Item C)</a:t>
            </a:r>
          </a:p>
          <a:p>
            <a:pPr marL="574675" lvl="2" indent="-347663">
              <a:buFont typeface="+mj-lt"/>
              <a:buAutoNum type="alphaLcParenR"/>
            </a:pPr>
            <a:r>
              <a:rPr lang="en-US" dirty="0" smtClean="0">
                <a:latin typeface="TradeGothic LT" panose="020B0506030503020504" pitchFamily="34" charset="0"/>
                <a:ea typeface="TradeGothic LT" panose="020B0506030503020504" pitchFamily="34" charset="0"/>
              </a:rPr>
              <a:t>1 response recommended programming for line loss only when the distance exceeds 600 yards </a:t>
            </a:r>
            <a:r>
              <a:rPr lang="en-US" sz="1100" dirty="0">
                <a:latin typeface="TradeGothic LT" panose="020B0506030503020504" pitchFamily="34" charset="0"/>
                <a:ea typeface="TradeGothic LT" panose="020B0506030503020504" pitchFamily="34" charset="0"/>
              </a:rPr>
              <a:t>(see key document </a:t>
            </a:r>
            <a:r>
              <a:rPr lang="en-US" sz="1100" i="1" dirty="0">
                <a:latin typeface="TradeGothic LT" panose="020B0506030503020504" pitchFamily="34" charset="0"/>
                <a:ea typeface="TradeGothic LT" panose="020B0506030503020504" pitchFamily="34" charset="0"/>
              </a:rPr>
              <a:t>Line Loss Compensation </a:t>
            </a:r>
            <a:r>
              <a:rPr lang="en-US" sz="1100" i="1" dirty="0" smtClean="0">
                <a:latin typeface="TradeGothic LT" panose="020B0506030503020504" pitchFamily="34" charset="0"/>
                <a:ea typeface="TradeGothic LT" panose="020B0506030503020504" pitchFamily="34" charset="0"/>
              </a:rPr>
              <a:t>References</a:t>
            </a:r>
            <a:r>
              <a:rPr lang="en-US" sz="1100" dirty="0" smtClean="0">
                <a:latin typeface="TradeGothic LT" panose="020B0506030503020504" pitchFamily="34" charset="0"/>
                <a:ea typeface="TradeGothic LT" panose="020B0506030503020504" pitchFamily="34" charset="0"/>
              </a:rPr>
              <a:t> </a:t>
            </a:r>
            <a:r>
              <a:rPr lang="en-US" sz="1100" dirty="0">
                <a:latin typeface="TradeGothic LT" panose="020B0506030503020504" pitchFamily="34" charset="0"/>
                <a:ea typeface="TradeGothic LT" panose="020B0506030503020504" pitchFamily="34" charset="0"/>
              </a:rPr>
              <a:t>Item </a:t>
            </a:r>
            <a:r>
              <a:rPr lang="en-US" sz="1100" dirty="0" smtClean="0">
                <a:latin typeface="TradeGothic LT" panose="020B0506030503020504" pitchFamily="34" charset="0"/>
                <a:ea typeface="TradeGothic LT" panose="020B0506030503020504" pitchFamily="34" charset="0"/>
              </a:rPr>
              <a:t>D)</a:t>
            </a:r>
          </a:p>
          <a:p>
            <a:pPr marL="574675" lvl="2" indent="-347663">
              <a:buFont typeface="+mj-lt"/>
              <a:buAutoNum type="alphaLcParenR"/>
            </a:pPr>
            <a:r>
              <a:rPr lang="en-US" dirty="0" smtClean="0">
                <a:latin typeface="TradeGothic LT" panose="020B0506030503020504" pitchFamily="34" charset="0"/>
                <a:ea typeface="TradeGothic LT" panose="020B0506030503020504" pitchFamily="34" charset="0"/>
              </a:rPr>
              <a:t>1 response recommend keeping the current protocol where any difference from the POI should be calculated and compensated </a:t>
            </a:r>
            <a:r>
              <a:rPr lang="en-US" sz="1100" dirty="0">
                <a:latin typeface="TradeGothic LT" panose="020B0506030503020504" pitchFamily="34" charset="0"/>
                <a:ea typeface="TradeGothic LT" panose="020B0506030503020504" pitchFamily="34" charset="0"/>
              </a:rPr>
              <a:t>(see key document </a:t>
            </a:r>
            <a:r>
              <a:rPr lang="en-US" sz="1100" i="1" dirty="0">
                <a:latin typeface="TradeGothic LT" panose="020B0506030503020504" pitchFamily="34" charset="0"/>
                <a:ea typeface="TradeGothic LT" panose="020B0506030503020504" pitchFamily="34" charset="0"/>
              </a:rPr>
              <a:t>Line Loss Compensation References</a:t>
            </a:r>
            <a:r>
              <a:rPr lang="en-US" sz="1100" dirty="0">
                <a:latin typeface="TradeGothic LT" panose="020B0506030503020504" pitchFamily="34" charset="0"/>
                <a:ea typeface="TradeGothic LT" panose="020B0506030503020504" pitchFamily="34" charset="0"/>
              </a:rPr>
              <a:t> Item </a:t>
            </a:r>
            <a:r>
              <a:rPr lang="en-US" sz="1100" dirty="0" smtClean="0">
                <a:latin typeface="TradeGothic LT" panose="020B0506030503020504" pitchFamily="34" charset="0"/>
                <a:ea typeface="TradeGothic LT" panose="020B0506030503020504" pitchFamily="34" charset="0"/>
              </a:rPr>
              <a:t>E)</a:t>
            </a:r>
            <a:endParaRPr lang="en-US" sz="1100"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adeGothic LT" panose="020B0506030503020504" pitchFamily="34" charset="0"/>
                <a:ea typeface="TradeGothic LT" panose="020B0506030503020504" pitchFamily="34" charset="0"/>
              </a:rPr>
              <a:t>Line Loss Compensation </a:t>
            </a:r>
            <a:r>
              <a:rPr lang="en-US" dirty="0" smtClean="0">
                <a:latin typeface="TradeGothic LT" panose="020B0506030503020504" pitchFamily="34" charset="0"/>
                <a:ea typeface="TradeGothic LT" panose="020B0506030503020504" pitchFamily="34" charset="0"/>
              </a:rPr>
              <a:t>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What path forward should be taken by the Meter Working Group?</a:t>
            </a:r>
            <a:endParaRPr lang="en-US" sz="1800" dirty="0">
              <a:solidFill>
                <a:schemeClr val="tx1"/>
              </a:solidFill>
              <a:latin typeface="TradeGothic LT" panose="020B0506030503020504" pitchFamily="34" charset="0"/>
              <a:ea typeface="TradeGothic LT" panose="020B0506030503020504" pitchFamily="34" charset="0"/>
            </a:endParaRPr>
          </a:p>
          <a:p>
            <a:pPr marL="0" indent="0">
              <a:buNone/>
            </a:pPr>
            <a:endParaRPr lang="en-US" dirty="0"/>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dcmitype/"/>
    <ds:schemaRef ds:uri="http://www.w3.org/XML/1998/namespace"/>
    <ds:schemaRef ds:uri="http://schemas.openxmlformats.org/package/2006/metadata/core-properties"/>
    <ds:schemaRef ds:uri="c34af464-7aa1-4edd-9be4-83dffc1cb92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4976</TotalTime>
  <Words>966</Words>
  <Application>Microsoft Office PowerPoint</Application>
  <PresentationFormat>On-screen Show (4:3)</PresentationFormat>
  <Paragraphs>124</Paragraphs>
  <Slides>17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Selection of Chair/Vice-chair</vt:lpstr>
      <vt:lpstr>Point of Interconnection Discussion Update</vt:lpstr>
      <vt:lpstr>Point of Interconnection Defined </vt:lpstr>
      <vt:lpstr>Point of Interconnection Bus</vt:lpstr>
      <vt:lpstr>Line Loss Compensation Survey Results</vt:lpstr>
      <vt:lpstr>Line Loss Compensation Discussion</vt:lpstr>
      <vt:lpstr>Throw Over Scheme Discussion</vt:lpstr>
      <vt:lpstr>Instrument Transformer Nameplate Requirements</vt:lpstr>
      <vt:lpstr>Isolatable Voltage Transformers</vt:lpstr>
      <vt:lpstr>Reports on EPS Activities</vt:lpstr>
      <vt:lpstr>Changes in EPS database</vt:lpstr>
      <vt:lpstr>NPRR949 Implementation</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137</cp:revision>
  <cp:lastPrinted>2016-01-21T20:53:15Z</cp:lastPrinted>
  <dcterms:created xsi:type="dcterms:W3CDTF">2016-01-21T15:20:31Z</dcterms:created>
  <dcterms:modified xsi:type="dcterms:W3CDTF">2020-02-05T22:09:56Z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