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3"/>
  </p:notesMasterIdLst>
  <p:handoutMasterIdLst>
    <p:handoutMasterId r:id="rId24"/>
  </p:handoutMasterIdLst>
  <p:sldIdLst>
    <p:sldId id="260" r:id="rId6"/>
    <p:sldId id="281" r:id="rId7"/>
    <p:sldId id="279" r:id="rId8"/>
    <p:sldId id="280" r:id="rId9"/>
    <p:sldId id="294" r:id="rId10"/>
    <p:sldId id="292" r:id="rId11"/>
    <p:sldId id="293" r:id="rId12"/>
    <p:sldId id="291" r:id="rId13"/>
    <p:sldId id="282" r:id="rId14"/>
    <p:sldId id="287" r:id="rId15"/>
    <p:sldId id="288" r:id="rId16"/>
    <p:sldId id="289" r:id="rId17"/>
    <p:sldId id="296" r:id="rId18"/>
    <p:sldId id="290" r:id="rId19"/>
    <p:sldId id="284" r:id="rId20"/>
    <p:sldId id="295" r:id="rId21"/>
    <p:sldId id="285"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7" d="100"/>
          <a:sy n="127" d="100"/>
        </p:scale>
        <p:origin x="786"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2/5/2020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2/5/2020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616299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971983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2892474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3000170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dirty="0"/>
          </a:p>
        </p:txBody>
      </p:sp>
    </p:spTree>
    <p:extLst>
      <p:ext uri="{BB962C8B-B14F-4D97-AF65-F5344CB8AC3E}">
        <p14:creationId xmlns:p14="http://schemas.microsoft.com/office/powerpoint/2010/main" val="22480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621725" cy="246221"/>
          </a:xfrm>
          <a:prstGeom prst="rect">
            <a:avLst/>
          </a:prstGeom>
          <a:noFill/>
        </p:spPr>
        <p:txBody>
          <a:bodyPr wrap="square" rtlCol="0">
            <a:spAutoFit/>
          </a:bodyPr>
          <a:lstStyle/>
          <a:p>
            <a:pPr algn="l"/>
            <a:r>
              <a:rPr lang="en-US" sz="1000" b="1" baseline="0" dirty="0" smtClean="0">
                <a:solidFill>
                  <a:schemeClr val="tx2"/>
                </a:solidFill>
              </a:rPr>
              <a:t>PUBLIC – 2/12/20 MWG</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ercot.com/calendar/2020/2/12/196908-MWG"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231106"/>
          </a:xfrm>
          <a:prstGeom prst="rect">
            <a:avLst/>
          </a:prstGeom>
          <a:noFill/>
        </p:spPr>
        <p:txBody>
          <a:bodyPr wrap="square" rtlCol="0">
            <a:spAutoFit/>
          </a:bodyPr>
          <a:lstStyle/>
          <a:p>
            <a:r>
              <a:rPr lang="en-US" sz="2000" b="1" dirty="0" smtClean="0">
                <a:solidFill>
                  <a:schemeClr val="tx2"/>
                </a:solidFill>
                <a:latin typeface="TradeGothic LT" panose="020B0506030503020504" pitchFamily="34" charset="0"/>
                <a:ea typeface="TradeGothic LT" panose="020B0506030503020504" pitchFamily="34" charset="0"/>
              </a:rPr>
              <a:t>Meter Working Group</a:t>
            </a:r>
          </a:p>
          <a:p>
            <a:endParaRPr lang="en-US" dirty="0">
              <a:solidFill>
                <a:schemeClr val="tx2"/>
              </a:solidFill>
            </a:endParaRPr>
          </a:p>
          <a:p>
            <a:endParaRPr lang="en-US" dirty="0">
              <a:solidFill>
                <a:schemeClr val="tx2"/>
              </a:solidFill>
            </a:endParaRPr>
          </a:p>
          <a:p>
            <a:r>
              <a:rPr lang="en-US" dirty="0" smtClean="0">
                <a:solidFill>
                  <a:schemeClr val="tx2"/>
                </a:solidFill>
                <a:latin typeface="TradeGothic LT" panose="020B0506030503020504" pitchFamily="34" charset="0"/>
                <a:ea typeface="TradeGothic LT" panose="020B0506030503020504" pitchFamily="34" charset="0"/>
              </a:rPr>
              <a:t>February 12, 2020</a:t>
            </a:r>
            <a:endParaRPr lang="en-US" dirty="0">
              <a:solidFill>
                <a:schemeClr val="tx2"/>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Throw Over Scheme Discussion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Content Placeholder 4"/>
          <p:cNvSpPr>
            <a:spLocks noGrp="1"/>
          </p:cNvSpPr>
          <p:nvPr>
            <p:ph idx="1"/>
          </p:nvPr>
        </p:nvSpPr>
        <p:spPr>
          <a:xfrm>
            <a:off x="304800" y="990600"/>
            <a:ext cx="8534400" cy="5181600"/>
          </a:xfrm>
        </p:spPr>
        <p:txBody>
          <a:bodyPr/>
          <a:lstStyle/>
          <a:p>
            <a:r>
              <a:rPr lang="en-US" sz="1800" dirty="0" smtClean="0">
                <a:solidFill>
                  <a:schemeClr val="tx1"/>
                </a:solidFill>
                <a:latin typeface="TradeGothic LT" panose="020B0506030503020504" pitchFamily="34" charset="0"/>
                <a:ea typeface="TradeGothic LT" panose="020B0506030503020504" pitchFamily="34" charset="0"/>
              </a:rPr>
              <a:t>Possible permutations for Throw Over schemes are numerous dependent on substation design</a:t>
            </a:r>
            <a:br>
              <a:rPr lang="en-US" sz="1800" dirty="0" smtClean="0">
                <a:solidFill>
                  <a:schemeClr val="tx1"/>
                </a:solidFill>
                <a:latin typeface="TradeGothic LT" panose="020B0506030503020504" pitchFamily="34" charset="0"/>
                <a:ea typeface="TradeGothic LT" panose="020B0506030503020504" pitchFamily="34" charset="0"/>
              </a:rPr>
            </a:br>
            <a:r>
              <a:rPr lang="en-US" sz="1800" dirty="0" smtClean="0">
                <a:solidFill>
                  <a:schemeClr val="tx1"/>
                </a:solidFill>
                <a:latin typeface="TradeGothic LT" panose="020B0506030503020504" pitchFamily="34" charset="0"/>
                <a:ea typeface="TradeGothic LT" panose="020B0506030503020504" pitchFamily="34" charset="0"/>
              </a:rPr>
              <a:t/>
            </a:r>
            <a:br>
              <a:rPr lang="en-US" sz="1800" dirty="0" smtClean="0">
                <a:solidFill>
                  <a:schemeClr val="tx1"/>
                </a:solidFill>
                <a:latin typeface="TradeGothic LT" panose="020B0506030503020504" pitchFamily="34" charset="0"/>
                <a:ea typeface="TradeGothic LT" panose="020B0506030503020504" pitchFamily="34" charset="0"/>
              </a:rPr>
            </a:br>
            <a:r>
              <a:rPr lang="en-US" sz="1800" dirty="0" smtClean="0">
                <a:solidFill>
                  <a:schemeClr val="tx1"/>
                </a:solidFill>
                <a:latin typeface="TradeGothic LT" panose="020B0506030503020504" pitchFamily="34" charset="0"/>
                <a:ea typeface="TradeGothic LT" panose="020B0506030503020504" pitchFamily="34" charset="0"/>
              </a:rPr>
              <a:t/>
            </a:r>
            <a:br>
              <a:rPr lang="en-US" sz="1800" dirty="0" smtClean="0">
                <a:solidFill>
                  <a:schemeClr val="tx1"/>
                </a:solidFill>
                <a:latin typeface="TradeGothic LT" panose="020B0506030503020504" pitchFamily="34" charset="0"/>
                <a:ea typeface="TradeGothic LT" panose="020B0506030503020504" pitchFamily="34" charset="0"/>
              </a:rPr>
            </a:br>
            <a:endParaRPr lang="en-US" sz="1800" dirty="0">
              <a:solidFill>
                <a:schemeClr val="tx1"/>
              </a:solidFill>
              <a:latin typeface="TradeGothic LT" panose="020B0506030503020504" pitchFamily="34" charset="0"/>
              <a:ea typeface="TradeGothic LT" panose="020B0506030503020504" pitchFamily="34" charset="0"/>
            </a:endParaRPr>
          </a:p>
          <a:p>
            <a:endParaRPr lang="en-US" sz="1800" dirty="0" smtClean="0">
              <a:solidFill>
                <a:schemeClr val="tx1"/>
              </a:solidFill>
              <a:latin typeface="TradeGothic LT" panose="020B0506030503020504" pitchFamily="34" charset="0"/>
              <a:ea typeface="TradeGothic LT" panose="020B0506030503020504" pitchFamily="34" charset="0"/>
            </a:endParaRPr>
          </a:p>
          <a:p>
            <a:endParaRPr lang="en-US" sz="1800" dirty="0">
              <a:solidFill>
                <a:schemeClr val="tx1"/>
              </a:solidFill>
              <a:latin typeface="TradeGothic LT" panose="020B0506030503020504" pitchFamily="34" charset="0"/>
              <a:ea typeface="TradeGothic LT" panose="020B0506030503020504" pitchFamily="34" charset="0"/>
            </a:endParaRPr>
          </a:p>
          <a:p>
            <a:r>
              <a:rPr lang="en-US" sz="1800" dirty="0" smtClean="0">
                <a:solidFill>
                  <a:schemeClr val="tx1"/>
                </a:solidFill>
                <a:latin typeface="TradeGothic LT" panose="020B0506030503020504" pitchFamily="34" charset="0"/>
                <a:ea typeface="TradeGothic LT" panose="020B0506030503020504" pitchFamily="34" charset="0"/>
              </a:rPr>
              <a:t>There </a:t>
            </a:r>
            <a:r>
              <a:rPr lang="en-US" sz="1800" dirty="0" smtClean="0">
                <a:solidFill>
                  <a:schemeClr val="tx1"/>
                </a:solidFill>
                <a:latin typeface="TradeGothic LT" panose="020B0506030503020504" pitchFamily="34" charset="0"/>
                <a:ea typeface="TradeGothic LT" panose="020B0506030503020504" pitchFamily="34" charset="0"/>
              </a:rPr>
              <a:t>are two basic design schemes currently in use for VT throw overs:</a:t>
            </a:r>
          </a:p>
          <a:p>
            <a:pPr lvl="1"/>
            <a:r>
              <a:rPr lang="en-US" sz="1600" dirty="0" smtClean="0">
                <a:solidFill>
                  <a:schemeClr val="tx1"/>
                </a:solidFill>
                <a:latin typeface="TradeGothic LT" panose="020B0506030503020504" pitchFamily="34" charset="0"/>
                <a:ea typeface="TradeGothic LT" panose="020B0506030503020504" pitchFamily="34" charset="0"/>
              </a:rPr>
              <a:t>Method 1: Both primary and backup meter are always powered from the same VTs</a:t>
            </a:r>
          </a:p>
          <a:p>
            <a:pPr lvl="1"/>
            <a:r>
              <a:rPr lang="en-US" sz="1600" dirty="0" smtClean="0">
                <a:solidFill>
                  <a:schemeClr val="tx1"/>
                </a:solidFill>
                <a:latin typeface="TradeGothic LT" panose="020B0506030503020504" pitchFamily="34" charset="0"/>
                <a:ea typeface="TradeGothic LT" panose="020B0506030503020504" pitchFamily="34" charset="0"/>
              </a:rPr>
              <a:t>Method 2: Primary and backup meter are normally powered from alternate VTs</a:t>
            </a:r>
            <a:br>
              <a:rPr lang="en-US" sz="1600" dirty="0" smtClean="0">
                <a:solidFill>
                  <a:schemeClr val="tx1"/>
                </a:solidFill>
                <a:latin typeface="TradeGothic LT" panose="020B0506030503020504" pitchFamily="34" charset="0"/>
                <a:ea typeface="TradeGothic LT" panose="020B0506030503020504" pitchFamily="34" charset="0"/>
              </a:rPr>
            </a:br>
            <a:endParaRPr lang="en-US" sz="1600" dirty="0" smtClean="0">
              <a:solidFill>
                <a:schemeClr val="tx1"/>
              </a:solidFill>
              <a:latin typeface="TradeGothic LT" panose="020B0506030503020504" pitchFamily="34" charset="0"/>
              <a:ea typeface="TradeGothic LT" panose="020B0506030503020504" pitchFamily="34" charset="0"/>
            </a:endParaRPr>
          </a:p>
          <a:p>
            <a:r>
              <a:rPr lang="en-US" sz="1800" dirty="0" smtClean="0">
                <a:solidFill>
                  <a:schemeClr val="tx1"/>
                </a:solidFill>
                <a:latin typeface="TradeGothic LT" panose="020B0506030503020504" pitchFamily="34" charset="0"/>
                <a:ea typeface="TradeGothic LT" panose="020B0506030503020504" pitchFamily="34" charset="0"/>
              </a:rPr>
              <a:t>Abnormal grid configurations are more likely to result in metering errors when method 1 is utilized</a:t>
            </a:r>
            <a:br>
              <a:rPr lang="en-US" sz="1800" dirty="0" smtClean="0">
                <a:solidFill>
                  <a:schemeClr val="tx1"/>
                </a:solidFill>
                <a:latin typeface="TradeGothic LT" panose="020B0506030503020504" pitchFamily="34" charset="0"/>
                <a:ea typeface="TradeGothic LT" panose="020B0506030503020504" pitchFamily="34" charset="0"/>
              </a:rPr>
            </a:br>
            <a:endParaRPr lang="en-US" sz="1800" dirty="0">
              <a:solidFill>
                <a:schemeClr val="tx1"/>
              </a:solidFill>
              <a:latin typeface="TradeGothic LT" panose="020B0506030503020504" pitchFamily="34" charset="0"/>
              <a:ea typeface="TradeGothic LT" panose="020B0506030503020504" pitchFamily="34" charset="0"/>
            </a:endParaRPr>
          </a:p>
          <a:p>
            <a:r>
              <a:rPr lang="en-US" sz="1800" dirty="0" smtClean="0">
                <a:solidFill>
                  <a:schemeClr val="tx1"/>
                </a:solidFill>
                <a:latin typeface="TradeGothic LT" panose="020B0506030503020504" pitchFamily="34" charset="0"/>
                <a:ea typeface="TradeGothic LT" panose="020B0506030503020504" pitchFamily="34" charset="0"/>
              </a:rPr>
              <a:t>Should the meter working group pursue language minimize the chance of metering errors?</a:t>
            </a:r>
            <a:endParaRPr lang="en-US" sz="1800" dirty="0">
              <a:solidFill>
                <a:schemeClr val="tx1"/>
              </a:solidFill>
              <a:latin typeface="TradeGothic LT" panose="020B0506030503020504" pitchFamily="34" charset="0"/>
              <a:ea typeface="TradeGothic LT" panose="020B05060305030205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559079692"/>
              </p:ext>
            </p:extLst>
          </p:nvPr>
        </p:nvGraphicFramePr>
        <p:xfrm>
          <a:off x="1066800" y="1676400"/>
          <a:ext cx="6629400" cy="1154430"/>
        </p:xfrm>
        <a:graphic>
          <a:graphicData uri="http://schemas.openxmlformats.org/drawingml/2006/table">
            <a:tbl>
              <a:tblPr>
                <a:tableStyleId>{BC89EF96-8CEA-46FF-86C4-4CE0E7609802}</a:tableStyleId>
              </a:tblPr>
              <a:tblGrid>
                <a:gridCol w="4114800"/>
                <a:gridCol w="2514600"/>
              </a:tblGrid>
              <a:tr h="182880">
                <a:tc>
                  <a:txBody>
                    <a:bodyPr/>
                    <a:lstStyle/>
                    <a:p>
                      <a:pPr algn="ctr" fontAlgn="ctr"/>
                      <a:r>
                        <a:rPr lang="en-US" sz="1200" u="none" strike="noStrike" dirty="0">
                          <a:effectLst/>
                          <a:latin typeface="TradeGothic LT" panose="020B0506030503020504" pitchFamily="34" charset="0"/>
                          <a:ea typeface="TradeGothic LT" panose="020B0506030503020504" pitchFamily="34" charset="0"/>
                        </a:rPr>
                        <a:t>NUMBER OF TDSPs UTILIZING THROW-OVER SCHEME</a:t>
                      </a:r>
                      <a:endParaRPr lang="en-US" sz="1200" b="0" i="0" u="none" strike="noStrike" dirty="0">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c>
                  <a:txBody>
                    <a:bodyPr/>
                    <a:lstStyle/>
                    <a:p>
                      <a:pPr algn="ctr" fontAlgn="ctr"/>
                      <a:r>
                        <a:rPr lang="en-US" sz="1200" u="none" strike="noStrike">
                          <a:effectLst/>
                          <a:latin typeface="TradeGothic LT" panose="020B0506030503020504" pitchFamily="34" charset="0"/>
                          <a:ea typeface="TradeGothic LT" panose="020B0506030503020504" pitchFamily="34" charset="0"/>
                        </a:rPr>
                        <a:t>11</a:t>
                      </a:r>
                      <a:endParaRPr lang="en-US" sz="1200" b="0" i="0" u="none" strike="noStrike">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r>
              <a:tr h="182880">
                <a:tc>
                  <a:txBody>
                    <a:bodyPr/>
                    <a:lstStyle/>
                    <a:p>
                      <a:pPr algn="ctr" fontAlgn="ctr"/>
                      <a:r>
                        <a:rPr lang="en-US" sz="1200" u="none" strike="noStrike" dirty="0" smtClean="0">
                          <a:effectLst/>
                          <a:latin typeface="TradeGothic LT" panose="020B0506030503020504" pitchFamily="34" charset="0"/>
                          <a:ea typeface="TradeGothic LT" panose="020B0506030503020504" pitchFamily="34" charset="0"/>
                        </a:rPr>
                        <a:t>NUMBER </a:t>
                      </a:r>
                      <a:r>
                        <a:rPr lang="en-US" sz="1200" u="none" strike="noStrike" dirty="0">
                          <a:effectLst/>
                          <a:latin typeface="TradeGothic LT" panose="020B0506030503020504" pitchFamily="34" charset="0"/>
                          <a:ea typeface="TradeGothic LT" panose="020B0506030503020504" pitchFamily="34" charset="0"/>
                        </a:rPr>
                        <a:t>OF SITES WITH THROW-OVER SCHEMES</a:t>
                      </a:r>
                      <a:endParaRPr lang="en-US" sz="1200" b="0" i="0" u="none" strike="noStrike" dirty="0">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c>
                  <a:txBody>
                    <a:bodyPr/>
                    <a:lstStyle/>
                    <a:p>
                      <a:pPr algn="ctr" fontAlgn="ctr"/>
                      <a:r>
                        <a:rPr lang="en-US" sz="1200" u="none" strike="noStrike">
                          <a:effectLst/>
                          <a:latin typeface="TradeGothic LT" panose="020B0506030503020504" pitchFamily="34" charset="0"/>
                          <a:ea typeface="TradeGothic LT" panose="020B0506030503020504" pitchFamily="34" charset="0"/>
                        </a:rPr>
                        <a:t>44</a:t>
                      </a:r>
                      <a:endParaRPr lang="en-US" sz="1200" b="0" i="0" u="none" strike="noStrike">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r>
              <a:tr h="182880">
                <a:tc>
                  <a:txBody>
                    <a:bodyPr/>
                    <a:lstStyle/>
                    <a:p>
                      <a:pPr algn="ctr" fontAlgn="ctr"/>
                      <a:r>
                        <a:rPr lang="en-US" sz="1200" u="none" strike="noStrike" dirty="0" smtClean="0">
                          <a:effectLst/>
                          <a:latin typeface="TradeGothic LT" panose="020B0506030503020504" pitchFamily="34" charset="0"/>
                          <a:ea typeface="TradeGothic LT" panose="020B0506030503020504" pitchFamily="34" charset="0"/>
                        </a:rPr>
                        <a:t>NUMBER </a:t>
                      </a:r>
                      <a:r>
                        <a:rPr lang="en-US" sz="1200" u="none" strike="noStrike" dirty="0">
                          <a:effectLst/>
                          <a:latin typeface="TradeGothic LT" panose="020B0506030503020504" pitchFamily="34" charset="0"/>
                          <a:ea typeface="TradeGothic LT" panose="020B0506030503020504" pitchFamily="34" charset="0"/>
                        </a:rPr>
                        <a:t>OF EPS METER POINTS </a:t>
                      </a:r>
                      <a:endParaRPr lang="en-US" sz="1200" b="0" i="0" u="none" strike="noStrike" dirty="0">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c>
                  <a:txBody>
                    <a:bodyPr/>
                    <a:lstStyle/>
                    <a:p>
                      <a:pPr algn="ctr" fontAlgn="ctr"/>
                      <a:r>
                        <a:rPr lang="en-US" sz="1200" u="none" strike="noStrike">
                          <a:effectLst/>
                          <a:latin typeface="TradeGothic LT" panose="020B0506030503020504" pitchFamily="34" charset="0"/>
                          <a:ea typeface="TradeGothic LT" panose="020B0506030503020504" pitchFamily="34" charset="0"/>
                        </a:rPr>
                        <a:t>120</a:t>
                      </a:r>
                      <a:endParaRPr lang="en-US" sz="1200" b="0" i="0" u="none" strike="noStrike">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r>
              <a:tr h="182880">
                <a:tc>
                  <a:txBody>
                    <a:bodyPr/>
                    <a:lstStyle/>
                    <a:p>
                      <a:pPr algn="ctr" fontAlgn="ctr"/>
                      <a:r>
                        <a:rPr lang="en-US" sz="1200" u="none" strike="noStrike" dirty="0">
                          <a:effectLst/>
                          <a:latin typeface="TradeGothic LT" panose="020B0506030503020504" pitchFamily="34" charset="0"/>
                          <a:ea typeface="TradeGothic LT" panose="020B0506030503020504" pitchFamily="34" charset="0"/>
                        </a:rPr>
                        <a:t>% IN COMPARISON TO TOTAL SITES</a:t>
                      </a:r>
                      <a:endParaRPr lang="en-US" sz="1200" b="0" i="0" u="none" strike="noStrike" dirty="0">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c>
                  <a:txBody>
                    <a:bodyPr/>
                    <a:lstStyle/>
                    <a:p>
                      <a:pPr algn="ctr" fontAlgn="ctr"/>
                      <a:r>
                        <a:rPr lang="en-US" sz="1200" u="none" strike="noStrike">
                          <a:effectLst/>
                          <a:latin typeface="TradeGothic LT" panose="020B0506030503020504" pitchFamily="34" charset="0"/>
                          <a:ea typeface="TradeGothic LT" panose="020B0506030503020504" pitchFamily="34" charset="0"/>
                        </a:rPr>
                        <a:t>Less than 10% (9.3%)</a:t>
                      </a:r>
                      <a:endParaRPr lang="en-US" sz="1200" b="0" i="0" u="none" strike="noStrike">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r>
              <a:tr h="182880">
                <a:tc>
                  <a:txBody>
                    <a:bodyPr/>
                    <a:lstStyle/>
                    <a:p>
                      <a:pPr algn="ctr" fontAlgn="ctr"/>
                      <a:r>
                        <a:rPr lang="en-US" sz="1200" u="none" strike="noStrike" dirty="0">
                          <a:effectLst/>
                          <a:latin typeface="TradeGothic LT" panose="020B0506030503020504" pitchFamily="34" charset="0"/>
                          <a:ea typeface="TradeGothic LT" panose="020B0506030503020504" pitchFamily="34" charset="0"/>
                        </a:rPr>
                        <a:t>VOLTAGE LEVEL INSTALLED</a:t>
                      </a:r>
                      <a:endParaRPr lang="en-US" sz="1200" b="0" i="0" u="none" strike="noStrike" dirty="0">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c>
                  <a:txBody>
                    <a:bodyPr/>
                    <a:lstStyle/>
                    <a:p>
                      <a:pPr algn="ctr" fontAlgn="ctr"/>
                      <a:r>
                        <a:rPr lang="en-US" sz="1200" u="none" strike="noStrike" dirty="0" smtClean="0">
                          <a:effectLst/>
                          <a:latin typeface="TradeGothic LT" panose="020B0506030503020504" pitchFamily="34" charset="0"/>
                          <a:ea typeface="TradeGothic LT" panose="020B0506030503020504" pitchFamily="34" charset="0"/>
                        </a:rPr>
                        <a:t>69 kV, 138 </a:t>
                      </a:r>
                      <a:r>
                        <a:rPr lang="en-US" sz="1200" u="none" strike="noStrike" dirty="0">
                          <a:effectLst/>
                          <a:latin typeface="TradeGothic LT" panose="020B0506030503020504" pitchFamily="34" charset="0"/>
                          <a:ea typeface="TradeGothic LT" panose="020B0506030503020504" pitchFamily="34" charset="0"/>
                        </a:rPr>
                        <a:t>kV, 345 kV</a:t>
                      </a:r>
                      <a:endParaRPr lang="en-US" sz="1200" b="0" i="0" u="none" strike="noStrike" dirty="0">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r>
              <a:tr h="182880">
                <a:tc>
                  <a:txBody>
                    <a:bodyPr/>
                    <a:lstStyle/>
                    <a:p>
                      <a:pPr algn="ctr" fontAlgn="ctr"/>
                      <a:r>
                        <a:rPr lang="en-US" sz="1200" u="none" strike="noStrike" dirty="0">
                          <a:effectLst/>
                          <a:latin typeface="TradeGothic LT" panose="020B0506030503020504" pitchFamily="34" charset="0"/>
                          <a:ea typeface="TradeGothic LT" panose="020B0506030503020504" pitchFamily="34" charset="0"/>
                        </a:rPr>
                        <a:t>SUBSTATION BUS SCHEMES</a:t>
                      </a:r>
                      <a:endParaRPr lang="en-US" sz="1200" b="0" i="0" u="none" strike="noStrike" dirty="0">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c>
                  <a:txBody>
                    <a:bodyPr/>
                    <a:lstStyle/>
                    <a:p>
                      <a:pPr algn="ctr" fontAlgn="ctr"/>
                      <a:r>
                        <a:rPr lang="en-US" sz="1200" u="none" strike="noStrike" dirty="0">
                          <a:effectLst/>
                          <a:latin typeface="TradeGothic LT" panose="020B0506030503020504" pitchFamily="34" charset="0"/>
                          <a:ea typeface="TradeGothic LT" panose="020B0506030503020504" pitchFamily="34" charset="0"/>
                        </a:rPr>
                        <a:t>Breaker-and-a-Half; Double-Breaker</a:t>
                      </a:r>
                      <a:endParaRPr lang="en-US" sz="1200" b="0" i="0" u="none" strike="noStrike" dirty="0">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r>
            </a:tbl>
          </a:graphicData>
        </a:graphic>
      </p:graphicFrame>
    </p:spTree>
    <p:extLst>
      <p:ext uri="{BB962C8B-B14F-4D97-AF65-F5344CB8AC3E}">
        <p14:creationId xmlns:p14="http://schemas.microsoft.com/office/powerpoint/2010/main" val="3119665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Instrument Transformer Nameplate Requirements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Content Placeholder 4"/>
          <p:cNvSpPr>
            <a:spLocks noGrp="1"/>
          </p:cNvSpPr>
          <p:nvPr>
            <p:ph idx="1"/>
          </p:nvPr>
        </p:nvSpPr>
        <p:spPr/>
        <p:txBody>
          <a:bodyPr/>
          <a:lstStyle/>
          <a:p>
            <a:r>
              <a:rPr lang="en-US" sz="1800" dirty="0" smtClean="0">
                <a:solidFill>
                  <a:schemeClr val="tx1"/>
                </a:solidFill>
                <a:latin typeface="TradeGothic LT" panose="020B0506030503020504" pitchFamily="34" charset="0"/>
                <a:ea typeface="TradeGothic LT" panose="020B0506030503020504" pitchFamily="34" charset="0"/>
              </a:rPr>
              <a:t>Review draft language (key document 8)</a:t>
            </a:r>
          </a:p>
          <a:p>
            <a:pPr lvl="1"/>
            <a:r>
              <a:rPr lang="en-US" sz="1800" dirty="0" smtClean="0">
                <a:solidFill>
                  <a:schemeClr val="tx1"/>
                </a:solidFill>
                <a:latin typeface="TradeGothic LT" panose="020B0506030503020504" pitchFamily="34" charset="0"/>
                <a:ea typeface="TradeGothic LT" panose="020B0506030503020504" pitchFamily="34" charset="0"/>
              </a:rPr>
              <a:t>As presented at the Aug 2019 meeting</a:t>
            </a:r>
            <a:endParaRPr lang="en-US" dirty="0"/>
          </a:p>
        </p:txBody>
      </p:sp>
    </p:spTree>
    <p:extLst>
      <p:ext uri="{BB962C8B-B14F-4D97-AF65-F5344CB8AC3E}">
        <p14:creationId xmlns:p14="http://schemas.microsoft.com/office/powerpoint/2010/main" val="391330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Isolatable Voltage Transformers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5" name="Content Placeholder 4"/>
          <p:cNvSpPr>
            <a:spLocks noGrp="1"/>
          </p:cNvSpPr>
          <p:nvPr>
            <p:ph idx="1"/>
          </p:nvPr>
        </p:nvSpPr>
        <p:spPr/>
        <p:txBody>
          <a:bodyPr/>
          <a:lstStyle/>
          <a:p>
            <a:r>
              <a:rPr lang="en-US" sz="1800" dirty="0" smtClean="0">
                <a:solidFill>
                  <a:schemeClr val="tx1"/>
                </a:solidFill>
                <a:latin typeface="TradeGothic LT" panose="020B0506030503020504" pitchFamily="34" charset="0"/>
                <a:ea typeface="TradeGothic LT" panose="020B0506030503020504" pitchFamily="34" charset="0"/>
              </a:rPr>
              <a:t>Issue identified over the last year across more than one TDSP</a:t>
            </a:r>
          </a:p>
          <a:p>
            <a:r>
              <a:rPr lang="en-US" sz="1800" dirty="0" smtClean="0">
                <a:solidFill>
                  <a:schemeClr val="tx1"/>
                </a:solidFill>
                <a:latin typeface="TradeGothic LT" panose="020B0506030503020504" pitchFamily="34" charset="0"/>
                <a:ea typeface="TradeGothic LT" panose="020B0506030503020504" pitchFamily="34" charset="0"/>
              </a:rPr>
              <a:t>Configurations where the voltage transformer can be de-energized while there is still current flow through the CT.</a:t>
            </a:r>
          </a:p>
          <a:p>
            <a:pPr lvl="1"/>
            <a:r>
              <a:rPr lang="en-US" sz="1600" dirty="0" smtClean="0">
                <a:solidFill>
                  <a:schemeClr val="tx1"/>
                </a:solidFill>
                <a:latin typeface="TradeGothic LT" panose="020B0506030503020504" pitchFamily="34" charset="0"/>
                <a:ea typeface="TradeGothic LT" panose="020B0506030503020504" pitchFamily="34" charset="0"/>
              </a:rPr>
              <a:t>Observed when </a:t>
            </a:r>
            <a:r>
              <a:rPr lang="en-US" sz="1600" dirty="0" smtClean="0">
                <a:solidFill>
                  <a:schemeClr val="tx1"/>
                </a:solidFill>
                <a:latin typeface="TradeGothic LT" panose="020B0506030503020504" pitchFamily="34" charset="0"/>
                <a:ea typeface="TradeGothic LT" panose="020B0506030503020504" pitchFamily="34" charset="0"/>
              </a:rPr>
              <a:t>there </a:t>
            </a:r>
            <a:r>
              <a:rPr lang="en-US" sz="1600" dirty="0" smtClean="0">
                <a:solidFill>
                  <a:schemeClr val="tx1"/>
                </a:solidFill>
                <a:latin typeface="TradeGothic LT" panose="020B0506030503020504" pitchFamily="34" charset="0"/>
                <a:ea typeface="TradeGothic LT" panose="020B0506030503020504" pitchFamily="34" charset="0"/>
              </a:rPr>
              <a:t>are switches/breakers </a:t>
            </a:r>
            <a:r>
              <a:rPr lang="en-US" sz="1600" dirty="0" smtClean="0">
                <a:solidFill>
                  <a:schemeClr val="tx1"/>
                </a:solidFill>
                <a:latin typeface="TradeGothic LT" panose="020B0506030503020504" pitchFamily="34" charset="0"/>
                <a:ea typeface="TradeGothic LT" panose="020B0506030503020504" pitchFamily="34" charset="0"/>
              </a:rPr>
              <a:t>between the CT and VT</a:t>
            </a:r>
          </a:p>
          <a:p>
            <a:pPr lvl="1"/>
            <a:r>
              <a:rPr lang="en-US" sz="1600" dirty="0" smtClean="0">
                <a:solidFill>
                  <a:schemeClr val="tx1"/>
                </a:solidFill>
                <a:latin typeface="TradeGothic LT" panose="020B0506030503020504" pitchFamily="34" charset="0"/>
                <a:ea typeface="TradeGothic LT" panose="020B0506030503020504" pitchFamily="34" charset="0"/>
              </a:rPr>
              <a:t>Line being metered has &gt;1 flow path inside substation with the CTs on the line and the VTs not co-located.</a:t>
            </a:r>
          </a:p>
          <a:p>
            <a:pPr lvl="1"/>
            <a:endParaRPr lang="en-US" dirty="0" smtClean="0"/>
          </a:p>
        </p:txBody>
      </p:sp>
    </p:spTree>
    <p:extLst>
      <p:ext uri="{BB962C8B-B14F-4D97-AF65-F5344CB8AC3E}">
        <p14:creationId xmlns:p14="http://schemas.microsoft.com/office/powerpoint/2010/main" val="2167860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Reports on EPS Activities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
        <p:nvSpPr>
          <p:cNvPr id="5" name="Content Placeholder 4"/>
          <p:cNvSpPr>
            <a:spLocks noGrp="1"/>
          </p:cNvSpPr>
          <p:nvPr>
            <p:ph idx="1"/>
          </p:nvPr>
        </p:nvSpPr>
        <p:spPr/>
        <p:txBody>
          <a:bodyPr/>
          <a:lstStyle/>
          <a:p>
            <a:r>
              <a:rPr lang="en-US" sz="1800" dirty="0" smtClean="0">
                <a:solidFill>
                  <a:schemeClr val="tx1"/>
                </a:solidFill>
                <a:latin typeface="TradeGothic LT" panose="020B0506030503020504" pitchFamily="34" charset="0"/>
                <a:ea typeface="TradeGothic LT" panose="020B0506030503020504" pitchFamily="34" charset="0"/>
              </a:rPr>
              <a:t>See key document 10, </a:t>
            </a:r>
            <a:r>
              <a:rPr lang="en-US" sz="1800" i="1" dirty="0" smtClean="0">
                <a:solidFill>
                  <a:schemeClr val="tx1"/>
                </a:solidFill>
                <a:latin typeface="TradeGothic LT" panose="020B0506030503020504" pitchFamily="34" charset="0"/>
                <a:ea typeface="TradeGothic LT" panose="020B0506030503020504" pitchFamily="34" charset="0"/>
              </a:rPr>
              <a:t>Reports on EPS meter activities Feb2020</a:t>
            </a:r>
          </a:p>
          <a:p>
            <a:pPr lvl="1"/>
            <a:endParaRPr lang="en-US" dirty="0" smtClean="0"/>
          </a:p>
        </p:txBody>
      </p:sp>
    </p:spTree>
    <p:extLst>
      <p:ext uri="{BB962C8B-B14F-4D97-AF65-F5344CB8AC3E}">
        <p14:creationId xmlns:p14="http://schemas.microsoft.com/office/powerpoint/2010/main" val="3539492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Changes in EPS database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
        <p:nvSpPr>
          <p:cNvPr id="5" name="Content Placeholder 4"/>
          <p:cNvSpPr>
            <a:spLocks noGrp="1"/>
          </p:cNvSpPr>
          <p:nvPr>
            <p:ph idx="1"/>
          </p:nvPr>
        </p:nvSpPr>
        <p:spPr/>
        <p:txBody>
          <a:bodyPr/>
          <a:lstStyle/>
          <a:p>
            <a:r>
              <a:rPr lang="en-US" sz="1800" dirty="0" smtClean="0">
                <a:solidFill>
                  <a:schemeClr val="tx1"/>
                </a:solidFill>
                <a:latin typeface="TradeGothic LT" panose="020B0506030503020504" pitchFamily="34" charset="0"/>
                <a:ea typeface="TradeGothic LT" panose="020B0506030503020504" pitchFamily="34" charset="0"/>
              </a:rPr>
              <a:t>Recent deployment of EPS database enhancements will result in some notable changes to TDSPs.</a:t>
            </a:r>
          </a:p>
          <a:p>
            <a:pPr lvl="1"/>
            <a:r>
              <a:rPr lang="en-US" sz="1800" dirty="0" smtClean="0">
                <a:solidFill>
                  <a:schemeClr val="tx1"/>
                </a:solidFill>
                <a:latin typeface="TradeGothic LT" panose="020B0506030503020504" pitchFamily="34" charset="0"/>
                <a:ea typeface="TradeGothic LT" panose="020B0506030503020504" pitchFamily="34" charset="0"/>
              </a:rPr>
              <a:t>Follow-up emails requests for certification and test documents will include a follow up number at the end of the subject line, i.e. “3</a:t>
            </a:r>
            <a:r>
              <a:rPr lang="en-US" sz="1800" baseline="30000" dirty="0" smtClean="0">
                <a:solidFill>
                  <a:schemeClr val="tx1"/>
                </a:solidFill>
                <a:latin typeface="TradeGothic LT" panose="020B0506030503020504" pitchFamily="34" charset="0"/>
                <a:ea typeface="TradeGothic LT" panose="020B0506030503020504" pitchFamily="34" charset="0"/>
              </a:rPr>
              <a:t>rd</a:t>
            </a:r>
            <a:r>
              <a:rPr lang="en-US" sz="1800" dirty="0" smtClean="0">
                <a:solidFill>
                  <a:schemeClr val="tx1"/>
                </a:solidFill>
                <a:latin typeface="TradeGothic LT" panose="020B0506030503020504" pitchFamily="34" charset="0"/>
                <a:ea typeface="TradeGothic LT" panose="020B0506030503020504" pitchFamily="34" charset="0"/>
              </a:rPr>
              <a:t> follow up” </a:t>
            </a:r>
          </a:p>
          <a:p>
            <a:pPr marL="457200" lvl="1" indent="0">
              <a:buNone/>
            </a:pPr>
            <a:endParaRPr lang="en-US" sz="1800" dirty="0" smtClean="0">
              <a:solidFill>
                <a:schemeClr val="tx1"/>
              </a:solidFill>
              <a:latin typeface="TradeGothic LT" panose="020B0506030503020504" pitchFamily="34" charset="0"/>
              <a:ea typeface="TradeGothic LT" panose="020B0506030503020504" pitchFamily="34" charset="0"/>
            </a:endParaRPr>
          </a:p>
          <a:p>
            <a:pPr lvl="1"/>
            <a:r>
              <a:rPr lang="en-US" sz="1800" dirty="0" smtClean="0">
                <a:solidFill>
                  <a:schemeClr val="tx1"/>
                </a:solidFill>
                <a:latin typeface="TradeGothic LT" panose="020B0506030503020504" pitchFamily="34" charset="0"/>
                <a:ea typeface="TradeGothic LT" panose="020B0506030503020504" pitchFamily="34" charset="0"/>
              </a:rPr>
              <a:t>Process 000 changes include:</a:t>
            </a:r>
          </a:p>
          <a:p>
            <a:pPr lvl="2"/>
            <a:r>
              <a:rPr lang="en-US" sz="1800" dirty="0" smtClean="0">
                <a:solidFill>
                  <a:schemeClr val="tx1"/>
                </a:solidFill>
                <a:latin typeface="TradeGothic LT" panose="020B0506030503020504" pitchFamily="34" charset="0"/>
                <a:ea typeface="TradeGothic LT" panose="020B0506030503020504" pitchFamily="34" charset="0"/>
              </a:rPr>
              <a:t>Site Name will now be listed on all notifications</a:t>
            </a:r>
          </a:p>
          <a:p>
            <a:pPr lvl="2"/>
            <a:r>
              <a:rPr lang="en-US" sz="1800" dirty="0" smtClean="0">
                <a:solidFill>
                  <a:schemeClr val="tx1"/>
                </a:solidFill>
                <a:latin typeface="TradeGothic LT" panose="020B0506030503020504" pitchFamily="34" charset="0"/>
                <a:ea typeface="TradeGothic LT" panose="020B0506030503020504" pitchFamily="34" charset="0"/>
              </a:rPr>
              <a:t>Open 6-hour and 12-hour notices will now include a note to notify TDSP if one of the two meters had read.  The note will indicate which meter read and will be updated daily until the notice is closed.</a:t>
            </a:r>
          </a:p>
          <a:p>
            <a:pPr lvl="2"/>
            <a:r>
              <a:rPr lang="en-US" sz="1800" dirty="0" smtClean="0">
                <a:solidFill>
                  <a:schemeClr val="tx1"/>
                </a:solidFill>
                <a:latin typeface="TradeGothic LT" panose="020B0506030503020504" pitchFamily="34" charset="0"/>
                <a:ea typeface="TradeGothic LT" panose="020B0506030503020504" pitchFamily="34" charset="0"/>
              </a:rPr>
              <a:t>A 12-hour notice that is becoming a 6-hour notice will have conversion emails sent, i.e. “12-hour Conversion Cancellation” will be different than normal Cancellations.</a:t>
            </a:r>
          </a:p>
          <a:p>
            <a:pPr marL="914400" lvl="2" indent="0">
              <a:buNone/>
            </a:pPr>
            <a:endParaRPr lang="en-US" sz="1600" dirty="0" smtClean="0">
              <a:solidFill>
                <a:schemeClr val="tx1"/>
              </a:solidFill>
              <a:latin typeface="TradeGothic LT" panose="020B0506030503020504" pitchFamily="34" charset="0"/>
              <a:ea typeface="TradeGothic LT" panose="020B0506030503020504" pitchFamily="34" charset="0"/>
            </a:endParaRPr>
          </a:p>
          <a:p>
            <a:pPr lvl="1"/>
            <a:endParaRPr lang="en-US" dirty="0" smtClean="0"/>
          </a:p>
        </p:txBody>
      </p:sp>
    </p:spTree>
    <p:extLst>
      <p:ext uri="{BB962C8B-B14F-4D97-AF65-F5344CB8AC3E}">
        <p14:creationId xmlns:p14="http://schemas.microsoft.com/office/powerpoint/2010/main" val="1753586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NPRR949 Implementation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
        <p:nvSpPr>
          <p:cNvPr id="3" name="Rectangle 2"/>
          <p:cNvSpPr/>
          <p:nvPr/>
        </p:nvSpPr>
        <p:spPr>
          <a:xfrm>
            <a:off x="374072" y="914400"/>
            <a:ext cx="8160327" cy="646331"/>
          </a:xfrm>
          <a:prstGeom prst="rect">
            <a:avLst/>
          </a:prstGeom>
        </p:spPr>
        <p:txBody>
          <a:bodyPr wrap="square">
            <a:spAutoFit/>
          </a:bodyPr>
          <a:lstStyle/>
          <a:p>
            <a:pPr marL="285750" lvl="1" indent="-285750">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As a reminder, NPRR949 was approved 8/13/2019. Protocol 10.12.1 will be updated effective </a:t>
            </a:r>
            <a:r>
              <a:rPr lang="en-US" altLang="en-US" kern="0" dirty="0" smtClean="0">
                <a:solidFill>
                  <a:srgbClr val="000000"/>
                </a:solidFill>
                <a:latin typeface="TradeGothic LT" panose="020B0506030503020504" pitchFamily="34" charset="0"/>
                <a:ea typeface="TradeGothic LT" panose="020B0506030503020504" pitchFamily="34" charset="0"/>
              </a:rPr>
              <a:t>1/1/2023. See updated language below.</a:t>
            </a:r>
            <a:endParaRPr lang="en-US" altLang="en-US" kern="0" dirty="0">
              <a:solidFill>
                <a:srgbClr val="000000"/>
              </a:solidFill>
              <a:latin typeface="TradeGothic LT" panose="020B0506030503020504" pitchFamily="34" charset="0"/>
              <a:ea typeface="TradeGothic LT" panose="020B05060305030205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277799995"/>
              </p:ext>
            </p:extLst>
          </p:nvPr>
        </p:nvGraphicFramePr>
        <p:xfrm>
          <a:off x="1353530" y="3886200"/>
          <a:ext cx="6201410" cy="2225040"/>
        </p:xfrm>
        <a:graphic>
          <a:graphicData uri="http://schemas.openxmlformats.org/drawingml/2006/table">
            <a:tbl>
              <a:tblPr firstRow="1" firstCol="1" lastRow="1" lastCol="1" bandRow="1" bandCol="1"/>
              <a:tblGrid>
                <a:gridCol w="6201410"/>
              </a:tblGrid>
              <a:tr h="0">
                <a:tc>
                  <a:txBody>
                    <a:bodyPr/>
                    <a:lstStyle/>
                    <a:p>
                      <a:pPr marL="0" marR="0">
                        <a:spcBef>
                          <a:spcPts val="600"/>
                        </a:spcBef>
                        <a:spcAft>
                          <a:spcPts val="1200"/>
                        </a:spcAft>
                      </a:pPr>
                      <a:r>
                        <a:rPr lang="en-US" sz="1200" b="1" i="1" dirty="0">
                          <a:effectLst/>
                          <a:latin typeface="Times New Roman" panose="02020603050405020304" pitchFamily="18" charset="0"/>
                          <a:ea typeface="Times New Roman" panose="02020603050405020304" pitchFamily="18" charset="0"/>
                        </a:rPr>
                        <a:t>[NPRR949:  Replace Section 10.12.1 above with the following on January 1, 2023:]</a:t>
                      </a:r>
                      <a:endParaRPr lang="en-US" sz="1200" dirty="0">
                        <a:effectLst/>
                        <a:latin typeface="Times New Roman" panose="02020603050405020304" pitchFamily="18" charset="0"/>
                        <a:ea typeface="Times New Roman" panose="02020603050405020304" pitchFamily="18" charset="0"/>
                      </a:endParaRPr>
                    </a:p>
                    <a:p>
                      <a:pPr marL="0" marR="0" indent="0">
                        <a:spcBef>
                          <a:spcPts val="1200"/>
                        </a:spcBef>
                        <a:spcAft>
                          <a:spcPts val="1200"/>
                        </a:spcAft>
                        <a:tabLst>
                          <a:tab pos="685800" algn="l"/>
                        </a:tabLst>
                      </a:pPr>
                      <a:r>
                        <a:rPr lang="en-US" sz="1200" b="1" i="1" dirty="0">
                          <a:effectLst/>
                          <a:latin typeface="Times New Roman" panose="02020603050405020304" pitchFamily="18" charset="0"/>
                          <a:ea typeface="Times New Roman" panose="02020603050405020304" pitchFamily="18" charset="0"/>
                        </a:rPr>
                        <a:t>10.12.1	ERCOT Acquisition of ERCOT-Polled Settlement (EPS) Meter Data </a:t>
                      </a:r>
                    </a:p>
                    <a:p>
                      <a:pPr marL="4572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(1)	ERCOT shall acquire ERCOT-Polled Settlement (EPS) Meter data via the following communication links:</a:t>
                      </a:r>
                    </a:p>
                    <a:p>
                      <a:pPr marL="9144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(a)	ERCOT private communication network established by ERCOT for ERCOT Real-Time metered Entities; or</a:t>
                      </a:r>
                    </a:p>
                    <a:p>
                      <a:pPr marL="9144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(b)	Other ERCOT-approved communication technology provided by the Transmission Service Provider (TSP) or Distribution Service Provider (DSP).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bl>
          </a:graphicData>
        </a:graphic>
      </p:graphicFrame>
      <p:sp>
        <p:nvSpPr>
          <p:cNvPr id="8" name="Rectangle 7"/>
          <p:cNvSpPr/>
          <p:nvPr/>
        </p:nvSpPr>
        <p:spPr>
          <a:xfrm>
            <a:off x="1353530" y="1905000"/>
            <a:ext cx="6201410" cy="1892826"/>
          </a:xfrm>
          <a:prstGeom prst="rect">
            <a:avLst/>
          </a:prstGeom>
        </p:spPr>
        <p:txBody>
          <a:bodyPr wrap="square">
            <a:spAutoFit/>
          </a:bodyPr>
          <a:lstStyle/>
          <a:p>
            <a:pPr marL="685800" marR="0" indent="-685800">
              <a:spcBef>
                <a:spcPts val="1200"/>
              </a:spcBef>
              <a:spcAft>
                <a:spcPts val="1200"/>
              </a:spcAft>
              <a:tabLst>
                <a:tab pos="685800" algn="l"/>
              </a:tabLst>
            </a:pPr>
            <a:r>
              <a:rPr lang="en-US" sz="1200" b="1" i="1" dirty="0">
                <a:latin typeface="Times New Roman" panose="02020603050405020304" pitchFamily="18" charset="0"/>
                <a:ea typeface="Times New Roman" panose="02020603050405020304" pitchFamily="18" charset="0"/>
              </a:rPr>
              <a:t>10.12.1	ERCOT Acquisition of Meter Data </a:t>
            </a:r>
          </a:p>
          <a:p>
            <a:pPr>
              <a:spcAft>
                <a:spcPts val="1200"/>
              </a:spcAft>
            </a:pPr>
            <a:r>
              <a:rPr lang="en-US" sz="1200" dirty="0">
                <a:latin typeface="Times New Roman" panose="02020603050405020304" pitchFamily="18" charset="0"/>
                <a:ea typeface="Times New Roman" panose="02020603050405020304" pitchFamily="18" charset="0"/>
              </a:rPr>
              <a:t>(</a:t>
            </a:r>
            <a:r>
              <a:rPr lang="en-US" sz="1200" dirty="0" smtClean="0">
                <a:latin typeface="Times New Roman" panose="02020603050405020304" pitchFamily="18" charset="0"/>
                <a:ea typeface="Times New Roman" panose="02020603050405020304" pitchFamily="18" charset="0"/>
              </a:rPr>
              <a:t>1)        ERCOT </a:t>
            </a:r>
            <a:r>
              <a:rPr lang="en-US" sz="1200" dirty="0">
                <a:latin typeface="Times New Roman" panose="02020603050405020304" pitchFamily="18" charset="0"/>
                <a:ea typeface="Times New Roman" panose="02020603050405020304" pitchFamily="18" charset="0"/>
              </a:rPr>
              <a:t>shall acquire meter data via the following communication links:</a:t>
            </a:r>
          </a:p>
          <a:p>
            <a:pPr marL="914400" marR="0" indent="-457200">
              <a:spcBef>
                <a:spcPts val="0"/>
              </a:spcBef>
              <a:spcAft>
                <a:spcPts val="1200"/>
              </a:spcAft>
            </a:pPr>
            <a:r>
              <a:rPr lang="en-US" sz="1200" dirty="0">
                <a:latin typeface="Times New Roman" panose="02020603050405020304" pitchFamily="18" charset="0"/>
                <a:ea typeface="Times New Roman" panose="02020603050405020304" pitchFamily="18" charset="0"/>
              </a:rPr>
              <a:t>(a)	ERCOT private communication network established by ERCOT for ERCOT Real-Time metered Entities; and</a:t>
            </a:r>
          </a:p>
          <a:p>
            <a:pPr marL="914400" marR="0" indent="-457200">
              <a:spcBef>
                <a:spcPts val="0"/>
              </a:spcBef>
              <a:spcAft>
                <a:spcPts val="1200"/>
              </a:spcAft>
            </a:pPr>
            <a:r>
              <a:rPr lang="en-US" sz="1200" dirty="0">
                <a:latin typeface="Times New Roman" panose="02020603050405020304" pitchFamily="18" charset="0"/>
                <a:ea typeface="Times New Roman" panose="02020603050405020304" pitchFamily="18" charset="0"/>
              </a:rPr>
              <a:t>(b)	Standard voice telephone circuit or other ERCOT-approved communication technology provided by the Transmission Service Provider (TSP) or Distribution Service Provider (DSP) for ERCOT-Polled Settlement (EPS) Meters.</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00049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New or Other Business Items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sp>
        <p:nvSpPr>
          <p:cNvPr id="3" name="Rectangle 2"/>
          <p:cNvSpPr/>
          <p:nvPr/>
        </p:nvSpPr>
        <p:spPr>
          <a:xfrm>
            <a:off x="381000" y="914400"/>
            <a:ext cx="5943600" cy="369332"/>
          </a:xfrm>
          <a:prstGeom prst="rect">
            <a:avLst/>
          </a:prstGeom>
        </p:spPr>
        <p:txBody>
          <a:bodyPr wrap="square">
            <a:spAutoFit/>
          </a:bodyPr>
          <a:lstStyle/>
          <a:p>
            <a:pPr marL="285750" lvl="1" indent="-285750">
              <a:buFont typeface="Arial" panose="020B0604020202020204" pitchFamily="34" charset="0"/>
              <a:buChar char="•"/>
            </a:pPr>
            <a:r>
              <a:rPr lang="en-US" altLang="en-US" kern="0" dirty="0" smtClean="0">
                <a:solidFill>
                  <a:srgbClr val="000000"/>
                </a:solidFill>
                <a:latin typeface="TradeGothic LT" panose="020B0506030503020504" pitchFamily="34" charset="0"/>
                <a:ea typeface="TradeGothic LT" panose="020B0506030503020504" pitchFamily="34" charset="0"/>
              </a:rPr>
              <a:t>Request for any new or other business items</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08881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Meeting Summary and Closing Remarks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sp>
        <p:nvSpPr>
          <p:cNvPr id="3" name="Rectangle 2"/>
          <p:cNvSpPr/>
          <p:nvPr/>
        </p:nvSpPr>
        <p:spPr>
          <a:xfrm>
            <a:off x="381000" y="914400"/>
            <a:ext cx="8001000" cy="1477328"/>
          </a:xfrm>
          <a:prstGeom prst="rect">
            <a:avLst/>
          </a:prstGeom>
        </p:spPr>
        <p:txBody>
          <a:bodyPr wrap="square">
            <a:spAutoFit/>
          </a:bodyPr>
          <a:lstStyle/>
          <a:p>
            <a:pPr marL="285750" lvl="1" indent="-285750">
              <a:buFont typeface="Arial" panose="020B0604020202020204" pitchFamily="34" charset="0"/>
              <a:buChar char="•"/>
            </a:pPr>
            <a:r>
              <a:rPr lang="en-US" altLang="en-US" kern="0" dirty="0" smtClean="0">
                <a:solidFill>
                  <a:srgbClr val="000000"/>
                </a:solidFill>
                <a:latin typeface="TradeGothic LT" panose="020B0506030503020504" pitchFamily="34" charset="0"/>
                <a:ea typeface="TradeGothic LT" panose="020B0506030503020504" pitchFamily="34" charset="0"/>
              </a:rPr>
              <a:t>Thank you for your attendance and participation</a:t>
            </a:r>
          </a:p>
          <a:p>
            <a:pPr marL="285750" lvl="1" indent="-285750">
              <a:buFont typeface="Arial" panose="020B0604020202020204" pitchFamily="34" charset="0"/>
              <a:buChar char="•"/>
            </a:pPr>
            <a:endParaRPr lang="en-US"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kern="0" dirty="0" smtClean="0">
                <a:solidFill>
                  <a:srgbClr val="000000"/>
                </a:solidFill>
                <a:latin typeface="TradeGothic LT" panose="020B0506030503020504" pitchFamily="34" charset="0"/>
                <a:ea typeface="TradeGothic LT" panose="020B0506030503020504" pitchFamily="34" charset="0"/>
              </a:rPr>
              <a:t>Notes from this meeting will be posted on the ERCOT website under the key documents for this meeting.</a:t>
            </a:r>
          </a:p>
          <a:p>
            <a:pPr marL="742950" lvl="2" indent="-285750">
              <a:buFont typeface="Arial" panose="020B0604020202020204" pitchFamily="34" charset="0"/>
              <a:buChar char="•"/>
            </a:pPr>
            <a:r>
              <a:rPr lang="en-US" dirty="0">
                <a:hlinkClick r:id="rId3"/>
              </a:rPr>
              <a:t>http://www.ercot.com/calendar/2020/2/12/196908-MWG</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036713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Anti-Trust Admonition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990600"/>
            <a:ext cx="8458200" cy="4555093"/>
          </a:xfrm>
          <a:prstGeom prst="rect">
            <a:avLst/>
          </a:prstGeom>
          <a:noFill/>
        </p:spPr>
        <p:txBody>
          <a:bodyPr wrap="square" rtlCol="0">
            <a:spAutoFit/>
          </a:bodyPr>
          <a:lstStyle/>
          <a:p>
            <a:pPr marL="0" lvl="1"/>
            <a:r>
              <a:rPr lang="en-US" altLang="en-US" b="1" u="sng" kern="0" dirty="0">
                <a:solidFill>
                  <a:srgbClr val="000000"/>
                </a:solidFill>
                <a:latin typeface="TradeGothic LT" panose="020B0506030503020504" pitchFamily="34" charset="0"/>
                <a:ea typeface="TradeGothic LT" panose="020B0506030503020504" pitchFamily="34" charset="0"/>
              </a:rPr>
              <a:t>Antitrust Admonition</a:t>
            </a:r>
            <a:endParaRPr lang="en-US" kern="0" dirty="0">
              <a:solidFill>
                <a:srgbClr val="000000"/>
              </a:solidFill>
              <a:latin typeface="TradeGothic LT" panose="020B0506030503020504" pitchFamily="34" charset="0"/>
              <a:ea typeface="TradeGothic LT" panose="020B0506030503020504" pitchFamily="34" charset="0"/>
            </a:endParaRPr>
          </a:p>
          <a:p>
            <a:pPr marL="0" lvl="1"/>
            <a:r>
              <a:rPr lang="en-US" kern="0" dirty="0" smtClean="0">
                <a:solidFill>
                  <a:srgbClr val="000000"/>
                </a:solidFill>
                <a:latin typeface="TradeGothic LT" panose="020B0506030503020504" pitchFamily="34" charset="0"/>
                <a:ea typeface="TradeGothic LT" panose="020B0506030503020504" pitchFamily="34" charset="0"/>
              </a:rPr>
              <a:t>To </a:t>
            </a:r>
            <a:r>
              <a:rPr lang="en-US" kern="0" dirty="0">
                <a:solidFill>
                  <a:srgbClr val="000000"/>
                </a:solidFill>
                <a:latin typeface="TradeGothic LT" panose="020B0506030503020504" pitchFamily="34" charset="0"/>
                <a:ea typeface="TradeGothic LT" panose="020B0506030503020504" pitchFamily="34" charset="0"/>
              </a:rPr>
              <a:t>avoid raising concerns about antitrust liability, participants in ERCOT activities should refrain from proposing any action or measure that would exceed ERCOT’s authority under federal or state law. For additional information, stakeholders should consult the </a:t>
            </a:r>
            <a:r>
              <a:rPr lang="en-US"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kern="0" dirty="0">
                <a:solidFill>
                  <a:srgbClr val="000000"/>
                </a:solidFill>
                <a:latin typeface="TradeGothic LT" panose="020B0506030503020504" pitchFamily="34" charset="0"/>
                <a:ea typeface="TradeGothic LT" panose="020B0506030503020504" pitchFamily="34" charset="0"/>
              </a:rPr>
            </a:br>
            <a:r>
              <a:rPr lang="en-US" kern="0" dirty="0">
                <a:solidFill>
                  <a:srgbClr val="000000"/>
                </a:solidFill>
                <a:latin typeface="TradeGothic LT" panose="020B0506030503020504" pitchFamily="34" charset="0"/>
                <a:ea typeface="TradeGothic LT" panose="020B0506030503020504" pitchFamily="34" charset="0"/>
                <a:hlinkClick r:id="rId3"/>
              </a:rPr>
              <a:t>http://</a:t>
            </a:r>
            <a:r>
              <a:rPr lang="en-US" kern="0" dirty="0" smtClean="0">
                <a:solidFill>
                  <a:srgbClr val="000000"/>
                </a:solidFill>
                <a:latin typeface="TradeGothic LT" panose="020B0506030503020504" pitchFamily="34" charset="0"/>
                <a:ea typeface="TradeGothic LT" panose="020B0506030503020504" pitchFamily="34" charset="0"/>
                <a:hlinkClick r:id="rId3"/>
              </a:rPr>
              <a:t>www.ercot.com/about/governance/index.html</a:t>
            </a:r>
            <a:endParaRPr lang="en-US" kern="0" dirty="0" smtClean="0">
              <a:solidFill>
                <a:srgbClr val="000000"/>
              </a:solidFill>
              <a:latin typeface="TradeGothic LT" panose="020B0506030503020504" pitchFamily="34" charset="0"/>
              <a:ea typeface="TradeGothic LT" panose="020B0506030503020504" pitchFamily="34" charset="0"/>
            </a:endParaRPr>
          </a:p>
          <a:p>
            <a:pPr marL="0" lvl="1"/>
            <a:endParaRPr lang="en-US" kern="0" dirty="0">
              <a:solidFill>
                <a:srgbClr val="000000"/>
              </a:solidFill>
              <a:latin typeface="TradeGothic LT" panose="020B0506030503020504" pitchFamily="34" charset="0"/>
              <a:ea typeface="TradeGothic LT" panose="020B0506030503020504" pitchFamily="34" charset="0"/>
            </a:endParaRPr>
          </a:p>
          <a:p>
            <a:pPr marL="0" lvl="1"/>
            <a:endParaRPr lang="en-US" kern="0" dirty="0" smtClean="0">
              <a:solidFill>
                <a:srgbClr val="000000"/>
              </a:solidFill>
              <a:latin typeface="TradeGothic LT" panose="020B0506030503020504" pitchFamily="34" charset="0"/>
              <a:ea typeface="TradeGothic LT" panose="020B0506030503020504" pitchFamily="34" charset="0"/>
            </a:endParaRPr>
          </a:p>
          <a:p>
            <a:pPr marL="0" lvl="1"/>
            <a:endParaRPr lang="en-US"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000" b="1" u="sng" kern="0" dirty="0" smtClean="0">
                <a:solidFill>
                  <a:srgbClr val="000000"/>
                </a:solidFill>
                <a:latin typeface="TradeGothic LT" panose="020B0506030503020504" pitchFamily="34" charset="0"/>
                <a:ea typeface="TradeGothic LT" panose="020B0506030503020504" pitchFamily="34" charset="0"/>
              </a:rPr>
              <a:t>Disclaimer</a:t>
            </a:r>
            <a:endParaRPr lang="en-US" altLang="en-US" sz="2000" b="1" u="sng" kern="0" dirty="0">
              <a:solidFill>
                <a:srgbClr val="000000"/>
              </a:solidFill>
              <a:latin typeface="TradeGothic LT" panose="020B0506030503020504" pitchFamily="34" charset="0"/>
              <a:ea typeface="TradeGothic LT" panose="020B0506030503020504" pitchFamily="34" charset="0"/>
            </a:endParaRPr>
          </a:p>
          <a:p>
            <a:pPr lvl="0">
              <a:lnSpc>
                <a:spcPct val="80000"/>
              </a:lnSpc>
              <a:defRPr/>
            </a:pPr>
            <a:r>
              <a:rPr lang="en-US" altLang="en-US"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a:t>
            </a:r>
            <a:r>
              <a:rPr lang="en-US" altLang="en-US" kern="0" dirty="0" smtClean="0">
                <a:solidFill>
                  <a:srgbClr val="000000"/>
                </a:solidFill>
                <a:latin typeface="TradeGothic LT" panose="020B0506030503020504" pitchFamily="34" charset="0"/>
                <a:ea typeface="TradeGothic LT" panose="020B0506030503020504" pitchFamily="34" charset="0"/>
              </a:rPr>
              <a:t>the acknowledgement </a:t>
            </a:r>
            <a:r>
              <a:rPr lang="en-US" altLang="en-US" kern="0" dirty="0">
                <a:solidFill>
                  <a:srgbClr val="000000"/>
                </a:solidFill>
                <a:latin typeface="TradeGothic LT" panose="020B0506030503020504" pitchFamily="34" charset="0"/>
                <a:ea typeface="TradeGothic LT" panose="020B0506030503020504" pitchFamily="34" charset="0"/>
              </a:rPr>
              <a:t>that the information will</a:t>
            </a:r>
          </a:p>
          <a:p>
            <a:pPr lvl="0">
              <a:lnSpc>
                <a:spcPct val="80000"/>
              </a:lnSpc>
              <a:defRPr/>
            </a:pPr>
            <a:r>
              <a:rPr lang="en-US" altLang="en-US" kern="0" dirty="0">
                <a:solidFill>
                  <a:srgbClr val="000000"/>
                </a:solidFill>
                <a:latin typeface="TradeGothic LT" panose="020B0506030503020504" pitchFamily="34" charset="0"/>
                <a:ea typeface="TradeGothic LT" panose="020B0506030503020504" pitchFamily="34" charset="0"/>
              </a:rPr>
              <a:t>be considered public in accordance with the ERCOT Websites Content Management Operating Procedure.</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Attendance Roll-call and Introductions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2" name="TextBox 11"/>
          <p:cNvSpPr txBox="1"/>
          <p:nvPr/>
        </p:nvSpPr>
        <p:spPr>
          <a:xfrm>
            <a:off x="381000" y="914400"/>
            <a:ext cx="8153400" cy="369332"/>
          </a:xfrm>
          <a:prstGeom prst="rect">
            <a:avLst/>
          </a:prstGeom>
          <a:noFill/>
        </p:spPr>
        <p:txBody>
          <a:bodyPr wrap="square" rtlCol="0">
            <a:spAutoFit/>
          </a:bodyPr>
          <a:lstStyle/>
          <a:p>
            <a:pPr marL="285750" lvl="1" indent="-285750">
              <a:buFont typeface="Arial" panose="020B0604020202020204" pitchFamily="34" charset="0"/>
              <a:buChar char="•"/>
            </a:pPr>
            <a:r>
              <a:rPr lang="en-US" altLang="en-US" kern="0" dirty="0" smtClean="0">
                <a:solidFill>
                  <a:srgbClr val="000000"/>
                </a:solidFill>
                <a:latin typeface="TradeGothic LT" panose="020B0506030503020504" pitchFamily="34" charset="0"/>
                <a:ea typeface="TradeGothic LT" panose="020B0506030503020504" pitchFamily="34" charset="0"/>
              </a:rPr>
              <a:t>Brief introduction of those present and those participating via WebEx</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Selection of Chair/Vice-chair</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Rectangle 2"/>
          <p:cNvSpPr/>
          <p:nvPr/>
        </p:nvSpPr>
        <p:spPr>
          <a:xfrm>
            <a:off x="381000" y="914400"/>
            <a:ext cx="6400800" cy="369332"/>
          </a:xfrm>
          <a:prstGeom prst="rect">
            <a:avLst/>
          </a:prstGeom>
        </p:spPr>
        <p:txBody>
          <a:bodyPr wrap="square">
            <a:spAutoFit/>
          </a:bodyPr>
          <a:lstStyle/>
          <a:p>
            <a:pPr marL="285750" lvl="1" indent="-285750">
              <a:buFont typeface="Arial" panose="020B0604020202020204" pitchFamily="34" charset="0"/>
              <a:buChar char="•"/>
            </a:pPr>
            <a:r>
              <a:rPr lang="en-US" altLang="en-US" kern="0" dirty="0" smtClean="0">
                <a:solidFill>
                  <a:srgbClr val="000000"/>
                </a:solidFill>
                <a:latin typeface="TradeGothic LT" panose="020B0506030503020504" pitchFamily="34" charset="0"/>
                <a:ea typeface="TradeGothic LT" panose="020B0506030503020504" pitchFamily="34" charset="0"/>
              </a:rPr>
              <a:t>Selection of MWG Chair and Vice-Chair for the next year</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302200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Point of Interconnection Discussion Update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5" name="Content Placeholder 4"/>
          <p:cNvSpPr>
            <a:spLocks noGrp="1"/>
          </p:cNvSpPr>
          <p:nvPr>
            <p:ph idx="1"/>
          </p:nvPr>
        </p:nvSpPr>
        <p:spPr/>
        <p:txBody>
          <a:bodyPr/>
          <a:lstStyle/>
          <a:p>
            <a:r>
              <a:rPr lang="en-US" dirty="0" smtClean="0"/>
              <a:t>ERCOT NPRR to clarify Point of Interconnection (POI) is in the final internal review stage</a:t>
            </a:r>
          </a:p>
          <a:p>
            <a:r>
              <a:rPr lang="en-US" dirty="0" smtClean="0"/>
              <a:t>POI as used in Protocols </a:t>
            </a:r>
          </a:p>
          <a:p>
            <a:pPr lvl="1"/>
            <a:r>
              <a:rPr lang="en-US" dirty="0" smtClean="0"/>
              <a:t>Creates uncertainty and ambiguity in regards to the location of the POI </a:t>
            </a:r>
          </a:p>
          <a:p>
            <a:pPr lvl="1"/>
            <a:r>
              <a:rPr lang="en-US" dirty="0" smtClean="0"/>
              <a:t>Uses one term to define separate and distinct points of measurement </a:t>
            </a:r>
          </a:p>
          <a:p>
            <a:pPr lvl="2"/>
            <a:r>
              <a:rPr lang="en-US" dirty="0" smtClean="0"/>
              <a:t>EPS Meter location for energy settlement </a:t>
            </a:r>
          </a:p>
          <a:p>
            <a:pPr lvl="2"/>
            <a:r>
              <a:rPr lang="en-US" dirty="0" smtClean="0"/>
              <a:t>Telemetry location for generator performance</a:t>
            </a:r>
          </a:p>
          <a:p>
            <a:endParaRPr lang="en-US" dirty="0" smtClean="0"/>
          </a:p>
          <a:p>
            <a:endParaRPr lang="en-US" dirty="0"/>
          </a:p>
        </p:txBody>
      </p:sp>
    </p:spTree>
    <p:extLst>
      <p:ext uri="{BB962C8B-B14F-4D97-AF65-F5344CB8AC3E}">
        <p14:creationId xmlns:p14="http://schemas.microsoft.com/office/powerpoint/2010/main" val="4232399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Point of Interconnection Defined </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Content Placeholder 4"/>
          <p:cNvSpPr>
            <a:spLocks noGrp="1"/>
          </p:cNvSpPr>
          <p:nvPr>
            <p:ph idx="1"/>
          </p:nvPr>
        </p:nvSpPr>
        <p:spPr/>
        <p:txBody>
          <a:bodyPr/>
          <a:lstStyle/>
          <a:p>
            <a:r>
              <a:rPr lang="en-US" dirty="0" smtClean="0"/>
              <a:t>NPRR proposes changing the definition of POI</a:t>
            </a:r>
          </a:p>
          <a:p>
            <a:pPr lvl="1"/>
            <a:r>
              <a:rPr lang="en-US" dirty="0" smtClean="0">
                <a:solidFill>
                  <a:srgbClr val="FF0000"/>
                </a:solidFill>
              </a:rPr>
              <a:t>From:</a:t>
            </a:r>
            <a:r>
              <a:rPr lang="en-US" dirty="0" smtClean="0"/>
              <a:t> The </a:t>
            </a:r>
            <a:r>
              <a:rPr lang="en-US" dirty="0"/>
              <a:t>voltage level and substation where a Generation Entity’s interconnection Facilities connect to the Transmission Facilities as reflected in the Standard Generation Interconnection Agreement (SGIA) between a Generation Entity and a Transmission Service Provider (TSP) or the voltage level and substation where Load interconnects to the TSP Facilities.</a:t>
            </a:r>
          </a:p>
          <a:p>
            <a:pPr lvl="1"/>
            <a:r>
              <a:rPr lang="en-US" dirty="0" smtClean="0">
                <a:solidFill>
                  <a:srgbClr val="FF0000"/>
                </a:solidFill>
              </a:rPr>
              <a:t>To:</a:t>
            </a:r>
            <a:r>
              <a:rPr lang="en-US" dirty="0" smtClean="0"/>
              <a:t> Any </a:t>
            </a:r>
            <a:r>
              <a:rPr lang="en-US" dirty="0"/>
              <a:t>physical location where a Generation Entity’s Facilities electrically connect to the Transmission Service Provider’s (TSP’s) Facilities.</a:t>
            </a:r>
          </a:p>
          <a:p>
            <a:endParaRPr lang="en-US" dirty="0"/>
          </a:p>
        </p:txBody>
      </p:sp>
    </p:spTree>
    <p:extLst>
      <p:ext uri="{BB962C8B-B14F-4D97-AF65-F5344CB8AC3E}">
        <p14:creationId xmlns:p14="http://schemas.microsoft.com/office/powerpoint/2010/main" val="1387526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Point of Interconnection Bus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Content Placeholder 4"/>
          <p:cNvSpPr>
            <a:spLocks noGrp="1"/>
          </p:cNvSpPr>
          <p:nvPr>
            <p:ph idx="1"/>
          </p:nvPr>
        </p:nvSpPr>
        <p:spPr/>
        <p:txBody>
          <a:bodyPr/>
          <a:lstStyle/>
          <a:p>
            <a:r>
              <a:rPr lang="en-US" dirty="0" smtClean="0"/>
              <a:t>NPRR proposes creation of a new defined term - Point of Interconnection Bus (POIB)</a:t>
            </a:r>
          </a:p>
          <a:p>
            <a:pPr lvl="1"/>
            <a:r>
              <a:rPr lang="en-US" dirty="0"/>
              <a:t>For each TSP substation to which a Generation Resource interconnects, the Electrical Bus at that substation that is electrically closest to the Generation Resource’s POI, or any electrically equivalent Electrical Bus in that substation. </a:t>
            </a:r>
          </a:p>
          <a:p>
            <a:endParaRPr lang="en-US" dirty="0"/>
          </a:p>
        </p:txBody>
      </p:sp>
    </p:spTree>
    <p:extLst>
      <p:ext uri="{BB962C8B-B14F-4D97-AF65-F5344CB8AC3E}">
        <p14:creationId xmlns:p14="http://schemas.microsoft.com/office/powerpoint/2010/main" val="4171728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Line Loss Compensation Survey Results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3" name="Rectangle 2"/>
          <p:cNvSpPr/>
          <p:nvPr/>
        </p:nvSpPr>
        <p:spPr>
          <a:xfrm>
            <a:off x="381000" y="840224"/>
            <a:ext cx="8458200" cy="5724644"/>
          </a:xfrm>
          <a:prstGeom prst="rect">
            <a:avLst/>
          </a:prstGeom>
        </p:spPr>
        <p:txBody>
          <a:bodyPr wrap="square">
            <a:spAutoFit/>
          </a:bodyPr>
          <a:lstStyle/>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9 TDSPs out of 22 provided a response (40.9%)</a:t>
            </a:r>
          </a:p>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5 of the responses stated that their company did not use line loss and therefore elected to not provide a recommendation</a:t>
            </a:r>
          </a:p>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Some responses included multiple options, all options are included below</a:t>
            </a:r>
          </a:p>
          <a:p>
            <a:pPr marL="574675" lvl="2" indent="-347663">
              <a:buFont typeface="+mj-lt"/>
              <a:buAutoNum type="alphaLcParenR"/>
            </a:pPr>
            <a:r>
              <a:rPr lang="en-US" dirty="0" smtClean="0">
                <a:latin typeface="TradeGothic LT" panose="020B0506030503020504" pitchFamily="34" charset="0"/>
                <a:ea typeface="TradeGothic LT" panose="020B0506030503020504" pitchFamily="34" charset="0"/>
              </a:rPr>
              <a:t>2 responses supported the concept of not programming line loss when there would be no observable impact to meter testing.</a:t>
            </a:r>
          </a:p>
          <a:p>
            <a:pPr marL="1084262" lvl="3" indent="-4000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Previous ERCOT calculation of % Watt Cu less than 0.001% to not be observed on meter test report when using 5 test amps</a:t>
            </a:r>
            <a:r>
              <a:rPr lang="en-US" dirty="0">
                <a:latin typeface="TradeGothic LT" panose="020B0506030503020504" pitchFamily="34" charset="0"/>
                <a:ea typeface="TradeGothic LT" panose="020B0506030503020504" pitchFamily="34" charset="0"/>
              </a:rPr>
              <a:t>. </a:t>
            </a:r>
            <a:r>
              <a:rPr lang="en-US" sz="1100" dirty="0">
                <a:latin typeface="TradeGothic LT" panose="020B0506030503020504" pitchFamily="34" charset="0"/>
                <a:ea typeface="TradeGothic LT" panose="020B0506030503020504" pitchFamily="34" charset="0"/>
              </a:rPr>
              <a:t>(see key document </a:t>
            </a:r>
            <a:r>
              <a:rPr lang="en-US" sz="1100" i="1" dirty="0">
                <a:latin typeface="TradeGothic LT" panose="020B0506030503020504" pitchFamily="34" charset="0"/>
                <a:ea typeface="TradeGothic LT" panose="020B0506030503020504" pitchFamily="34" charset="0"/>
              </a:rPr>
              <a:t>Line Loss Compensation References </a:t>
            </a:r>
            <a:r>
              <a:rPr lang="en-US" sz="1100" dirty="0">
                <a:latin typeface="TradeGothic LT" panose="020B0506030503020504" pitchFamily="34" charset="0"/>
                <a:ea typeface="TradeGothic LT" panose="020B0506030503020504" pitchFamily="34" charset="0"/>
              </a:rPr>
              <a:t>Item A</a:t>
            </a:r>
            <a:r>
              <a:rPr lang="en-US" sz="1100" dirty="0" smtClean="0">
                <a:latin typeface="TradeGothic LT" panose="020B0506030503020504" pitchFamily="34" charset="0"/>
                <a:ea typeface="TradeGothic LT" panose="020B0506030503020504" pitchFamily="34" charset="0"/>
              </a:rPr>
              <a:t>)</a:t>
            </a:r>
          </a:p>
          <a:p>
            <a:pPr marL="574675" lvl="2" indent="-347663">
              <a:buFont typeface="+mj-lt"/>
              <a:buAutoNum type="alphaLcParenR"/>
            </a:pPr>
            <a:r>
              <a:rPr lang="en-US" dirty="0" smtClean="0">
                <a:latin typeface="TradeGothic LT" panose="020B0506030503020504" pitchFamily="34" charset="0"/>
                <a:ea typeface="TradeGothic LT" panose="020B0506030503020504" pitchFamily="34" charset="0"/>
              </a:rPr>
              <a:t>1 response recommended only programming when % Watt Cu was 0.05% or greater </a:t>
            </a:r>
            <a:r>
              <a:rPr lang="en-US" sz="1100" dirty="0" smtClean="0">
                <a:latin typeface="TradeGothic LT" panose="020B0506030503020504" pitchFamily="34" charset="0"/>
                <a:ea typeface="TradeGothic LT" panose="020B0506030503020504" pitchFamily="34" charset="0"/>
              </a:rPr>
              <a:t>(see key </a:t>
            </a:r>
            <a:r>
              <a:rPr lang="en-US" sz="1100" dirty="0">
                <a:latin typeface="TradeGothic LT" panose="020B0506030503020504" pitchFamily="34" charset="0"/>
                <a:ea typeface="TradeGothic LT" panose="020B0506030503020504" pitchFamily="34" charset="0"/>
              </a:rPr>
              <a:t>d</a:t>
            </a:r>
            <a:r>
              <a:rPr lang="en-US" sz="1100" dirty="0" smtClean="0">
                <a:latin typeface="TradeGothic LT" panose="020B0506030503020504" pitchFamily="34" charset="0"/>
                <a:ea typeface="TradeGothic LT" panose="020B0506030503020504" pitchFamily="34" charset="0"/>
              </a:rPr>
              <a:t>ocument </a:t>
            </a:r>
            <a:r>
              <a:rPr lang="en-US" sz="1100" i="1" dirty="0" smtClean="0">
                <a:latin typeface="TradeGothic LT" panose="020B0506030503020504" pitchFamily="34" charset="0"/>
                <a:ea typeface="TradeGothic LT" panose="020B0506030503020504" pitchFamily="34" charset="0"/>
              </a:rPr>
              <a:t>Line Loss Compensation References </a:t>
            </a:r>
            <a:r>
              <a:rPr lang="en-US" sz="1100" dirty="0" smtClean="0">
                <a:latin typeface="TradeGothic LT" panose="020B0506030503020504" pitchFamily="34" charset="0"/>
                <a:ea typeface="TradeGothic LT" panose="020B0506030503020504" pitchFamily="34" charset="0"/>
              </a:rPr>
              <a:t>Item B)</a:t>
            </a:r>
          </a:p>
          <a:p>
            <a:pPr marL="574675" lvl="2" indent="-347663">
              <a:buFont typeface="+mj-lt"/>
              <a:buAutoNum type="alphaLcParenR"/>
            </a:pPr>
            <a:r>
              <a:rPr lang="en-US" dirty="0" smtClean="0">
                <a:latin typeface="TradeGothic LT" panose="020B0506030503020504" pitchFamily="34" charset="0"/>
                <a:ea typeface="TradeGothic LT" panose="020B0506030503020504" pitchFamily="34" charset="0"/>
              </a:rPr>
              <a:t>1 response recommended creating a reference table of line types, voltages and length which would indicate when loss compensation was required</a:t>
            </a:r>
          </a:p>
          <a:p>
            <a:pPr marL="574675" lvl="2" indent="-347663">
              <a:buFont typeface="+mj-lt"/>
              <a:buAutoNum type="alphaLcParenR"/>
            </a:pPr>
            <a:r>
              <a:rPr lang="en-US" dirty="0" smtClean="0">
                <a:latin typeface="TradeGothic LT" panose="020B0506030503020504" pitchFamily="34" charset="0"/>
                <a:ea typeface="TradeGothic LT" panose="020B0506030503020504" pitchFamily="34" charset="0"/>
              </a:rPr>
              <a:t>1 response recommended programming for line loss to prevent exceeding a maximum metering error of 0.47% </a:t>
            </a:r>
            <a:r>
              <a:rPr lang="en-US" sz="1100" dirty="0" smtClean="0">
                <a:latin typeface="TradeGothic LT" panose="020B0506030503020504" pitchFamily="34" charset="0"/>
                <a:ea typeface="TradeGothic LT" panose="020B0506030503020504" pitchFamily="34" charset="0"/>
              </a:rPr>
              <a:t>(see key </a:t>
            </a:r>
            <a:r>
              <a:rPr lang="en-US" sz="1100" dirty="0">
                <a:latin typeface="TradeGothic LT" panose="020B0506030503020504" pitchFamily="34" charset="0"/>
                <a:ea typeface="TradeGothic LT" panose="020B0506030503020504" pitchFamily="34" charset="0"/>
              </a:rPr>
              <a:t>d</a:t>
            </a:r>
            <a:r>
              <a:rPr lang="en-US" sz="1100" dirty="0" smtClean="0">
                <a:latin typeface="TradeGothic LT" panose="020B0506030503020504" pitchFamily="34" charset="0"/>
                <a:ea typeface="TradeGothic LT" panose="020B0506030503020504" pitchFamily="34" charset="0"/>
              </a:rPr>
              <a:t>ocument </a:t>
            </a:r>
            <a:r>
              <a:rPr lang="en-US" sz="1100" i="1" dirty="0" smtClean="0">
                <a:latin typeface="TradeGothic LT" panose="020B0506030503020504" pitchFamily="34" charset="0"/>
                <a:ea typeface="TradeGothic LT" panose="020B0506030503020504" pitchFamily="34" charset="0"/>
              </a:rPr>
              <a:t>Line Loss Compensation References</a:t>
            </a:r>
            <a:r>
              <a:rPr lang="en-US" sz="1100" dirty="0" smtClean="0">
                <a:latin typeface="TradeGothic LT" panose="020B0506030503020504" pitchFamily="34" charset="0"/>
                <a:ea typeface="TradeGothic LT" panose="020B0506030503020504" pitchFamily="34" charset="0"/>
              </a:rPr>
              <a:t> Item C)</a:t>
            </a:r>
          </a:p>
          <a:p>
            <a:pPr marL="574675" lvl="2" indent="-347663">
              <a:buFont typeface="+mj-lt"/>
              <a:buAutoNum type="alphaLcParenR"/>
            </a:pPr>
            <a:r>
              <a:rPr lang="en-US" dirty="0" smtClean="0">
                <a:latin typeface="TradeGothic LT" panose="020B0506030503020504" pitchFamily="34" charset="0"/>
                <a:ea typeface="TradeGothic LT" panose="020B0506030503020504" pitchFamily="34" charset="0"/>
              </a:rPr>
              <a:t>1 response recommended programming for line loss only when the distance exceeds 600 yards </a:t>
            </a:r>
            <a:r>
              <a:rPr lang="en-US" sz="1100" dirty="0">
                <a:latin typeface="TradeGothic LT" panose="020B0506030503020504" pitchFamily="34" charset="0"/>
                <a:ea typeface="TradeGothic LT" panose="020B0506030503020504" pitchFamily="34" charset="0"/>
              </a:rPr>
              <a:t>(see key document </a:t>
            </a:r>
            <a:r>
              <a:rPr lang="en-US" sz="1100" i="1" dirty="0">
                <a:latin typeface="TradeGothic LT" panose="020B0506030503020504" pitchFamily="34" charset="0"/>
                <a:ea typeface="TradeGothic LT" panose="020B0506030503020504" pitchFamily="34" charset="0"/>
              </a:rPr>
              <a:t>Line Loss Compensation </a:t>
            </a:r>
            <a:r>
              <a:rPr lang="en-US" sz="1100" i="1" dirty="0" smtClean="0">
                <a:latin typeface="TradeGothic LT" panose="020B0506030503020504" pitchFamily="34" charset="0"/>
                <a:ea typeface="TradeGothic LT" panose="020B0506030503020504" pitchFamily="34" charset="0"/>
              </a:rPr>
              <a:t>References</a:t>
            </a:r>
            <a:r>
              <a:rPr lang="en-US" sz="1100" dirty="0" smtClean="0">
                <a:latin typeface="TradeGothic LT" panose="020B0506030503020504" pitchFamily="34" charset="0"/>
                <a:ea typeface="TradeGothic LT" panose="020B0506030503020504" pitchFamily="34" charset="0"/>
              </a:rPr>
              <a:t> </a:t>
            </a:r>
            <a:r>
              <a:rPr lang="en-US" sz="1100" dirty="0">
                <a:latin typeface="TradeGothic LT" panose="020B0506030503020504" pitchFamily="34" charset="0"/>
                <a:ea typeface="TradeGothic LT" panose="020B0506030503020504" pitchFamily="34" charset="0"/>
              </a:rPr>
              <a:t>Item </a:t>
            </a:r>
            <a:r>
              <a:rPr lang="en-US" sz="1100" dirty="0" smtClean="0">
                <a:latin typeface="TradeGothic LT" panose="020B0506030503020504" pitchFamily="34" charset="0"/>
                <a:ea typeface="TradeGothic LT" panose="020B0506030503020504" pitchFamily="34" charset="0"/>
              </a:rPr>
              <a:t>D)</a:t>
            </a:r>
          </a:p>
          <a:p>
            <a:pPr marL="574675" lvl="2" indent="-347663">
              <a:buFont typeface="+mj-lt"/>
              <a:buAutoNum type="alphaLcParenR"/>
            </a:pPr>
            <a:r>
              <a:rPr lang="en-US" dirty="0" smtClean="0">
                <a:latin typeface="TradeGothic LT" panose="020B0506030503020504" pitchFamily="34" charset="0"/>
                <a:ea typeface="TradeGothic LT" panose="020B0506030503020504" pitchFamily="34" charset="0"/>
              </a:rPr>
              <a:t>1 response recommend keeping the current protocol where any difference from the POI should be calculated and compensated </a:t>
            </a:r>
            <a:r>
              <a:rPr lang="en-US" sz="1100" dirty="0">
                <a:latin typeface="TradeGothic LT" panose="020B0506030503020504" pitchFamily="34" charset="0"/>
                <a:ea typeface="TradeGothic LT" panose="020B0506030503020504" pitchFamily="34" charset="0"/>
              </a:rPr>
              <a:t>(see key document </a:t>
            </a:r>
            <a:r>
              <a:rPr lang="en-US" sz="1100" i="1" dirty="0">
                <a:latin typeface="TradeGothic LT" panose="020B0506030503020504" pitchFamily="34" charset="0"/>
                <a:ea typeface="TradeGothic LT" panose="020B0506030503020504" pitchFamily="34" charset="0"/>
              </a:rPr>
              <a:t>Line Loss Compensation References</a:t>
            </a:r>
            <a:r>
              <a:rPr lang="en-US" sz="1100" dirty="0">
                <a:latin typeface="TradeGothic LT" panose="020B0506030503020504" pitchFamily="34" charset="0"/>
                <a:ea typeface="TradeGothic LT" panose="020B0506030503020504" pitchFamily="34" charset="0"/>
              </a:rPr>
              <a:t> Item </a:t>
            </a:r>
            <a:r>
              <a:rPr lang="en-US" sz="1100" dirty="0" smtClean="0">
                <a:latin typeface="TradeGothic LT" panose="020B0506030503020504" pitchFamily="34" charset="0"/>
                <a:ea typeface="TradeGothic LT" panose="020B0506030503020504" pitchFamily="34" charset="0"/>
              </a:rPr>
              <a:t>E)</a:t>
            </a:r>
            <a:endParaRPr lang="en-US" sz="1100" dirty="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870305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adeGothic LT" panose="020B0506030503020504" pitchFamily="34" charset="0"/>
                <a:ea typeface="TradeGothic LT" panose="020B0506030503020504" pitchFamily="34" charset="0"/>
              </a:rPr>
              <a:t>Line Loss Compensation </a:t>
            </a:r>
            <a:r>
              <a:rPr lang="en-US" dirty="0" smtClean="0">
                <a:latin typeface="TradeGothic LT" panose="020B0506030503020504" pitchFamily="34" charset="0"/>
                <a:ea typeface="TradeGothic LT" panose="020B0506030503020504" pitchFamily="34" charset="0"/>
              </a:rPr>
              <a:t>Discussion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Content Placeholder 4"/>
          <p:cNvSpPr>
            <a:spLocks noGrp="1"/>
          </p:cNvSpPr>
          <p:nvPr>
            <p:ph idx="1"/>
          </p:nvPr>
        </p:nvSpPr>
        <p:spPr/>
        <p:txBody>
          <a:bodyPr/>
          <a:lstStyle/>
          <a:p>
            <a:r>
              <a:rPr lang="en-US" sz="1800" dirty="0" smtClean="0">
                <a:solidFill>
                  <a:schemeClr val="tx1"/>
                </a:solidFill>
                <a:latin typeface="TradeGothic LT" panose="020B0506030503020504" pitchFamily="34" charset="0"/>
                <a:ea typeface="TradeGothic LT" panose="020B0506030503020504" pitchFamily="34" charset="0"/>
              </a:rPr>
              <a:t>What path forward should be taken by the Meter Working Group?</a:t>
            </a:r>
            <a:endParaRPr lang="en-US" sz="1800" dirty="0">
              <a:solidFill>
                <a:schemeClr val="tx1"/>
              </a:solidFill>
              <a:latin typeface="TradeGothic LT" panose="020B0506030503020504" pitchFamily="34" charset="0"/>
              <a:ea typeface="TradeGothic LT" panose="020B0506030503020504" pitchFamily="34" charset="0"/>
            </a:endParaRPr>
          </a:p>
          <a:p>
            <a:pPr marL="0" indent="0">
              <a:buNone/>
            </a:pPr>
            <a:endParaRPr lang="en-US" dirty="0"/>
          </a:p>
        </p:txBody>
      </p:sp>
    </p:spTree>
    <p:extLst>
      <p:ext uri="{BB962C8B-B14F-4D97-AF65-F5344CB8AC3E}">
        <p14:creationId xmlns:p14="http://schemas.microsoft.com/office/powerpoint/2010/main" val="1844448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infopath/2007/PartnerControls"/>
    <ds:schemaRef ds:uri="http://purl.org/dc/terms/"/>
    <ds:schemaRef ds:uri="http://schemas.microsoft.com/office/2006/metadata/properties"/>
    <ds:schemaRef ds:uri="http://schemas.microsoft.com/office/2006/documentManagement/types"/>
    <ds:schemaRef ds:uri="http://purl.org/dc/dcmitype/"/>
    <ds:schemaRef ds:uri="http://www.w3.org/XML/1998/namespace"/>
    <ds:schemaRef ds:uri="http://schemas.openxmlformats.org/package/2006/metadata/core-properties"/>
    <ds:schemaRef ds:uri="c34af464-7aa1-4edd-9be4-83dffc1cb926"/>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4976</TotalTime>
  <Words>966</Words>
  <Application>Microsoft Office PowerPoint</Application>
  <PresentationFormat>On-screen Show (4:3)</PresentationFormat>
  <Paragraphs>124</Paragraphs>
  <Slides>17</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Times New Roman</vt:lpstr>
      <vt:lpstr>TradeGothic LT</vt:lpstr>
      <vt:lpstr>1_Custom Design</vt:lpstr>
      <vt:lpstr>Office Theme</vt:lpstr>
      <vt:lpstr>PowerPoint Presentation</vt:lpstr>
      <vt:lpstr>Anti-Trust Admonition</vt:lpstr>
      <vt:lpstr>Attendance Roll-call and Introductions</vt:lpstr>
      <vt:lpstr>Selection of Chair/Vice-chair</vt:lpstr>
      <vt:lpstr>Point of Interconnection Discussion Update</vt:lpstr>
      <vt:lpstr>Point of Interconnection Defined </vt:lpstr>
      <vt:lpstr>Point of Interconnection Bus</vt:lpstr>
      <vt:lpstr>Line Loss Compensation Survey Results</vt:lpstr>
      <vt:lpstr>Line Loss Compensation Discussion</vt:lpstr>
      <vt:lpstr>Throw Over Scheme Discussion</vt:lpstr>
      <vt:lpstr>Instrument Transformer Nameplate Requirements</vt:lpstr>
      <vt:lpstr>Isolatable Voltage Transformers</vt:lpstr>
      <vt:lpstr>Reports on EPS Activities</vt:lpstr>
      <vt:lpstr>Changes in EPS database</vt:lpstr>
      <vt:lpstr>NPRR949 Implementation</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Maul, Donald</cp:lastModifiedBy>
  <cp:revision>137</cp:revision>
  <cp:lastPrinted>2016-01-21T20:53:15Z</cp:lastPrinted>
  <dcterms:created xsi:type="dcterms:W3CDTF">2016-01-21T15:20:31Z</dcterms:created>
  <dcterms:modified xsi:type="dcterms:W3CDTF">2020-02-05T22:09:56Z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