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8"/>
  </p:notesMasterIdLst>
  <p:handoutMasterIdLst>
    <p:handoutMasterId r:id="rId19"/>
  </p:handoutMasterIdLst>
  <p:sldIdLst>
    <p:sldId id="260" r:id="rId6"/>
    <p:sldId id="279" r:id="rId7"/>
    <p:sldId id="289" r:id="rId8"/>
    <p:sldId id="278" r:id="rId9"/>
    <p:sldId id="295" r:id="rId10"/>
    <p:sldId id="294" r:id="rId11"/>
    <p:sldId id="268" r:id="rId12"/>
    <p:sldId id="287" r:id="rId13"/>
    <p:sldId id="291" r:id="rId14"/>
    <p:sldId id="292" r:id="rId15"/>
    <p:sldId id="290" r:id="rId16"/>
    <p:sldId id="293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Meter%20AcquisitionAggregration\MWG\2019\Aug%2021%202019\Data%20for%20statistics\Overdue_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'Overdue 2019'!$J$1</c:f>
              <c:strCache>
                <c:ptCount val="1"/>
                <c:pt idx="0">
                  <c:v>Issued</c:v>
                </c:pt>
              </c:strCache>
            </c:strRef>
          </c:tx>
          <c:spPr>
            <a:solidFill>
              <a:srgbClr val="00AEC7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multiLvlStrRef>
              <c:f>'Overdue 2019'!$H$7:$I$14</c:f>
              <c:multiLvlStrCache>
                <c:ptCount val="8"/>
                <c:lvl>
                  <c:pt idx="0">
                    <c:v>6-hour</c:v>
                  </c:pt>
                  <c:pt idx="1">
                    <c:v>12-hour</c:v>
                  </c:pt>
                  <c:pt idx="2">
                    <c:v>5-day</c:v>
                  </c:pt>
                  <c:pt idx="3">
                    <c:v>Total</c:v>
                  </c:pt>
                  <c:pt idx="4">
                    <c:v>6-hour</c:v>
                  </c:pt>
                  <c:pt idx="5">
                    <c:v>12-hour</c:v>
                  </c:pt>
                  <c:pt idx="6">
                    <c:v>5-day</c:v>
                  </c:pt>
                  <c:pt idx="7">
                    <c:v>Total</c:v>
                  </c:pt>
                </c:lvl>
                <c:lvl>
                  <c:pt idx="0">
                    <c:v>2018 Monthly Average</c:v>
                  </c:pt>
                  <c:pt idx="4">
                    <c:v>2019 Monthly Average</c:v>
                  </c:pt>
                </c:lvl>
              </c:multiLvlStrCache>
            </c:multiLvlStrRef>
          </c:cat>
          <c:val>
            <c:numRef>
              <c:f>'Overdue 2019'!$J$7:$J$14</c:f>
              <c:numCache>
                <c:formatCode>General</c:formatCode>
                <c:ptCount val="8"/>
                <c:pt idx="0">
                  <c:v>77</c:v>
                </c:pt>
                <c:pt idx="1">
                  <c:v>140</c:v>
                </c:pt>
                <c:pt idx="2">
                  <c:v>130</c:v>
                </c:pt>
                <c:pt idx="3">
                  <c:v>346</c:v>
                </c:pt>
                <c:pt idx="4" formatCode="0">
                  <c:v>72.5</c:v>
                </c:pt>
                <c:pt idx="5" formatCode="0">
                  <c:v>118.5</c:v>
                </c:pt>
                <c:pt idx="6" formatCode="0">
                  <c:v>126.41666666666667</c:v>
                </c:pt>
                <c:pt idx="7" formatCode="0">
                  <c:v>317.41666666666669</c:v>
                </c:pt>
              </c:numCache>
            </c:numRef>
          </c:val>
        </c:ser>
        <c:ser>
          <c:idx val="1"/>
          <c:order val="1"/>
          <c:tx>
            <c:strRef>
              <c:f>'Overdue 2019'!$K$1</c:f>
              <c:strCache>
                <c:ptCount val="1"/>
                <c:pt idx="0">
                  <c:v>Overdue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cat>
            <c:multiLvlStrRef>
              <c:f>'Overdue 2019'!$H$7:$I$14</c:f>
              <c:multiLvlStrCache>
                <c:ptCount val="8"/>
                <c:lvl>
                  <c:pt idx="0">
                    <c:v>6-hour</c:v>
                  </c:pt>
                  <c:pt idx="1">
                    <c:v>12-hour</c:v>
                  </c:pt>
                  <c:pt idx="2">
                    <c:v>5-day</c:v>
                  </c:pt>
                  <c:pt idx="3">
                    <c:v>Total</c:v>
                  </c:pt>
                  <c:pt idx="4">
                    <c:v>6-hour</c:v>
                  </c:pt>
                  <c:pt idx="5">
                    <c:v>12-hour</c:v>
                  </c:pt>
                  <c:pt idx="6">
                    <c:v>5-day</c:v>
                  </c:pt>
                  <c:pt idx="7">
                    <c:v>Total</c:v>
                  </c:pt>
                </c:lvl>
                <c:lvl>
                  <c:pt idx="0">
                    <c:v>2018 Monthly Average</c:v>
                  </c:pt>
                  <c:pt idx="4">
                    <c:v>2019 Monthly Average</c:v>
                  </c:pt>
                </c:lvl>
              </c:multiLvlStrCache>
            </c:multiLvlStrRef>
          </c:cat>
          <c:val>
            <c:numRef>
              <c:f>'Overdue 2019'!$K$7:$K$14</c:f>
              <c:numCache>
                <c:formatCode>General</c:formatCode>
                <c:ptCount val="8"/>
                <c:pt idx="0">
                  <c:v>57</c:v>
                </c:pt>
                <c:pt idx="1">
                  <c:v>46</c:v>
                </c:pt>
                <c:pt idx="2">
                  <c:v>9</c:v>
                </c:pt>
                <c:pt idx="3">
                  <c:v>112</c:v>
                </c:pt>
                <c:pt idx="4" formatCode="0">
                  <c:v>53.25</c:v>
                </c:pt>
                <c:pt idx="5" formatCode="0">
                  <c:v>40</c:v>
                </c:pt>
                <c:pt idx="6" formatCode="0">
                  <c:v>12.083333333333334</c:v>
                </c:pt>
                <c:pt idx="7" formatCode="0">
                  <c:v>105.33333333333333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199200"/>
        <c:axId val="137199592"/>
      </c:barChart>
      <c:catAx>
        <c:axId val="13719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199592"/>
        <c:crosses val="autoZero"/>
        <c:auto val="1"/>
        <c:lblAlgn val="ctr"/>
        <c:lblOffset val="100"/>
        <c:noMultiLvlLbl val="0"/>
      </c:catAx>
      <c:valAx>
        <c:axId val="137199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19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solidFill>
        <a:srgbClr val="00AEC7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76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5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8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621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 – 2/12/20 MWG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Reporting on Statistics for </a:t>
            </a:r>
          </a:p>
          <a:p>
            <a:r>
              <a:rPr lang="en-US" sz="2000" b="1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EPS Meter Activity</a:t>
            </a:r>
            <a:endParaRPr lang="en-US" sz="2000" b="1" dirty="0">
              <a:solidFill>
                <a:schemeClr val="tx2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Feb 12, 2020</a:t>
            </a:r>
            <a:endParaRPr lang="en-US" dirty="0">
              <a:solidFill>
                <a:schemeClr val="tx2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Annual Meter Test/Meter Reprogram – Resubmittals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802596"/>
              </p:ext>
            </p:extLst>
          </p:nvPr>
        </p:nvGraphicFramePr>
        <p:xfrm>
          <a:off x="381000" y="762000"/>
          <a:ext cx="7315200" cy="53844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</a:tblGrid>
              <a:tr h="204092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</a:t>
                      </a:r>
                      <a:r>
                        <a:rPr lang="en-US" sz="900" b="1" u="sng" strike="noStrike" baseline="0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 resubmittals</a:t>
                      </a:r>
                      <a:r>
                        <a:rPr lang="en-US" sz="9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 within a 14 day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2015-2017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2018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2015-2017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89.5%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95.5%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52.4%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87.4%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12.6%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65.2%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87.5%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82.1%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12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Site Certifications – Initial 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35006"/>
              </p:ext>
            </p:extLst>
          </p:nvPr>
        </p:nvGraphicFramePr>
        <p:xfrm>
          <a:off x="381000" y="762000"/>
          <a:ext cx="7315200" cy="53844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</a:tblGrid>
              <a:tr h="204092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2015-2017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2018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2015-2017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6.3%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7.1%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7.8%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87.0%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8.3%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96.9%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13.2%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63.8%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22.2%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74.2%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42.9%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3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Site Certifications –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Resubmittals</a:t>
            </a:r>
            <a:endParaRPr lang="en-US" sz="24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50155"/>
              </p:ext>
            </p:extLst>
          </p:nvPr>
        </p:nvGraphicFramePr>
        <p:xfrm>
          <a:off x="381000" y="762000"/>
          <a:ext cx="7315200" cy="53844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</a:tblGrid>
              <a:tr h="204092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2015-2017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2018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2015-2017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87.5%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82.4%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13.4%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95.5%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74.2%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52.9%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35.7%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87.8%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36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Notices issued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August through October</a:t>
            </a:r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 2019</a:t>
            </a:r>
            <a:endParaRPr lang="en-US" sz="2400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931494"/>
              </p:ext>
            </p:extLst>
          </p:nvPr>
        </p:nvGraphicFramePr>
        <p:xfrm>
          <a:off x="381000" y="762000"/>
          <a:ext cx="6934200" cy="111232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667000"/>
                <a:gridCol w="1371600"/>
                <a:gridCol w="1447800"/>
                <a:gridCol w="1447800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August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September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October</a:t>
                      </a: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6 Hours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12 Hours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5 days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Phone Line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82583" y="6248395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750440"/>
              </p:ext>
            </p:extLst>
          </p:nvPr>
        </p:nvGraphicFramePr>
        <p:xfrm>
          <a:off x="380998" y="1901091"/>
          <a:ext cx="7924803" cy="416570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5449"/>
                <a:gridCol w="1139776"/>
                <a:gridCol w="999495"/>
                <a:gridCol w="1683361"/>
                <a:gridCol w="1683361"/>
                <a:gridCol w="1683361"/>
              </a:tblGrid>
              <a:tr h="35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METERS ON PHONE LINE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METERS ON TCP/IP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 NOTICES ISSUED FOR AUGUST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SEPTEMBER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OCTOBER *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11.97%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2.32%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0.87%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2.58%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0.87%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1.16%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3.19%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2.84%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4.64%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4.64%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5.32%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4.64%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2.93%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4.93%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5.32%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11.59%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46.39%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34.57%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16.23%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11.86%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19.42%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8.51%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32.46%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0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Notices issued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November t</a:t>
            </a:r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hrough December 2019</a:t>
            </a:r>
            <a:endParaRPr lang="en-US" sz="2400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140228"/>
              </p:ext>
            </p:extLst>
          </p:nvPr>
        </p:nvGraphicFramePr>
        <p:xfrm>
          <a:off x="381000" y="762000"/>
          <a:ext cx="4553806" cy="111232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209800"/>
                <a:gridCol w="1219200"/>
                <a:gridCol w="1124806"/>
              </a:tblGrid>
              <a:tr h="15757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November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December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6 Hours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12 Hours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5 days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Phone Line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82583" y="6248395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777124"/>
              </p:ext>
            </p:extLst>
          </p:nvPr>
        </p:nvGraphicFramePr>
        <p:xfrm>
          <a:off x="381000" y="1901091"/>
          <a:ext cx="5638800" cy="428026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85800"/>
                <a:gridCol w="838200"/>
                <a:gridCol w="838200"/>
                <a:gridCol w="1676400"/>
                <a:gridCol w="1600200"/>
              </a:tblGrid>
              <a:tr h="35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METERS ON PHONE LINE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METERS ON TCP/IP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 NOTICES ISSUED FOR NOVEMBER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 NOTICES ISSUED FOR DECEMBER *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1.75%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0.29%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0.29%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1.05%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0.57%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0.86%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1.75%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1.15%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3.51%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1.15%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5.73%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22.46%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7.45%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8.88%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10.89%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18.62%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44.13%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65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2019 </a:t>
            </a:r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N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otices – </a:t>
            </a:r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Total and Overdue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38601" y="5817904"/>
            <a:ext cx="4640486" cy="457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50" b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Overdue </a:t>
            </a:r>
            <a:r>
              <a:rPr lang="en-US" sz="1150" b="1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timeframes: </a:t>
            </a:r>
            <a:r>
              <a:rPr lang="en-US" sz="115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6-hour </a:t>
            </a:r>
            <a:r>
              <a:rPr lang="en-US" sz="115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12 </a:t>
            </a:r>
            <a:r>
              <a:rPr lang="en-US" sz="115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hours; 12-hour </a:t>
            </a:r>
            <a:r>
              <a:rPr lang="en-US" sz="115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48 </a:t>
            </a:r>
            <a:r>
              <a:rPr lang="en-US" sz="115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hours; 5-day = Open over 10 days</a:t>
            </a:r>
            <a:endParaRPr lang="en-US" sz="1150" dirty="0">
              <a:effectLst/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166977"/>
              </p:ext>
            </p:extLst>
          </p:nvPr>
        </p:nvGraphicFramePr>
        <p:xfrm>
          <a:off x="381000" y="762000"/>
          <a:ext cx="3657601" cy="5486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7634"/>
                <a:gridCol w="673463"/>
                <a:gridCol w="673463"/>
                <a:gridCol w="673463"/>
                <a:gridCol w="789578"/>
              </a:tblGrid>
              <a:tr h="186700">
                <a:tc gridSpan="2">
                  <a:txBody>
                    <a:bodyPr/>
                    <a:lstStyle/>
                    <a:p>
                      <a:pPr algn="ctr" fontAlgn="ctr"/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Issued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Overdue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Overdue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January</a:t>
                      </a:r>
                      <a:endParaRPr lang="en-US" sz="1150" b="1" i="0" u="sng" strike="noStrike" dirty="0" smtClean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84.09%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51.01%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17.20%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45.10%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5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February</a:t>
                      </a:r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67.50%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17.44%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11.90%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27.98%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5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March</a:t>
                      </a:r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67.47%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32.98%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5.00%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37.97%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5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April</a:t>
                      </a:r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88.31%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36.00%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2.60%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41.22%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60.76%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23.08%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13.66%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26.89%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84.06%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41.24%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12.16%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36.94%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86.11%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20.13%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10.67%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27.82%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312847"/>
              </p:ext>
            </p:extLst>
          </p:nvPr>
        </p:nvGraphicFramePr>
        <p:xfrm>
          <a:off x="4149635" y="762000"/>
          <a:ext cx="3775165" cy="39722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03365"/>
                <a:gridCol w="685800"/>
                <a:gridCol w="609600"/>
                <a:gridCol w="762000"/>
                <a:gridCol w="914400"/>
              </a:tblGrid>
              <a:tr h="186700">
                <a:tc gridSpan="2">
                  <a:txBody>
                    <a:bodyPr/>
                    <a:lstStyle/>
                    <a:p>
                      <a:pPr algn="ctr" fontAlgn="ctr"/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Issued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Overdue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Overdue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/>
                      <a:r>
                        <a:rPr lang="en-US" sz="1150" b="1" u="sng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August</a:t>
                      </a:r>
                      <a:endParaRPr lang="en-US" sz="1150" b="1" u="sng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78.57%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17.97%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4.73%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30.41%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/>
                      <a:r>
                        <a:rPr lang="en-US" sz="1150" b="1" u="sng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September</a:t>
                      </a:r>
                      <a:endParaRPr lang="en-US" sz="1150" dirty="0"/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64.29%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23.46%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1.78%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27.39%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/>
                      <a:r>
                        <a:rPr lang="en-US" sz="1150" b="1" u="sng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October</a:t>
                      </a:r>
                      <a:endParaRPr lang="en-US" sz="1150" dirty="0"/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67.27%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48.77%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10.16%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37.39%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/>
                      <a:r>
                        <a:rPr lang="en-US" sz="1150" b="1" u="sng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November</a:t>
                      </a:r>
                      <a:endParaRPr lang="en-US" sz="1150" dirty="0"/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54.55%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38.27%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10.44%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21.75%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/>
                      <a:r>
                        <a:rPr lang="en-US" sz="1150" b="1" u="sng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December</a:t>
                      </a:r>
                      <a:endParaRPr lang="en-US" sz="115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71.43%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45.67%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13.74%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40.40%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204503"/>
              </p:ext>
            </p:extLst>
          </p:nvPr>
        </p:nvGraphicFramePr>
        <p:xfrm>
          <a:off x="4149635" y="4802505"/>
          <a:ext cx="3775165" cy="93947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03365"/>
                <a:gridCol w="685800"/>
                <a:gridCol w="609600"/>
                <a:gridCol w="762000"/>
                <a:gridCol w="914400"/>
              </a:tblGrid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n-US" sz="1150" b="1" u="sng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 </a:t>
                      </a:r>
                    </a:p>
                    <a:p>
                      <a:pPr algn="ctr"/>
                      <a:r>
                        <a:rPr lang="en-US" sz="1150" b="1" u="sng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Totals</a:t>
                      </a:r>
                      <a:endParaRPr lang="en-US" sz="115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870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639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73.45%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6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1422</a:t>
                      </a:r>
                      <a:endParaRPr lang="en-US" sz="115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480</a:t>
                      </a:r>
                      <a:endParaRPr lang="en-US" sz="115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33.76%</a:t>
                      </a:r>
                      <a:endParaRPr lang="en-US" sz="115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4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1517</a:t>
                      </a:r>
                      <a:endParaRPr lang="en-US" sz="115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145</a:t>
                      </a:r>
                      <a:endParaRPr lang="en-US" sz="115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9.56%</a:t>
                      </a:r>
                      <a:endParaRPr lang="en-US" sz="115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31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3809</a:t>
                      </a:r>
                      <a:endParaRPr lang="en-US" sz="115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1264</a:t>
                      </a:r>
                      <a:endParaRPr lang="en-US" sz="115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33.18%</a:t>
                      </a:r>
                      <a:endParaRPr lang="en-US" sz="115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3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2018 and 2019 Monthly Averages – Issued </a:t>
            </a:r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and Overdue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959989"/>
              </p:ext>
            </p:extLst>
          </p:nvPr>
        </p:nvGraphicFramePr>
        <p:xfrm>
          <a:off x="800100" y="1219200"/>
          <a:ext cx="7620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5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Notices issued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January 2020</a:t>
            </a:r>
            <a:endParaRPr lang="en-US" sz="2400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82583" y="6248395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804639"/>
              </p:ext>
            </p:extLst>
          </p:nvPr>
        </p:nvGraphicFramePr>
        <p:xfrm>
          <a:off x="381000" y="914400"/>
          <a:ext cx="7162800" cy="467521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62000"/>
                <a:gridCol w="1295400"/>
                <a:gridCol w="1295400"/>
                <a:gridCol w="1295400"/>
                <a:gridCol w="1295400"/>
                <a:gridCol w="1219200"/>
              </a:tblGrid>
              <a:tr h="35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TOTAL NOTICES ISSUED FOR JANUARY*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NOTICES ISSUED FOR JANUARY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NOTICES CANCELED WITHIN NOTICE TIMEFRAME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NOTICES ISSUED 2 OR 3 TIMES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NOTICES ISSUED 4 OR MORE TIMES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1.52%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1.82%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4.55%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13.03%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13.03%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20.91%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07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Temporary Exemptions Received 2015 through 2020 </a:t>
            </a:r>
            <a:endParaRPr lang="en-US" sz="24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511830"/>
              </p:ext>
            </p:extLst>
          </p:nvPr>
        </p:nvGraphicFramePr>
        <p:xfrm>
          <a:off x="381000" y="762000"/>
          <a:ext cx="6987411" cy="549855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15151"/>
                <a:gridCol w="411484"/>
                <a:gridCol w="411484"/>
                <a:gridCol w="411484"/>
                <a:gridCol w="411484"/>
                <a:gridCol w="411484"/>
                <a:gridCol w="411484"/>
                <a:gridCol w="411484"/>
                <a:gridCol w="411484"/>
                <a:gridCol w="411484"/>
                <a:gridCol w="411484"/>
                <a:gridCol w="411484"/>
                <a:gridCol w="411484"/>
                <a:gridCol w="411484"/>
                <a:gridCol w="411484"/>
                <a:gridCol w="411484"/>
              </a:tblGrid>
              <a:tr h="381000"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Count of Average Exemption Duration from problem identified through resolution (months)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(Does not include exemptions for delayed cutovers)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2015-2018 Average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1.25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1.75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1.75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1.75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6.25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1.75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2.25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1.75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12.25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2.75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1.25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5.75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4.75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6.25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1.75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11.25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7.75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106.5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7.25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5.75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95600" y="6422638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68414" y="4875522"/>
            <a:ext cx="1699386" cy="1541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Table indicates when a temporary exemption was received and the length of time it was open. Duration was as of 2/4/2020 therefore counts can move to the right in future tables.</a:t>
            </a:r>
            <a:endParaRPr lang="en-US" sz="1100" dirty="0">
              <a:effectLst/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09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Temporary Exemption Currently Open as of 2/4/2020</a:t>
            </a:r>
            <a:endParaRPr lang="en-US" sz="24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008197"/>
              </p:ext>
            </p:extLst>
          </p:nvPr>
        </p:nvGraphicFramePr>
        <p:xfrm>
          <a:off x="381000" y="762000"/>
          <a:ext cx="4206240" cy="532219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1440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3810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Duration</a:t>
                      </a:r>
                      <a:r>
                        <a:rPr lang="en-US" sz="1200" b="1" u="none" strike="noStrike" baseline="0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 count of currently open Temporary Exemptions </a:t>
                      </a:r>
                      <a:r>
                        <a:rPr lang="en-US" sz="12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(months)</a:t>
                      </a: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12-24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24+*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Current Totals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95600" y="6422638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145537"/>
              </p:ext>
            </p:extLst>
          </p:nvPr>
        </p:nvGraphicFramePr>
        <p:xfrm>
          <a:off x="5105400" y="762000"/>
          <a:ext cx="3383280" cy="127649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4008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810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Current Totals versus</a:t>
                      </a:r>
                      <a:r>
                        <a:rPr lang="en-US" sz="1200" b="1" u="none" strike="noStrike" baseline="0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 Previous Totals</a:t>
                      </a:r>
                      <a:endParaRPr lang="en-US" sz="1200" b="1" u="none" strike="noStrike" dirty="0" smtClean="0"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12-24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24+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Current 2/4/20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Previous</a:t>
                      </a:r>
                      <a:r>
                        <a:rPr lang="en-US" sz="11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 8/21/19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2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Annual Meter Test/Meter Reprogram – Initial 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756854"/>
              </p:ext>
            </p:extLst>
          </p:nvPr>
        </p:nvGraphicFramePr>
        <p:xfrm>
          <a:off x="381000" y="762000"/>
          <a:ext cx="7315200" cy="53844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</a:tblGrid>
              <a:tr h="204092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2015-2017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2018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2015-2017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98.4%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99.2%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0.8%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98.2%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96.3%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2.3%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2.9%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5.1%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5.7%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7.5%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87.3%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12.7%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15.4%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23.5%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62.6%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73.3%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83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6279</TotalTime>
  <Words>3665</Words>
  <Application>Microsoft Office PowerPoint</Application>
  <PresentationFormat>On-screen Show (4:3)</PresentationFormat>
  <Paragraphs>2256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TradeGothic LT</vt:lpstr>
      <vt:lpstr>1_Custom Design</vt:lpstr>
      <vt:lpstr>Office Theme</vt:lpstr>
      <vt:lpstr>PowerPoint Presentation</vt:lpstr>
      <vt:lpstr>Notices issued August through October 2019</vt:lpstr>
      <vt:lpstr>Notices issued November through December 2019</vt:lpstr>
      <vt:lpstr>2019 Notices – Total and Overdue</vt:lpstr>
      <vt:lpstr>2018 and 2019 Monthly Averages – Issued and Overdue</vt:lpstr>
      <vt:lpstr>Notices issued January 2020</vt:lpstr>
      <vt:lpstr>Temporary Exemptions Received 2015 through 2020 </vt:lpstr>
      <vt:lpstr>Temporary Exemption Currently Open as of 2/4/2020</vt:lpstr>
      <vt:lpstr>Annual Meter Test/Meter Reprogram – Initial Submittals</vt:lpstr>
      <vt:lpstr>Annual Meter Test/Meter Reprogram – Resubmittals</vt:lpstr>
      <vt:lpstr>Site Certifications – Initial Submittals</vt:lpstr>
      <vt:lpstr>Site Certifications – Resubmittals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Nuckolls, Stacy</cp:lastModifiedBy>
  <cp:revision>161</cp:revision>
  <cp:lastPrinted>2016-01-21T20:53:15Z</cp:lastPrinted>
  <dcterms:created xsi:type="dcterms:W3CDTF">2016-01-21T15:20:31Z</dcterms:created>
  <dcterms:modified xsi:type="dcterms:W3CDTF">2020-02-05T17:32:39Z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