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79" r:id="rId7"/>
    <p:sldId id="289" r:id="rId8"/>
    <p:sldId id="278" r:id="rId9"/>
    <p:sldId id="295" r:id="rId10"/>
    <p:sldId id="294" r:id="rId11"/>
    <p:sldId id="268" r:id="rId12"/>
    <p:sldId id="287" r:id="rId13"/>
    <p:sldId id="291" r:id="rId14"/>
    <p:sldId id="292" r:id="rId15"/>
    <p:sldId id="290" r:id="rId16"/>
    <p:sldId id="29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Meter%20AcquisitionAggregration\MWG\2019\Aug%2021%202019\Data%20for%20statistics\Overdue_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'Overdue 2019'!$J$1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2018 Monthly Average</c:v>
                  </c:pt>
                  <c:pt idx="4">
                    <c:v>2019 Monthly Average</c:v>
                  </c:pt>
                </c:lvl>
              </c:multiLvlStrCache>
            </c:multiLvlStrRef>
          </c:cat>
          <c:val>
            <c:numRef>
              <c:f>'Overdue 2019'!$J$7:$J$14</c:f>
              <c:numCache>
                <c:formatCode>General</c:formatCode>
                <c:ptCount val="8"/>
                <c:pt idx="0">
                  <c:v>77</c:v>
                </c:pt>
                <c:pt idx="1">
                  <c:v>140</c:v>
                </c:pt>
                <c:pt idx="2">
                  <c:v>130</c:v>
                </c:pt>
                <c:pt idx="3">
                  <c:v>346</c:v>
                </c:pt>
                <c:pt idx="4" formatCode="0">
                  <c:v>72.5</c:v>
                </c:pt>
                <c:pt idx="5" formatCode="0">
                  <c:v>118.5</c:v>
                </c:pt>
                <c:pt idx="6" formatCode="0">
                  <c:v>126.41666666666667</c:v>
                </c:pt>
                <c:pt idx="7" formatCode="0">
                  <c:v>317.41666666666669</c:v>
                </c:pt>
              </c:numCache>
            </c:numRef>
          </c:val>
        </c:ser>
        <c:ser>
          <c:idx val="1"/>
          <c:order val="1"/>
          <c:tx>
            <c:strRef>
              <c:f>'Overdue 2019'!$K$1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2018 Monthly Average</c:v>
                  </c:pt>
                  <c:pt idx="4">
                    <c:v>2019 Monthly Average</c:v>
                  </c:pt>
                </c:lvl>
              </c:multiLvlStrCache>
            </c:multiLvlStrRef>
          </c:cat>
          <c:val>
            <c:numRef>
              <c:f>'Overdue 2019'!$K$7:$K$14</c:f>
              <c:numCache>
                <c:formatCode>General</c:formatCode>
                <c:ptCount val="8"/>
                <c:pt idx="0">
                  <c:v>57</c:v>
                </c:pt>
                <c:pt idx="1">
                  <c:v>46</c:v>
                </c:pt>
                <c:pt idx="2">
                  <c:v>9</c:v>
                </c:pt>
                <c:pt idx="3">
                  <c:v>112</c:v>
                </c:pt>
                <c:pt idx="4" formatCode="0">
                  <c:v>53.25</c:v>
                </c:pt>
                <c:pt idx="5" formatCode="0">
                  <c:v>40</c:v>
                </c:pt>
                <c:pt idx="6" formatCode="0">
                  <c:v>12.083333333333334</c:v>
                </c:pt>
                <c:pt idx="7" formatCode="0">
                  <c:v>105.33333333333333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199200"/>
        <c:axId val="137199592"/>
      </c:barChart>
      <c:catAx>
        <c:axId val="13719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99592"/>
        <c:crosses val="autoZero"/>
        <c:auto val="1"/>
        <c:lblAlgn val="ctr"/>
        <c:lblOffset val="100"/>
        <c:noMultiLvlLbl val="0"/>
      </c:catAx>
      <c:valAx>
        <c:axId val="13719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9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5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 – 2/12/20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  <a:endParaRPr lang="en-US" sz="2000" b="1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Feb 12, 2020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802596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</a:t>
                      </a:r>
                      <a:r>
                        <a:rPr lang="en-US" sz="900" b="1" u="sng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within a 14 day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5006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7.8%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13.2%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Resubmittals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50155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13.4%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35.7%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August through October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2019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31494"/>
              </p:ext>
            </p:extLst>
          </p:nvPr>
        </p:nvGraphicFramePr>
        <p:xfrm>
          <a:off x="381000" y="762000"/>
          <a:ext cx="6934200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667000"/>
                <a:gridCol w="1371600"/>
                <a:gridCol w="1447800"/>
                <a:gridCol w="1447800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August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September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October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50440"/>
              </p:ext>
            </p:extLst>
          </p:nvPr>
        </p:nvGraphicFramePr>
        <p:xfrm>
          <a:off x="380998" y="1901091"/>
          <a:ext cx="7924803" cy="41657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5449"/>
                <a:gridCol w="1139776"/>
                <a:gridCol w="999495"/>
                <a:gridCol w="1683361"/>
                <a:gridCol w="1683361"/>
                <a:gridCol w="1683361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AUGUST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SEPTEMBER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OCTOBER 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3.19%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4.93%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16.23%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19.42%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32.46%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November t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hrough December 2019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40228"/>
              </p:ext>
            </p:extLst>
          </p:nvPr>
        </p:nvGraphicFramePr>
        <p:xfrm>
          <a:off x="381000" y="762000"/>
          <a:ext cx="4553806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09800"/>
                <a:gridCol w="1219200"/>
                <a:gridCol w="1124806"/>
              </a:tblGrid>
              <a:tr h="1575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November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December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7124"/>
              </p:ext>
            </p:extLst>
          </p:nvPr>
        </p:nvGraphicFramePr>
        <p:xfrm>
          <a:off x="381000" y="1901091"/>
          <a:ext cx="5638800" cy="428026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85800"/>
                <a:gridCol w="838200"/>
                <a:gridCol w="838200"/>
                <a:gridCol w="1676400"/>
                <a:gridCol w="160020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NOVEMBER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DECEMBER *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7.45%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8.88%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10.89%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18.62%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44.13%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6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2019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N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1" y="5817904"/>
            <a:ext cx="4640486" cy="45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5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5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12-hour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5-day = Open over 10 days</a:t>
            </a:r>
            <a:endParaRPr lang="en-US" sz="115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66977"/>
              </p:ext>
            </p:extLst>
          </p:nvPr>
        </p:nvGraphicFramePr>
        <p:xfrm>
          <a:off x="381000" y="762000"/>
          <a:ext cx="3657601" cy="5486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8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15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84.09%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51.01%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17.20%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45.10%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67.50%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17.44%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11.90%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27.98%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67.47%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32.98%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37.97%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88.31%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2.60%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41.22%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60.76%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23.08%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26.89%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84.06%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12.16%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36.94%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86.11%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20.13%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10.67%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27.82%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312847"/>
              </p:ext>
            </p:extLst>
          </p:nvPr>
        </p:nvGraphicFramePr>
        <p:xfrm>
          <a:off x="4149635" y="762000"/>
          <a:ext cx="3775165" cy="39722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/>
                <a:gridCol w="685800"/>
                <a:gridCol w="609600"/>
                <a:gridCol w="762000"/>
                <a:gridCol w="914400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August</a:t>
                      </a:r>
                      <a:endParaRPr lang="en-US" sz="1150" b="1" u="sng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78.57%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30.41%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September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64.29%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23.46%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27.39%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October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67.27%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48.77%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10.16%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37.39%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November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54.55%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38.27%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10.44%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21.75%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December</a:t>
                      </a:r>
                      <a:endParaRPr lang="en-US" sz="11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45.67%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13.74%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40.40%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204503"/>
              </p:ext>
            </p:extLst>
          </p:nvPr>
        </p:nvGraphicFramePr>
        <p:xfrm>
          <a:off x="4149635" y="4802505"/>
          <a:ext cx="3775165" cy="93947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/>
                <a:gridCol w="685800"/>
                <a:gridCol w="609600"/>
                <a:gridCol w="762000"/>
                <a:gridCol w="914400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 </a:t>
                      </a:r>
                    </a:p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870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639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73.45%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6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1422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480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33.76%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4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b="1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1517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145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9.56%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3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3809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1264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33.18%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2018 and 2019 Monthly Averages – Issued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959989"/>
              </p:ext>
            </p:extLst>
          </p:nvPr>
        </p:nvGraphicFramePr>
        <p:xfrm>
          <a:off x="800100" y="1219200"/>
          <a:ext cx="7620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January 2020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804639"/>
              </p:ext>
            </p:extLst>
          </p:nvPr>
        </p:nvGraphicFramePr>
        <p:xfrm>
          <a:off x="381000" y="914400"/>
          <a:ext cx="7162800" cy="467521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62000"/>
                <a:gridCol w="1295400"/>
                <a:gridCol w="1295400"/>
                <a:gridCol w="1295400"/>
                <a:gridCol w="1295400"/>
                <a:gridCol w="121920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TOTAL NOTICES ISSUED FOR JANUARY*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FOR JANUARY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CANCELED WITHIN NOTICE TIMEFRAME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2 OR 3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4 OR MORE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2020 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11830"/>
              </p:ext>
            </p:extLst>
          </p:nvPr>
        </p:nvGraphicFramePr>
        <p:xfrm>
          <a:off x="381000" y="762000"/>
          <a:ext cx="6987411" cy="549855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15151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</a:tblGrid>
              <a:tr h="381000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(Does not include exemptions for delayed cutovers)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8414" y="4875522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2/4/2020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2/4/2020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008197"/>
              </p:ext>
            </p:extLst>
          </p:nvPr>
        </p:nvGraphicFramePr>
        <p:xfrm>
          <a:off x="381000" y="762000"/>
          <a:ext cx="4206240" cy="53221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1440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145537"/>
              </p:ext>
            </p:extLst>
          </p:nvPr>
        </p:nvGraphicFramePr>
        <p:xfrm>
          <a:off x="5105400" y="762000"/>
          <a:ext cx="3383280" cy="12764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Current Totals versus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Previous Totals</a:t>
                      </a:r>
                      <a:endParaRPr lang="en-US" sz="1200" b="1" u="none" strike="noStrike" dirty="0" smtClean="0"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2/4/20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Previous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 8/21/19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56854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5.1%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7.5%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23.5%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73.3%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6279</TotalTime>
  <Words>3665</Words>
  <Application>Microsoft Office PowerPoint</Application>
  <PresentationFormat>On-screen Show (4:3)</PresentationFormat>
  <Paragraphs>2256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TradeGothic LT</vt:lpstr>
      <vt:lpstr>1_Custom Design</vt:lpstr>
      <vt:lpstr>Office Theme</vt:lpstr>
      <vt:lpstr>PowerPoint Presentation</vt:lpstr>
      <vt:lpstr>Notices issued August through October 2019</vt:lpstr>
      <vt:lpstr>Notices issued November through December 2019</vt:lpstr>
      <vt:lpstr>2019 Notices – Total and Overdue</vt:lpstr>
      <vt:lpstr>2018 and 2019 Monthly Averages – Issued and Overdue</vt:lpstr>
      <vt:lpstr>Notices issued January 2020</vt:lpstr>
      <vt:lpstr>Temporary Exemptions Received 2015 through 2020 </vt:lpstr>
      <vt:lpstr>Temporary Exemption Currently Open as of 2/4/2020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Nuckolls, Stacy</cp:lastModifiedBy>
  <cp:revision>161</cp:revision>
  <cp:lastPrinted>2016-01-21T20:53:15Z</cp:lastPrinted>
  <dcterms:created xsi:type="dcterms:W3CDTF">2016-01-21T15:20:31Z</dcterms:created>
  <dcterms:modified xsi:type="dcterms:W3CDTF">2020-02-05T17:32:39Z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